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tags/tag1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388.jpg" ContentType="image/png"/>
  <Override PartName="/ppt/media/image390.jpg" ContentType="image/png"/>
  <Override PartName="/ppt/media/image391.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2.xml" ContentType="application/vnd.openxmlformats-officedocument.drawingml.chart+xml"/>
  <Override PartName="/ppt/notesSlides/notesSlide6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2"/>
  </p:notesMasterIdLst>
  <p:handoutMasterIdLst>
    <p:handoutMasterId r:id="rId243"/>
  </p:handoutMasterIdLst>
  <p:sldIdLst>
    <p:sldId id="1065" r:id="rId2"/>
    <p:sldId id="1328" r:id="rId3"/>
    <p:sldId id="1329" r:id="rId4"/>
    <p:sldId id="1330" r:id="rId5"/>
    <p:sldId id="1369" r:id="rId6"/>
    <p:sldId id="1331" r:id="rId7"/>
    <p:sldId id="1332" r:id="rId8"/>
    <p:sldId id="1333" r:id="rId9"/>
    <p:sldId id="1334" r:id="rId10"/>
    <p:sldId id="1335" r:id="rId11"/>
    <p:sldId id="1375" r:id="rId12"/>
    <p:sldId id="1336" r:id="rId13"/>
    <p:sldId id="1337" r:id="rId14"/>
    <p:sldId id="1338" r:id="rId15"/>
    <p:sldId id="1339" r:id="rId16"/>
    <p:sldId id="1340" r:id="rId17"/>
    <p:sldId id="1341" r:id="rId18"/>
    <p:sldId id="1342" r:id="rId19"/>
    <p:sldId id="1343" r:id="rId20"/>
    <p:sldId id="1344" r:id="rId21"/>
    <p:sldId id="1345" r:id="rId22"/>
    <p:sldId id="1066" r:id="rId23"/>
    <p:sldId id="1347" r:id="rId24"/>
    <p:sldId id="1348" r:id="rId25"/>
    <p:sldId id="1349" r:id="rId26"/>
    <p:sldId id="1350" r:id="rId27"/>
    <p:sldId id="1351" r:id="rId28"/>
    <p:sldId id="1352" r:id="rId29"/>
    <p:sldId id="1353" r:id="rId30"/>
    <p:sldId id="1354" r:id="rId31"/>
    <p:sldId id="1355" r:id="rId32"/>
    <p:sldId id="1356" r:id="rId33"/>
    <p:sldId id="1357" r:id="rId34"/>
    <p:sldId id="1358" r:id="rId35"/>
    <p:sldId id="1359" r:id="rId36"/>
    <p:sldId id="1360" r:id="rId37"/>
    <p:sldId id="1361" r:id="rId38"/>
    <p:sldId id="1362" r:id="rId39"/>
    <p:sldId id="1363" r:id="rId40"/>
    <p:sldId id="1364" r:id="rId41"/>
    <p:sldId id="1365" r:id="rId42"/>
    <p:sldId id="1366" r:id="rId43"/>
    <p:sldId id="1367" r:id="rId44"/>
    <p:sldId id="1368" r:id="rId45"/>
    <p:sldId id="1346" r:id="rId46"/>
    <p:sldId id="1067" r:id="rId47"/>
    <p:sldId id="1068" r:id="rId48"/>
    <p:sldId id="1325" r:id="rId49"/>
    <p:sldId id="1069" r:id="rId50"/>
    <p:sldId id="1070" r:id="rId51"/>
    <p:sldId id="1327" r:id="rId52"/>
    <p:sldId id="1117" r:id="rId53"/>
    <p:sldId id="1118" r:id="rId54"/>
    <p:sldId id="1119" r:id="rId55"/>
    <p:sldId id="1120" r:id="rId56"/>
    <p:sldId id="1326" r:id="rId57"/>
    <p:sldId id="1122" r:id="rId58"/>
    <p:sldId id="1123" r:id="rId59"/>
    <p:sldId id="1124" r:id="rId60"/>
    <p:sldId id="1125" r:id="rId61"/>
    <p:sldId id="1236" r:id="rId62"/>
    <p:sldId id="1126" r:id="rId63"/>
    <p:sldId id="1235" r:id="rId64"/>
    <p:sldId id="1237" r:id="rId65"/>
    <p:sldId id="1238" r:id="rId66"/>
    <p:sldId id="1239" r:id="rId67"/>
    <p:sldId id="1246" r:id="rId68"/>
    <p:sldId id="1250" r:id="rId69"/>
    <p:sldId id="1247" r:id="rId70"/>
    <p:sldId id="1251" r:id="rId71"/>
    <p:sldId id="1252" r:id="rId72"/>
    <p:sldId id="1248" r:id="rId73"/>
    <p:sldId id="1232" r:id="rId74"/>
    <p:sldId id="1233" r:id="rId75"/>
    <p:sldId id="1270" r:id="rId76"/>
    <p:sldId id="1234" r:id="rId77"/>
    <p:sldId id="1241" r:id="rId78"/>
    <p:sldId id="1271" r:id="rId79"/>
    <p:sldId id="1272" r:id="rId80"/>
    <p:sldId id="1219" r:id="rId81"/>
    <p:sldId id="1220" r:id="rId82"/>
    <p:sldId id="1221" r:id="rId83"/>
    <p:sldId id="1213" r:id="rId84"/>
    <p:sldId id="1129" r:id="rId85"/>
    <p:sldId id="1253" r:id="rId86"/>
    <p:sldId id="1214" r:id="rId87"/>
    <p:sldId id="1264" r:id="rId88"/>
    <p:sldId id="1257" r:id="rId89"/>
    <p:sldId id="1258" r:id="rId90"/>
    <p:sldId id="1259" r:id="rId91"/>
    <p:sldId id="1370" r:id="rId92"/>
    <p:sldId id="1286" r:id="rId93"/>
    <p:sldId id="1273" r:id="rId94"/>
    <p:sldId id="1275" r:id="rId95"/>
    <p:sldId id="1276" r:id="rId96"/>
    <p:sldId id="1277" r:id="rId97"/>
    <p:sldId id="1278" r:id="rId98"/>
    <p:sldId id="1279" r:id="rId99"/>
    <p:sldId id="1280" r:id="rId100"/>
    <p:sldId id="1281" r:id="rId101"/>
    <p:sldId id="1282" r:id="rId102"/>
    <p:sldId id="1283" r:id="rId103"/>
    <p:sldId id="1285" r:id="rId104"/>
    <p:sldId id="1274" r:id="rId105"/>
    <p:sldId id="1371" r:id="rId106"/>
    <p:sldId id="1223" r:id="rId107"/>
    <p:sldId id="1224" r:id="rId108"/>
    <p:sldId id="1131" r:id="rId109"/>
    <p:sldId id="1132" r:id="rId110"/>
    <p:sldId id="1288" r:id="rId111"/>
    <p:sldId id="1133" r:id="rId112"/>
    <p:sldId id="1289" r:id="rId113"/>
    <p:sldId id="1134" r:id="rId114"/>
    <p:sldId id="1291" r:id="rId115"/>
    <p:sldId id="1292" r:id="rId116"/>
    <p:sldId id="1293" r:id="rId117"/>
    <p:sldId id="1135" r:id="rId118"/>
    <p:sldId id="1136" r:id="rId119"/>
    <p:sldId id="1137" r:id="rId120"/>
    <p:sldId id="1262" r:id="rId121"/>
    <p:sldId id="1263" r:id="rId122"/>
    <p:sldId id="1138" r:id="rId123"/>
    <p:sldId id="1139" r:id="rId124"/>
    <p:sldId id="1140" r:id="rId125"/>
    <p:sldId id="1141" r:id="rId126"/>
    <p:sldId id="1142" r:id="rId127"/>
    <p:sldId id="1143" r:id="rId128"/>
    <p:sldId id="1144" r:id="rId129"/>
    <p:sldId id="1145" r:id="rId130"/>
    <p:sldId id="1146" r:id="rId131"/>
    <p:sldId id="1147" r:id="rId132"/>
    <p:sldId id="1148" r:id="rId133"/>
    <p:sldId id="1149" r:id="rId134"/>
    <p:sldId id="1150" r:id="rId135"/>
    <p:sldId id="1151" r:id="rId136"/>
    <p:sldId id="1152" r:id="rId137"/>
    <p:sldId id="1153" r:id="rId138"/>
    <p:sldId id="1154" r:id="rId139"/>
    <p:sldId id="1155" r:id="rId140"/>
    <p:sldId id="1156" r:id="rId141"/>
    <p:sldId id="1157" r:id="rId142"/>
    <p:sldId id="1158" r:id="rId143"/>
    <p:sldId id="1159" r:id="rId144"/>
    <p:sldId id="1160" r:id="rId145"/>
    <p:sldId id="1161" r:id="rId146"/>
    <p:sldId id="1162" r:id="rId147"/>
    <p:sldId id="1163" r:id="rId148"/>
    <p:sldId id="1164" r:id="rId149"/>
    <p:sldId id="1165" r:id="rId150"/>
    <p:sldId id="1166" r:id="rId151"/>
    <p:sldId id="1310" r:id="rId152"/>
    <p:sldId id="1311" r:id="rId153"/>
    <p:sldId id="1312" r:id="rId154"/>
    <p:sldId id="1167" r:id="rId155"/>
    <p:sldId id="1168" r:id="rId156"/>
    <p:sldId id="1169" r:id="rId157"/>
    <p:sldId id="1317" r:id="rId158"/>
    <p:sldId id="1318" r:id="rId159"/>
    <p:sldId id="1268" r:id="rId160"/>
    <p:sldId id="1269" r:id="rId161"/>
    <p:sldId id="1267" r:id="rId162"/>
    <p:sldId id="1170" r:id="rId163"/>
    <p:sldId id="1211" r:id="rId164"/>
    <p:sldId id="1309" r:id="rId165"/>
    <p:sldId id="1172" r:id="rId166"/>
    <p:sldId id="1313" r:id="rId167"/>
    <p:sldId id="1173" r:id="rId168"/>
    <p:sldId id="1314" r:id="rId169"/>
    <p:sldId id="1319" r:id="rId170"/>
    <p:sldId id="1320" r:id="rId171"/>
    <p:sldId id="1321" r:id="rId172"/>
    <p:sldId id="1322" r:id="rId173"/>
    <p:sldId id="1324" r:id="rId174"/>
    <p:sldId id="1323" r:id="rId175"/>
    <p:sldId id="1315" r:id="rId176"/>
    <p:sldId id="1316" r:id="rId177"/>
    <p:sldId id="703" r:id="rId178"/>
    <p:sldId id="1373" r:id="rId179"/>
    <p:sldId id="1029" r:id="rId180"/>
    <p:sldId id="1030" r:id="rId181"/>
    <p:sldId id="1031" r:id="rId182"/>
    <p:sldId id="1032" r:id="rId183"/>
    <p:sldId id="1033" r:id="rId184"/>
    <p:sldId id="1034" r:id="rId185"/>
    <p:sldId id="1035" r:id="rId186"/>
    <p:sldId id="1036" r:id="rId187"/>
    <p:sldId id="1037" r:id="rId188"/>
    <p:sldId id="1038" r:id="rId189"/>
    <p:sldId id="1039" r:id="rId190"/>
    <p:sldId id="1040" r:id="rId191"/>
    <p:sldId id="1041" r:id="rId192"/>
    <p:sldId id="1042" r:id="rId193"/>
    <p:sldId id="1043" r:id="rId194"/>
    <p:sldId id="1044" r:id="rId195"/>
    <p:sldId id="1045" r:id="rId196"/>
    <p:sldId id="1046" r:id="rId197"/>
    <p:sldId id="1047" r:id="rId198"/>
    <p:sldId id="1178" r:id="rId199"/>
    <p:sldId id="1179" r:id="rId200"/>
    <p:sldId id="1048" r:id="rId201"/>
    <p:sldId id="1049" r:id="rId202"/>
    <p:sldId id="1180" r:id="rId203"/>
    <p:sldId id="1181" r:id="rId204"/>
    <p:sldId id="1050" r:id="rId205"/>
    <p:sldId id="1051" r:id="rId206"/>
    <p:sldId id="1052" r:id="rId207"/>
    <p:sldId id="1053" r:id="rId208"/>
    <p:sldId id="1054" r:id="rId209"/>
    <p:sldId id="1055" r:id="rId210"/>
    <p:sldId id="1056" r:id="rId211"/>
    <p:sldId id="1057" r:id="rId212"/>
    <p:sldId id="1182" r:id="rId213"/>
    <p:sldId id="1183" r:id="rId214"/>
    <p:sldId id="1184" r:id="rId215"/>
    <p:sldId id="1185" r:id="rId216"/>
    <p:sldId id="1186" r:id="rId217"/>
    <p:sldId id="1187" r:id="rId218"/>
    <p:sldId id="1188" r:id="rId219"/>
    <p:sldId id="1189" r:id="rId220"/>
    <p:sldId id="1190" r:id="rId221"/>
    <p:sldId id="1191" r:id="rId222"/>
    <p:sldId id="1192" r:id="rId223"/>
    <p:sldId id="1193" r:id="rId224"/>
    <p:sldId id="1194" r:id="rId225"/>
    <p:sldId id="1195" r:id="rId226"/>
    <p:sldId id="1196" r:id="rId227"/>
    <p:sldId id="1197" r:id="rId228"/>
    <p:sldId id="1198" r:id="rId229"/>
    <p:sldId id="1199" r:id="rId230"/>
    <p:sldId id="1200" r:id="rId231"/>
    <p:sldId id="1201" r:id="rId232"/>
    <p:sldId id="1202" r:id="rId233"/>
    <p:sldId id="1203" r:id="rId234"/>
    <p:sldId id="1204" r:id="rId235"/>
    <p:sldId id="1205" r:id="rId236"/>
    <p:sldId id="1206" r:id="rId237"/>
    <p:sldId id="1207" r:id="rId238"/>
    <p:sldId id="1208" r:id="rId239"/>
    <p:sldId id="1209" r:id="rId240"/>
    <p:sldId id="1210" r:id="rId241"/>
  </p:sldIdLst>
  <p:sldSz cx="9144000" cy="6858000" type="screen4x3"/>
  <p:notesSz cx="6735763" cy="98663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8219EC-0C25-42F8-ACAB-9891D741DBA4}">
          <p14:sldIdLst>
            <p14:sldId id="1065"/>
            <p14:sldId id="1328"/>
            <p14:sldId id="1329"/>
            <p14:sldId id="1330"/>
            <p14:sldId id="1369"/>
            <p14:sldId id="1331"/>
            <p14:sldId id="1332"/>
            <p14:sldId id="1333"/>
            <p14:sldId id="1334"/>
            <p14:sldId id="1335"/>
            <p14:sldId id="1375"/>
            <p14:sldId id="1336"/>
            <p14:sldId id="1337"/>
            <p14:sldId id="1338"/>
            <p14:sldId id="1339"/>
            <p14:sldId id="1340"/>
            <p14:sldId id="1341"/>
            <p14:sldId id="1342"/>
            <p14:sldId id="1343"/>
            <p14:sldId id="1344"/>
            <p14:sldId id="1345"/>
            <p14:sldId id="106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46"/>
            <p14:sldId id="1067"/>
            <p14:sldId id="1068"/>
            <p14:sldId id="1325"/>
            <p14:sldId id="1069"/>
            <p14:sldId id="1070"/>
            <p14:sldId id="1327"/>
            <p14:sldId id="1117"/>
            <p14:sldId id="1118"/>
            <p14:sldId id="1119"/>
            <p14:sldId id="1120"/>
            <p14:sldId id="1326"/>
            <p14:sldId id="1122"/>
            <p14:sldId id="1123"/>
            <p14:sldId id="1124"/>
            <p14:sldId id="1125"/>
            <p14:sldId id="1236"/>
            <p14:sldId id="1126"/>
            <p14:sldId id="1235"/>
            <p14:sldId id="1237"/>
            <p14:sldId id="1238"/>
            <p14:sldId id="1239"/>
            <p14:sldId id="1246"/>
            <p14:sldId id="1250"/>
            <p14:sldId id="1247"/>
            <p14:sldId id="1251"/>
            <p14:sldId id="1252"/>
            <p14:sldId id="1248"/>
            <p14:sldId id="1232"/>
            <p14:sldId id="1233"/>
            <p14:sldId id="1270"/>
            <p14:sldId id="1234"/>
            <p14:sldId id="1241"/>
            <p14:sldId id="1271"/>
            <p14:sldId id="1272"/>
            <p14:sldId id="1219"/>
            <p14:sldId id="1220"/>
            <p14:sldId id="1221"/>
            <p14:sldId id="1213"/>
            <p14:sldId id="1129"/>
            <p14:sldId id="1253"/>
            <p14:sldId id="1214"/>
            <p14:sldId id="1264"/>
            <p14:sldId id="1257"/>
            <p14:sldId id="1258"/>
            <p14:sldId id="1259"/>
            <p14:sldId id="1370"/>
            <p14:sldId id="1286"/>
            <p14:sldId id="1273"/>
            <p14:sldId id="1275"/>
            <p14:sldId id="1276"/>
            <p14:sldId id="1277"/>
            <p14:sldId id="1278"/>
            <p14:sldId id="1279"/>
            <p14:sldId id="1280"/>
            <p14:sldId id="1281"/>
            <p14:sldId id="1282"/>
            <p14:sldId id="1283"/>
            <p14:sldId id="1285"/>
            <p14:sldId id="1274"/>
            <p14:sldId id="1371"/>
            <p14:sldId id="1223"/>
            <p14:sldId id="1224"/>
            <p14:sldId id="1131"/>
            <p14:sldId id="1132"/>
            <p14:sldId id="1288"/>
            <p14:sldId id="1133"/>
            <p14:sldId id="1289"/>
            <p14:sldId id="1134"/>
            <p14:sldId id="1291"/>
            <p14:sldId id="1292"/>
            <p14:sldId id="1293"/>
            <p14:sldId id="1135"/>
            <p14:sldId id="1136"/>
            <p14:sldId id="1137"/>
            <p14:sldId id="1262"/>
            <p14:sldId id="1263"/>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8"/>
            <p14:sldId id="1159"/>
            <p14:sldId id="1160"/>
            <p14:sldId id="1161"/>
            <p14:sldId id="1162"/>
            <p14:sldId id="1163"/>
            <p14:sldId id="1164"/>
            <p14:sldId id="1165"/>
            <p14:sldId id="1166"/>
            <p14:sldId id="1310"/>
            <p14:sldId id="1311"/>
            <p14:sldId id="1312"/>
            <p14:sldId id="1167"/>
            <p14:sldId id="1168"/>
            <p14:sldId id="1169"/>
            <p14:sldId id="1317"/>
            <p14:sldId id="1318"/>
            <p14:sldId id="1268"/>
            <p14:sldId id="1269"/>
            <p14:sldId id="1267"/>
            <p14:sldId id="1170"/>
            <p14:sldId id="1211"/>
            <p14:sldId id="1309"/>
            <p14:sldId id="1172"/>
            <p14:sldId id="1313"/>
            <p14:sldId id="1173"/>
            <p14:sldId id="1314"/>
            <p14:sldId id="1319"/>
            <p14:sldId id="1320"/>
            <p14:sldId id="1321"/>
            <p14:sldId id="1322"/>
            <p14:sldId id="1324"/>
            <p14:sldId id="1323"/>
            <p14:sldId id="1315"/>
            <p14:sldId id="1316"/>
            <p14:sldId id="703"/>
            <p14:sldId id="1373"/>
            <p14:sldId id="1029"/>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1047"/>
            <p14:sldId id="1178"/>
            <p14:sldId id="1179"/>
            <p14:sldId id="1048"/>
            <p14:sldId id="1049"/>
            <p14:sldId id="1180"/>
            <p14:sldId id="1181"/>
            <p14:sldId id="1050"/>
            <p14:sldId id="1051"/>
            <p14:sldId id="1052"/>
            <p14:sldId id="1053"/>
            <p14:sldId id="1054"/>
            <p14:sldId id="1055"/>
            <p14:sldId id="1056"/>
            <p14:sldId id="1057"/>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3"/>
            <p14:sldId id="1204"/>
            <p14:sldId id="1205"/>
            <p14:sldId id="1206"/>
            <p14:sldId id="1207"/>
            <p14:sldId id="1208"/>
            <p14:sldId id="1209"/>
            <p14:sldId id="12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90"/>
    <a:srgbClr val="0B7185"/>
    <a:srgbClr val="FFFEB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646" autoAdjust="0"/>
    <p:restoredTop sz="94632" autoAdjust="0"/>
  </p:normalViewPr>
  <p:slideViewPr>
    <p:cSldViewPr>
      <p:cViewPr varScale="1">
        <p:scale>
          <a:sx n="65" d="100"/>
          <a:sy n="65" d="100"/>
        </p:scale>
        <p:origin x="-306"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532"/>
    </p:cViewPr>
  </p:sorterViewPr>
  <p:notesViewPr>
    <p:cSldViewPr>
      <p:cViewPr varScale="1">
        <p:scale>
          <a:sx n="83" d="100"/>
          <a:sy n="83" d="100"/>
        </p:scale>
        <p:origin x="-1992" y="-72"/>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vboxsrv\Shared_VMs\Discussion_AMG\XLSs\sensitivity.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vboxsrv\Shared_VMs\Discussion_AMG\XLSs\sensitivit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49" b="1" i="0" u="none" strike="noStrike" baseline="0">
                <a:solidFill>
                  <a:srgbClr val="000000"/>
                </a:solidFill>
                <a:latin typeface="Arial"/>
                <a:ea typeface="Arial"/>
                <a:cs typeface="Arial"/>
              </a:defRPr>
            </a:pPr>
            <a:r>
              <a:rPr lang="en-US"/>
              <a:t>Performance Factors</a:t>
            </a:r>
          </a:p>
        </c:rich>
      </c:tx>
      <c:layout>
        <c:manualLayout>
          <c:xMode val="edge"/>
          <c:yMode val="edge"/>
          <c:x val="0.364541832669323"/>
          <c:y val="2.0648967551622401E-2"/>
        </c:manualLayout>
      </c:layout>
      <c:overlay val="0"/>
      <c:spPr>
        <a:noFill/>
        <a:ln w="31725">
          <a:noFill/>
        </a:ln>
      </c:spPr>
    </c:title>
    <c:autoTitleDeleted val="0"/>
    <c:plotArea>
      <c:layout>
        <c:manualLayout>
          <c:layoutTarget val="inner"/>
          <c:xMode val="edge"/>
          <c:yMode val="edge"/>
          <c:x val="7.1713147410358599E-2"/>
          <c:y val="0.171091445427729"/>
          <c:w val="0.646238670527856"/>
          <c:h val="0.65781710914454306"/>
        </c:manualLayout>
      </c:layout>
      <c:scatterChart>
        <c:scatterStyle val="lineMarker"/>
        <c:varyColors val="0"/>
        <c:ser>
          <c:idx val="0"/>
          <c:order val="0"/>
          <c:tx>
            <c:strRef>
              <c:f>Sheet1!$B$1</c:f>
              <c:strCache>
                <c:ptCount val="1"/>
                <c:pt idx="0">
                  <c:v>Parallel_Eff</c:v>
                </c:pt>
              </c:strCache>
            </c:strRef>
          </c:tx>
          <c:spPr>
            <a:ln w="31725">
              <a:solidFill>
                <a:srgbClr val="000080"/>
              </a:solidFill>
              <a:prstDash val="solid"/>
            </a:ln>
          </c:spPr>
          <c:marker>
            <c:symbol val="diamond"/>
            <c:size val="7"/>
            <c:spPr>
              <a:solidFill>
                <a:srgbClr val="000080"/>
              </a:solidFill>
              <a:ln>
                <a:solidFill>
                  <a:srgbClr val="000080"/>
                </a:solidFill>
                <a:prstDash val="solid"/>
              </a:ln>
            </c:spPr>
          </c:marker>
          <c:xVal>
            <c:numRef>
              <c:f>Sheet1!$A$2:$A$4</c:f>
              <c:numCache>
                <c:formatCode>General</c:formatCode>
                <c:ptCount val="3"/>
                <c:pt idx="0">
                  <c:v>64</c:v>
                </c:pt>
                <c:pt idx="1">
                  <c:v>128</c:v>
                </c:pt>
                <c:pt idx="2">
                  <c:v>256</c:v>
                </c:pt>
              </c:numCache>
            </c:numRef>
          </c:xVal>
          <c:yVal>
            <c:numRef>
              <c:f>Sheet1!$B$2:$B$4</c:f>
              <c:numCache>
                <c:formatCode>General</c:formatCode>
                <c:ptCount val="3"/>
                <c:pt idx="0">
                  <c:v>0.55000000000000004</c:v>
                </c:pt>
                <c:pt idx="1">
                  <c:v>0.5</c:v>
                </c:pt>
                <c:pt idx="2">
                  <c:v>0.38</c:v>
                </c:pt>
              </c:numCache>
            </c:numRef>
          </c:yVal>
          <c:smooth val="1"/>
        </c:ser>
        <c:ser>
          <c:idx val="1"/>
          <c:order val="1"/>
          <c:tx>
            <c:strRef>
              <c:f>Sheet1!$C$1</c:f>
              <c:strCache>
                <c:ptCount val="1"/>
                <c:pt idx="0">
                  <c:v>LB</c:v>
                </c:pt>
              </c:strCache>
            </c:strRef>
          </c:tx>
          <c:spPr>
            <a:ln w="31725">
              <a:solidFill>
                <a:srgbClr val="FF00FF"/>
              </a:solidFill>
              <a:prstDash val="solid"/>
            </a:ln>
          </c:spPr>
          <c:marker>
            <c:symbol val="square"/>
            <c:size val="7"/>
            <c:spPr>
              <a:solidFill>
                <a:srgbClr val="FF00FF"/>
              </a:solidFill>
              <a:ln>
                <a:solidFill>
                  <a:srgbClr val="FF00FF"/>
                </a:solidFill>
                <a:prstDash val="solid"/>
              </a:ln>
            </c:spPr>
          </c:marker>
          <c:xVal>
            <c:numRef>
              <c:f>Sheet1!$A$2:$A$4</c:f>
              <c:numCache>
                <c:formatCode>General</c:formatCode>
                <c:ptCount val="3"/>
                <c:pt idx="0">
                  <c:v>64</c:v>
                </c:pt>
                <c:pt idx="1">
                  <c:v>128</c:v>
                </c:pt>
                <c:pt idx="2">
                  <c:v>256</c:v>
                </c:pt>
              </c:numCache>
            </c:numRef>
          </c:xVal>
          <c:yVal>
            <c:numRef>
              <c:f>Sheet1!$C$2:$C$4</c:f>
              <c:numCache>
                <c:formatCode>General</c:formatCode>
                <c:ptCount val="3"/>
                <c:pt idx="0">
                  <c:v>0.67</c:v>
                </c:pt>
                <c:pt idx="1">
                  <c:v>0.69</c:v>
                </c:pt>
                <c:pt idx="2">
                  <c:v>0.73</c:v>
                </c:pt>
              </c:numCache>
            </c:numRef>
          </c:yVal>
          <c:smooth val="1"/>
        </c:ser>
        <c:ser>
          <c:idx val="5"/>
          <c:order val="2"/>
          <c:tx>
            <c:strRef>
              <c:f>Sheet1!$G$1</c:f>
              <c:strCache>
                <c:ptCount val="1"/>
                <c:pt idx="0">
                  <c:v>uLB</c:v>
                </c:pt>
              </c:strCache>
            </c:strRef>
          </c:tx>
          <c:spPr>
            <a:ln w="15862">
              <a:solidFill>
                <a:srgbClr val="800000"/>
              </a:solidFill>
              <a:prstDash val="solid"/>
            </a:ln>
          </c:spPr>
          <c:marker>
            <c:symbol val="circle"/>
            <c:size val="6"/>
            <c:spPr>
              <a:solidFill>
                <a:srgbClr val="800000"/>
              </a:solidFill>
              <a:ln>
                <a:solidFill>
                  <a:srgbClr val="800000"/>
                </a:solidFill>
                <a:prstDash val="solid"/>
              </a:ln>
            </c:spPr>
          </c:marker>
          <c:xVal>
            <c:numRef>
              <c:f>Sheet1!$A$2:$A$4</c:f>
              <c:numCache>
                <c:formatCode>General</c:formatCode>
                <c:ptCount val="3"/>
                <c:pt idx="0">
                  <c:v>64</c:v>
                </c:pt>
                <c:pt idx="1">
                  <c:v>128</c:v>
                </c:pt>
                <c:pt idx="2">
                  <c:v>256</c:v>
                </c:pt>
              </c:numCache>
            </c:numRef>
          </c:xVal>
          <c:yVal>
            <c:numRef>
              <c:f>Sheet1!$G$2:$G$4</c:f>
              <c:numCache>
                <c:formatCode>0.00</c:formatCode>
                <c:ptCount val="3"/>
                <c:pt idx="0">
                  <c:v>0.96</c:v>
                </c:pt>
                <c:pt idx="1">
                  <c:v>0.96</c:v>
                </c:pt>
                <c:pt idx="2">
                  <c:v>0.96</c:v>
                </c:pt>
              </c:numCache>
            </c:numRef>
          </c:yVal>
          <c:smooth val="1"/>
        </c:ser>
        <c:ser>
          <c:idx val="6"/>
          <c:order val="3"/>
          <c:tx>
            <c:strRef>
              <c:f>Sheet1!$H$1</c:f>
              <c:strCache>
                <c:ptCount val="1"/>
                <c:pt idx="0">
                  <c:v>Transfer</c:v>
                </c:pt>
              </c:strCache>
            </c:strRef>
          </c:tx>
          <c:spPr>
            <a:ln w="15862">
              <a:solidFill>
                <a:srgbClr val="008080"/>
              </a:solidFill>
              <a:prstDash val="solid"/>
            </a:ln>
          </c:spPr>
          <c:marker>
            <c:symbol val="plus"/>
            <c:size val="6"/>
            <c:spPr>
              <a:noFill/>
              <a:ln>
                <a:solidFill>
                  <a:srgbClr val="008080"/>
                </a:solidFill>
                <a:prstDash val="solid"/>
              </a:ln>
            </c:spPr>
          </c:marker>
          <c:xVal>
            <c:numRef>
              <c:f>Sheet1!$A$2:$A$4</c:f>
              <c:numCache>
                <c:formatCode>General</c:formatCode>
                <c:ptCount val="3"/>
                <c:pt idx="0">
                  <c:v>64</c:v>
                </c:pt>
                <c:pt idx="1">
                  <c:v>128</c:v>
                </c:pt>
                <c:pt idx="2">
                  <c:v>256</c:v>
                </c:pt>
              </c:numCache>
            </c:numRef>
          </c:xVal>
          <c:yVal>
            <c:numRef>
              <c:f>Sheet1!$H$2:$H$4</c:f>
              <c:numCache>
                <c:formatCode>0.00</c:formatCode>
                <c:ptCount val="3"/>
                <c:pt idx="0">
                  <c:v>0.85</c:v>
                </c:pt>
                <c:pt idx="1">
                  <c:v>0.77</c:v>
                </c:pt>
                <c:pt idx="2">
                  <c:v>0.55000000000000004</c:v>
                </c:pt>
              </c:numCache>
            </c:numRef>
          </c:yVal>
          <c:smooth val="1"/>
        </c:ser>
        <c:dLbls>
          <c:showLegendKey val="0"/>
          <c:showVal val="0"/>
          <c:showCatName val="0"/>
          <c:showSerName val="0"/>
          <c:showPercent val="0"/>
          <c:showBubbleSize val="0"/>
        </c:dLbls>
        <c:axId val="97641600"/>
        <c:axId val="97643136"/>
      </c:scatterChart>
      <c:valAx>
        <c:axId val="97641600"/>
        <c:scaling>
          <c:orientation val="minMax"/>
        </c:scaling>
        <c:delete val="0"/>
        <c:axPos val="b"/>
        <c:title>
          <c:tx>
            <c:rich>
              <a:bodyPr/>
              <a:lstStyle/>
              <a:p>
                <a:pPr>
                  <a:defRPr sz="1062" b="1" i="0" u="none" strike="noStrike" baseline="0">
                    <a:solidFill>
                      <a:srgbClr val="000000"/>
                    </a:solidFill>
                    <a:latin typeface="Arial"/>
                    <a:ea typeface="Arial"/>
                    <a:cs typeface="Arial"/>
                  </a:defRPr>
                </a:pPr>
                <a:r>
                  <a:rPr lang="en-US"/>
                  <a:t>Processors</a:t>
                </a:r>
              </a:p>
            </c:rich>
          </c:tx>
          <c:layout>
            <c:manualLayout>
              <c:xMode val="edge"/>
              <c:yMode val="edge"/>
              <c:x val="0.348605577689243"/>
              <c:y val="0.90560471976401202"/>
            </c:manualLayout>
          </c:layout>
          <c:overlay val="0"/>
          <c:spPr>
            <a:noFill/>
            <a:ln w="31725">
              <a:noFill/>
            </a:ln>
          </c:spPr>
        </c:title>
        <c:numFmt formatCode="General" sourceLinked="1"/>
        <c:majorTickMark val="out"/>
        <c:minorTickMark val="none"/>
        <c:tickLblPos val="low"/>
        <c:spPr>
          <a:ln w="3966">
            <a:solidFill>
              <a:srgbClr val="000000"/>
            </a:solidFill>
            <a:prstDash val="solid"/>
          </a:ln>
        </c:spPr>
        <c:txPr>
          <a:bodyPr rot="0" vert="horz"/>
          <a:lstStyle/>
          <a:p>
            <a:pPr>
              <a:defRPr sz="1062" b="0" i="0" u="none" strike="noStrike" baseline="0">
                <a:solidFill>
                  <a:srgbClr val="000000"/>
                </a:solidFill>
                <a:latin typeface="Arial"/>
                <a:ea typeface="Arial"/>
                <a:cs typeface="Arial"/>
              </a:defRPr>
            </a:pPr>
            <a:endParaRPr lang="es-ES"/>
          </a:p>
        </c:txPr>
        <c:crossAx val="97643136"/>
        <c:crosses val="autoZero"/>
        <c:crossBetween val="midCat"/>
      </c:valAx>
      <c:valAx>
        <c:axId val="97643136"/>
        <c:scaling>
          <c:orientation val="minMax"/>
        </c:scaling>
        <c:delete val="0"/>
        <c:axPos val="l"/>
        <c:majorGridlines>
          <c:spPr>
            <a:ln w="3966">
              <a:solidFill>
                <a:srgbClr val="000000"/>
              </a:solidFill>
              <a:prstDash val="solid"/>
            </a:ln>
          </c:spPr>
        </c:majorGridlines>
        <c:numFmt formatCode="General" sourceLinked="1"/>
        <c:majorTickMark val="out"/>
        <c:minorTickMark val="none"/>
        <c:tickLblPos val="low"/>
        <c:spPr>
          <a:ln w="3966">
            <a:solidFill>
              <a:srgbClr val="000000"/>
            </a:solidFill>
            <a:prstDash val="solid"/>
          </a:ln>
        </c:spPr>
        <c:txPr>
          <a:bodyPr rot="0" vert="horz"/>
          <a:lstStyle/>
          <a:p>
            <a:pPr>
              <a:defRPr sz="1062" b="0" i="0" u="none" strike="noStrike" baseline="0">
                <a:solidFill>
                  <a:srgbClr val="000000"/>
                </a:solidFill>
                <a:latin typeface="Arial"/>
                <a:ea typeface="Arial"/>
                <a:cs typeface="Arial"/>
              </a:defRPr>
            </a:pPr>
            <a:endParaRPr lang="es-ES"/>
          </a:p>
        </c:txPr>
        <c:crossAx val="97641600"/>
        <c:crosses val="autoZero"/>
        <c:crossBetween val="midCat"/>
      </c:valAx>
      <c:spPr>
        <a:solidFill>
          <a:srgbClr val="C0C0C0"/>
        </a:solidFill>
        <a:ln w="15862">
          <a:solidFill>
            <a:srgbClr val="808080"/>
          </a:solidFill>
          <a:prstDash val="solid"/>
        </a:ln>
      </c:spPr>
    </c:plotArea>
    <c:legend>
      <c:legendPos val="r"/>
      <c:layout>
        <c:manualLayout>
          <c:xMode val="edge"/>
          <c:yMode val="edge"/>
          <c:x val="0.72748973273617401"/>
          <c:y val="0.274748550831031"/>
          <c:w val="0.26454200148458501"/>
          <c:h val="0.43991302899551998"/>
        </c:manualLayout>
      </c:layout>
      <c:overlay val="0"/>
      <c:spPr>
        <a:solidFill>
          <a:srgbClr val="FFFFFF"/>
        </a:solidFill>
        <a:ln w="3966">
          <a:solidFill>
            <a:srgbClr val="000000"/>
          </a:solidFill>
          <a:prstDash val="solid"/>
        </a:ln>
      </c:spPr>
      <c:txPr>
        <a:bodyPr/>
        <a:lstStyle/>
        <a:p>
          <a:pPr>
            <a:defRPr sz="974" b="0" i="0" u="none" strike="noStrike" baseline="0">
              <a:solidFill>
                <a:srgbClr val="000000"/>
              </a:solidFill>
              <a:latin typeface="Arial"/>
              <a:ea typeface="Arial"/>
              <a:cs typeface="Arial"/>
            </a:defRPr>
          </a:pPr>
          <a:endParaRPr lang="es-ES"/>
        </a:p>
      </c:txPr>
    </c:legend>
    <c:plotVisOnly val="1"/>
    <c:dispBlanksAs val="gap"/>
    <c:showDLblsOverMax val="0"/>
  </c:chart>
  <c:spPr>
    <a:solidFill>
      <a:srgbClr val="FFFFFF"/>
    </a:solidFill>
    <a:ln w="3966">
      <a:solidFill>
        <a:srgbClr val="000000"/>
      </a:solidFill>
      <a:prstDash val="solid"/>
    </a:ln>
  </c:spPr>
  <c:txPr>
    <a:bodyPr/>
    <a:lstStyle/>
    <a:p>
      <a:pPr>
        <a:defRPr sz="1249" b="0" i="0" u="none" strike="noStrike" baseline="0">
          <a:solidFill>
            <a:srgbClr val="000000"/>
          </a:solidFill>
          <a:latin typeface="Arial"/>
          <a:ea typeface="Arial"/>
          <a:cs typeface="Arial"/>
        </a:defRPr>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49" b="1" i="0" u="none" strike="noStrike" baseline="0">
                <a:solidFill>
                  <a:srgbClr val="000000"/>
                </a:solidFill>
                <a:latin typeface="Arial"/>
                <a:ea typeface="Arial"/>
                <a:cs typeface="Arial"/>
              </a:defRPr>
            </a:pPr>
            <a:r>
              <a:rPr lang="en-US"/>
              <a:t>Performance Factors</a:t>
            </a:r>
          </a:p>
        </c:rich>
      </c:tx>
      <c:layout>
        <c:manualLayout>
          <c:xMode val="edge"/>
          <c:yMode val="edge"/>
          <c:x val="0.36454183266932272"/>
          <c:y val="2.0648967551622419E-2"/>
        </c:manualLayout>
      </c:layout>
      <c:overlay val="0"/>
      <c:spPr>
        <a:noFill/>
        <a:ln w="31725">
          <a:noFill/>
        </a:ln>
      </c:spPr>
    </c:title>
    <c:autoTitleDeleted val="0"/>
    <c:plotArea>
      <c:layout>
        <c:manualLayout>
          <c:layoutTarget val="inner"/>
          <c:xMode val="edge"/>
          <c:yMode val="edge"/>
          <c:x val="7.1713147410358571E-2"/>
          <c:y val="0.17109144542772861"/>
          <c:w val="0.64623867052785555"/>
          <c:h val="0.65781710914454272"/>
        </c:manualLayout>
      </c:layout>
      <c:scatterChart>
        <c:scatterStyle val="lineMarker"/>
        <c:varyColors val="0"/>
        <c:ser>
          <c:idx val="0"/>
          <c:order val="0"/>
          <c:tx>
            <c:strRef>
              <c:f>Sheet1!$B$1</c:f>
              <c:strCache>
                <c:ptCount val="1"/>
                <c:pt idx="0">
                  <c:v>Parallel_Eff</c:v>
                </c:pt>
              </c:strCache>
            </c:strRef>
          </c:tx>
          <c:spPr>
            <a:ln w="31725">
              <a:solidFill>
                <a:srgbClr val="000080"/>
              </a:solidFill>
              <a:prstDash val="solid"/>
            </a:ln>
          </c:spPr>
          <c:marker>
            <c:symbol val="diamond"/>
            <c:size val="7"/>
            <c:spPr>
              <a:solidFill>
                <a:srgbClr val="000080"/>
              </a:solidFill>
              <a:ln>
                <a:solidFill>
                  <a:srgbClr val="000080"/>
                </a:solidFill>
                <a:prstDash val="solid"/>
              </a:ln>
            </c:spPr>
          </c:marker>
          <c:xVal>
            <c:numRef>
              <c:f>Sheet1!$A$2:$A$4</c:f>
              <c:numCache>
                <c:formatCode>General</c:formatCode>
                <c:ptCount val="3"/>
                <c:pt idx="0">
                  <c:v>64</c:v>
                </c:pt>
                <c:pt idx="1">
                  <c:v>128</c:v>
                </c:pt>
                <c:pt idx="2">
                  <c:v>256</c:v>
                </c:pt>
              </c:numCache>
            </c:numRef>
          </c:xVal>
          <c:yVal>
            <c:numRef>
              <c:f>Sheet1!$B$2:$B$4</c:f>
              <c:numCache>
                <c:formatCode>General</c:formatCode>
                <c:ptCount val="3"/>
                <c:pt idx="0">
                  <c:v>0.55000000000000004</c:v>
                </c:pt>
                <c:pt idx="1">
                  <c:v>0.5</c:v>
                </c:pt>
                <c:pt idx="2">
                  <c:v>0.38</c:v>
                </c:pt>
              </c:numCache>
            </c:numRef>
          </c:yVal>
          <c:smooth val="1"/>
        </c:ser>
        <c:ser>
          <c:idx val="1"/>
          <c:order val="1"/>
          <c:tx>
            <c:strRef>
              <c:f>Sheet1!$C$1</c:f>
              <c:strCache>
                <c:ptCount val="1"/>
                <c:pt idx="0">
                  <c:v>LB</c:v>
                </c:pt>
              </c:strCache>
            </c:strRef>
          </c:tx>
          <c:spPr>
            <a:ln w="31725">
              <a:solidFill>
                <a:srgbClr val="FF00FF"/>
              </a:solidFill>
              <a:prstDash val="solid"/>
            </a:ln>
          </c:spPr>
          <c:marker>
            <c:symbol val="square"/>
            <c:size val="7"/>
            <c:spPr>
              <a:solidFill>
                <a:srgbClr val="FF00FF"/>
              </a:solidFill>
              <a:ln>
                <a:solidFill>
                  <a:srgbClr val="FF00FF"/>
                </a:solidFill>
                <a:prstDash val="solid"/>
              </a:ln>
            </c:spPr>
          </c:marker>
          <c:xVal>
            <c:numRef>
              <c:f>Sheet1!$A$2:$A$4</c:f>
              <c:numCache>
                <c:formatCode>General</c:formatCode>
                <c:ptCount val="3"/>
                <c:pt idx="0">
                  <c:v>64</c:v>
                </c:pt>
                <c:pt idx="1">
                  <c:v>128</c:v>
                </c:pt>
                <c:pt idx="2">
                  <c:v>256</c:v>
                </c:pt>
              </c:numCache>
            </c:numRef>
          </c:xVal>
          <c:yVal>
            <c:numRef>
              <c:f>Sheet1!$C$2:$C$4</c:f>
              <c:numCache>
                <c:formatCode>General</c:formatCode>
                <c:ptCount val="3"/>
                <c:pt idx="0">
                  <c:v>0.67</c:v>
                </c:pt>
                <c:pt idx="1">
                  <c:v>0.69</c:v>
                </c:pt>
                <c:pt idx="2">
                  <c:v>0.73</c:v>
                </c:pt>
              </c:numCache>
            </c:numRef>
          </c:yVal>
          <c:smooth val="1"/>
        </c:ser>
        <c:ser>
          <c:idx val="5"/>
          <c:order val="2"/>
          <c:tx>
            <c:strRef>
              <c:f>Sheet1!$G$1</c:f>
              <c:strCache>
                <c:ptCount val="1"/>
                <c:pt idx="0">
                  <c:v>uLB</c:v>
                </c:pt>
              </c:strCache>
            </c:strRef>
          </c:tx>
          <c:spPr>
            <a:ln w="15862">
              <a:solidFill>
                <a:srgbClr val="800000"/>
              </a:solidFill>
              <a:prstDash val="solid"/>
            </a:ln>
          </c:spPr>
          <c:marker>
            <c:symbol val="circle"/>
            <c:size val="6"/>
            <c:spPr>
              <a:solidFill>
                <a:srgbClr val="800000"/>
              </a:solidFill>
              <a:ln>
                <a:solidFill>
                  <a:srgbClr val="800000"/>
                </a:solidFill>
                <a:prstDash val="solid"/>
              </a:ln>
            </c:spPr>
          </c:marker>
          <c:xVal>
            <c:numRef>
              <c:f>Sheet1!$A$2:$A$4</c:f>
              <c:numCache>
                <c:formatCode>General</c:formatCode>
                <c:ptCount val="3"/>
                <c:pt idx="0">
                  <c:v>64</c:v>
                </c:pt>
                <c:pt idx="1">
                  <c:v>128</c:v>
                </c:pt>
                <c:pt idx="2">
                  <c:v>256</c:v>
                </c:pt>
              </c:numCache>
            </c:numRef>
          </c:xVal>
          <c:yVal>
            <c:numRef>
              <c:f>Sheet1!$G$2:$G$4</c:f>
              <c:numCache>
                <c:formatCode>0.00</c:formatCode>
                <c:ptCount val="3"/>
                <c:pt idx="0">
                  <c:v>0.96</c:v>
                </c:pt>
                <c:pt idx="1">
                  <c:v>0.96</c:v>
                </c:pt>
                <c:pt idx="2">
                  <c:v>0.96</c:v>
                </c:pt>
              </c:numCache>
            </c:numRef>
          </c:yVal>
          <c:smooth val="1"/>
        </c:ser>
        <c:ser>
          <c:idx val="6"/>
          <c:order val="3"/>
          <c:tx>
            <c:strRef>
              <c:f>Sheet1!$H$1</c:f>
              <c:strCache>
                <c:ptCount val="1"/>
                <c:pt idx="0">
                  <c:v>Transfer</c:v>
                </c:pt>
              </c:strCache>
            </c:strRef>
          </c:tx>
          <c:spPr>
            <a:ln w="15862">
              <a:solidFill>
                <a:srgbClr val="008080"/>
              </a:solidFill>
              <a:prstDash val="solid"/>
            </a:ln>
          </c:spPr>
          <c:marker>
            <c:symbol val="plus"/>
            <c:size val="6"/>
            <c:spPr>
              <a:noFill/>
              <a:ln>
                <a:solidFill>
                  <a:srgbClr val="008080"/>
                </a:solidFill>
                <a:prstDash val="solid"/>
              </a:ln>
            </c:spPr>
          </c:marker>
          <c:xVal>
            <c:numRef>
              <c:f>Sheet1!$A$2:$A$4</c:f>
              <c:numCache>
                <c:formatCode>General</c:formatCode>
                <c:ptCount val="3"/>
                <c:pt idx="0">
                  <c:v>64</c:v>
                </c:pt>
                <c:pt idx="1">
                  <c:v>128</c:v>
                </c:pt>
                <c:pt idx="2">
                  <c:v>256</c:v>
                </c:pt>
              </c:numCache>
            </c:numRef>
          </c:xVal>
          <c:yVal>
            <c:numRef>
              <c:f>Sheet1!$H$2:$H$4</c:f>
              <c:numCache>
                <c:formatCode>0.00</c:formatCode>
                <c:ptCount val="3"/>
                <c:pt idx="0">
                  <c:v>0.85</c:v>
                </c:pt>
                <c:pt idx="1">
                  <c:v>0.77</c:v>
                </c:pt>
                <c:pt idx="2">
                  <c:v>0.55000000000000004</c:v>
                </c:pt>
              </c:numCache>
            </c:numRef>
          </c:yVal>
          <c:smooth val="1"/>
        </c:ser>
        <c:dLbls>
          <c:showLegendKey val="0"/>
          <c:showVal val="0"/>
          <c:showCatName val="0"/>
          <c:showSerName val="0"/>
          <c:showPercent val="0"/>
          <c:showBubbleSize val="0"/>
        </c:dLbls>
        <c:axId val="138157440"/>
        <c:axId val="138168192"/>
      </c:scatterChart>
      <c:valAx>
        <c:axId val="138157440"/>
        <c:scaling>
          <c:orientation val="minMax"/>
        </c:scaling>
        <c:delete val="0"/>
        <c:axPos val="b"/>
        <c:title>
          <c:tx>
            <c:rich>
              <a:bodyPr/>
              <a:lstStyle/>
              <a:p>
                <a:pPr>
                  <a:defRPr sz="1062" b="1" i="0" u="none" strike="noStrike" baseline="0">
                    <a:solidFill>
                      <a:srgbClr val="000000"/>
                    </a:solidFill>
                    <a:latin typeface="Arial"/>
                    <a:ea typeface="Arial"/>
                    <a:cs typeface="Arial"/>
                  </a:defRPr>
                </a:pPr>
                <a:r>
                  <a:rPr lang="en-US"/>
                  <a:t>Processors</a:t>
                </a:r>
              </a:p>
            </c:rich>
          </c:tx>
          <c:layout>
            <c:manualLayout>
              <c:xMode val="edge"/>
              <c:yMode val="edge"/>
              <c:x val="0.34860557768924305"/>
              <c:y val="0.9056047197640118"/>
            </c:manualLayout>
          </c:layout>
          <c:overlay val="0"/>
          <c:spPr>
            <a:noFill/>
            <a:ln w="31725">
              <a:noFill/>
            </a:ln>
          </c:spPr>
        </c:title>
        <c:numFmt formatCode="General" sourceLinked="1"/>
        <c:majorTickMark val="out"/>
        <c:minorTickMark val="none"/>
        <c:tickLblPos val="low"/>
        <c:spPr>
          <a:ln w="3966">
            <a:solidFill>
              <a:srgbClr val="000000"/>
            </a:solidFill>
            <a:prstDash val="solid"/>
          </a:ln>
        </c:spPr>
        <c:txPr>
          <a:bodyPr rot="0" vert="horz"/>
          <a:lstStyle/>
          <a:p>
            <a:pPr>
              <a:defRPr sz="1062" b="0" i="0" u="none" strike="noStrike" baseline="0">
                <a:solidFill>
                  <a:srgbClr val="000000"/>
                </a:solidFill>
                <a:latin typeface="Arial"/>
                <a:ea typeface="Arial"/>
                <a:cs typeface="Arial"/>
              </a:defRPr>
            </a:pPr>
            <a:endParaRPr lang="es-ES"/>
          </a:p>
        </c:txPr>
        <c:crossAx val="138168192"/>
        <c:crosses val="autoZero"/>
        <c:crossBetween val="midCat"/>
      </c:valAx>
      <c:valAx>
        <c:axId val="138168192"/>
        <c:scaling>
          <c:orientation val="minMax"/>
        </c:scaling>
        <c:delete val="0"/>
        <c:axPos val="l"/>
        <c:majorGridlines>
          <c:spPr>
            <a:ln w="3966">
              <a:solidFill>
                <a:srgbClr val="000000"/>
              </a:solidFill>
              <a:prstDash val="solid"/>
            </a:ln>
          </c:spPr>
        </c:majorGridlines>
        <c:numFmt formatCode="General" sourceLinked="1"/>
        <c:majorTickMark val="out"/>
        <c:minorTickMark val="none"/>
        <c:tickLblPos val="low"/>
        <c:spPr>
          <a:ln w="3966">
            <a:solidFill>
              <a:srgbClr val="000000"/>
            </a:solidFill>
            <a:prstDash val="solid"/>
          </a:ln>
        </c:spPr>
        <c:txPr>
          <a:bodyPr rot="0" vert="horz"/>
          <a:lstStyle/>
          <a:p>
            <a:pPr>
              <a:defRPr sz="1062" b="0" i="0" u="none" strike="noStrike" baseline="0">
                <a:solidFill>
                  <a:srgbClr val="000000"/>
                </a:solidFill>
                <a:latin typeface="Arial"/>
                <a:ea typeface="Arial"/>
                <a:cs typeface="Arial"/>
              </a:defRPr>
            </a:pPr>
            <a:endParaRPr lang="es-ES"/>
          </a:p>
        </c:txPr>
        <c:crossAx val="138157440"/>
        <c:crosses val="autoZero"/>
        <c:crossBetween val="midCat"/>
      </c:valAx>
      <c:spPr>
        <a:solidFill>
          <a:srgbClr val="C0C0C0"/>
        </a:solidFill>
        <a:ln w="15862">
          <a:solidFill>
            <a:srgbClr val="808080"/>
          </a:solidFill>
          <a:prstDash val="solid"/>
        </a:ln>
      </c:spPr>
    </c:plotArea>
    <c:legend>
      <c:legendPos val="r"/>
      <c:layout>
        <c:manualLayout>
          <c:xMode val="edge"/>
          <c:yMode val="edge"/>
          <c:x val="0.72748973273617401"/>
          <c:y val="0.27474855083103139"/>
          <c:w val="0.26454200148458473"/>
          <c:h val="0.43991302899551982"/>
        </c:manualLayout>
      </c:layout>
      <c:overlay val="0"/>
      <c:spPr>
        <a:solidFill>
          <a:srgbClr val="FFFFFF"/>
        </a:solidFill>
        <a:ln w="3966">
          <a:solidFill>
            <a:srgbClr val="000000"/>
          </a:solidFill>
          <a:prstDash val="solid"/>
        </a:ln>
      </c:spPr>
      <c:txPr>
        <a:bodyPr/>
        <a:lstStyle/>
        <a:p>
          <a:pPr>
            <a:defRPr sz="974" b="0" i="0" u="none" strike="noStrike" baseline="0">
              <a:solidFill>
                <a:srgbClr val="000000"/>
              </a:solidFill>
              <a:latin typeface="Arial"/>
              <a:ea typeface="Arial"/>
              <a:cs typeface="Arial"/>
            </a:defRPr>
          </a:pPr>
          <a:endParaRPr lang="es-ES"/>
        </a:p>
      </c:txPr>
    </c:legend>
    <c:plotVisOnly val="1"/>
    <c:dispBlanksAs val="gap"/>
    <c:showDLblsOverMax val="0"/>
  </c:chart>
  <c:spPr>
    <a:solidFill>
      <a:srgbClr val="FFFFFF"/>
    </a:solidFill>
    <a:ln w="3966">
      <a:solidFill>
        <a:srgbClr val="000000"/>
      </a:solidFill>
      <a:prstDash val="solid"/>
    </a:ln>
  </c:spPr>
  <c:txPr>
    <a:bodyPr/>
    <a:lstStyle/>
    <a:p>
      <a:pPr>
        <a:defRPr sz="1249" b="0" i="0" u="none" strike="noStrike" baseline="0">
          <a:solidFill>
            <a:srgbClr val="000000"/>
          </a:solidFill>
          <a:latin typeface="Arial"/>
          <a:ea typeface="Arial"/>
          <a:cs typeface="Arial"/>
        </a:defRPr>
      </a:pPr>
      <a:endParaRPr lang="es-E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625" b="0" i="0" u="none" strike="noStrike" baseline="0">
                <a:solidFill>
                  <a:srgbClr val="000000"/>
                </a:solidFill>
                <a:latin typeface="Arial"/>
                <a:ea typeface="Arial"/>
                <a:cs typeface="Arial"/>
              </a:defRPr>
            </a:pPr>
            <a:r>
              <a:rPr lang="en-US"/>
              <a:t>speed up</a:t>
            </a:r>
          </a:p>
        </c:rich>
      </c:tx>
      <c:layout>
        <c:manualLayout>
          <c:xMode val="edge"/>
          <c:yMode val="edge"/>
          <c:x val="0.43099273607748184"/>
          <c:y val="2.0920502092050208E-2"/>
        </c:manualLayout>
      </c:layout>
      <c:overlay val="0"/>
      <c:spPr>
        <a:noFill/>
        <a:ln w="18148">
          <a:noFill/>
        </a:ln>
      </c:spPr>
    </c:title>
    <c:autoTitleDeleted val="0"/>
    <c:plotArea>
      <c:layout>
        <c:manualLayout>
          <c:layoutTarget val="inner"/>
          <c:xMode val="edge"/>
          <c:yMode val="edge"/>
          <c:x val="8.9588377723970949E-2"/>
          <c:y val="0.12644414778045196"/>
          <c:w val="0.85956416464891039"/>
          <c:h val="0.75017496908009096"/>
        </c:manualLayout>
      </c:layout>
      <c:scatterChart>
        <c:scatterStyle val="lineMarker"/>
        <c:varyColors val="0"/>
        <c:ser>
          <c:idx val="0"/>
          <c:order val="0"/>
          <c:tx>
            <c:strRef>
              <c:f>Sheet3!$B$18</c:f>
              <c:strCache>
                <c:ptCount val="1"/>
                <c:pt idx="0">
                  <c:v>speed up</c:v>
                </c:pt>
              </c:strCache>
            </c:strRef>
          </c:tx>
          <c:spPr>
            <a:ln w="9074">
              <a:solidFill>
                <a:srgbClr val="000080"/>
              </a:solidFill>
              <a:prstDash val="solid"/>
            </a:ln>
          </c:spPr>
          <c:marker>
            <c:symbol val="diamond"/>
            <c:size val="3"/>
            <c:spPr>
              <a:solidFill>
                <a:srgbClr val="000080"/>
              </a:solidFill>
              <a:ln>
                <a:solidFill>
                  <a:srgbClr val="000080"/>
                </a:solidFill>
                <a:prstDash val="solid"/>
              </a:ln>
            </c:spPr>
          </c:marker>
          <c:xVal>
            <c:numRef>
              <c:f>Sheet3!$A$19:$A$23</c:f>
              <c:numCache>
                <c:formatCode>General</c:formatCode>
                <c:ptCount val="5"/>
                <c:pt idx="0">
                  <c:v>24</c:v>
                </c:pt>
                <c:pt idx="1">
                  <c:v>48</c:v>
                </c:pt>
                <c:pt idx="2">
                  <c:v>96</c:v>
                </c:pt>
                <c:pt idx="3">
                  <c:v>180</c:v>
                </c:pt>
                <c:pt idx="4">
                  <c:v>360</c:v>
                </c:pt>
              </c:numCache>
            </c:numRef>
          </c:xVal>
          <c:yVal>
            <c:numRef>
              <c:f>Sheet3!$B$19:$B$23</c:f>
              <c:numCache>
                <c:formatCode>General</c:formatCode>
                <c:ptCount val="5"/>
                <c:pt idx="0">
                  <c:v>1</c:v>
                </c:pt>
                <c:pt idx="1">
                  <c:v>2.0076696644677607</c:v>
                </c:pt>
                <c:pt idx="2">
                  <c:v>3.7403416879960782</c:v>
                </c:pt>
                <c:pt idx="3">
                  <c:v>7.2775060659775406</c:v>
                </c:pt>
                <c:pt idx="4">
                  <c:v>16.561504896126412</c:v>
                </c:pt>
              </c:numCache>
            </c:numRef>
          </c:yVal>
          <c:smooth val="0"/>
        </c:ser>
        <c:dLbls>
          <c:showLegendKey val="0"/>
          <c:showVal val="0"/>
          <c:showCatName val="0"/>
          <c:showSerName val="0"/>
          <c:showPercent val="0"/>
          <c:showBubbleSize val="0"/>
        </c:dLbls>
        <c:axId val="136678016"/>
        <c:axId val="136684288"/>
      </c:scatterChart>
      <c:valAx>
        <c:axId val="136678016"/>
        <c:scaling>
          <c:orientation val="minMax"/>
        </c:scaling>
        <c:delete val="0"/>
        <c:axPos val="b"/>
        <c:numFmt formatCode="General" sourceLinked="1"/>
        <c:majorTickMark val="out"/>
        <c:minorTickMark val="none"/>
        <c:tickLblPos val="nextTo"/>
        <c:spPr>
          <a:ln w="2269">
            <a:solidFill>
              <a:srgbClr val="000000"/>
            </a:solidFill>
            <a:prstDash val="solid"/>
          </a:ln>
        </c:spPr>
        <c:txPr>
          <a:bodyPr rot="0" vert="horz"/>
          <a:lstStyle/>
          <a:p>
            <a:pPr>
              <a:defRPr sz="625" b="0" i="0" u="none" strike="noStrike" baseline="0">
                <a:solidFill>
                  <a:srgbClr val="000000"/>
                </a:solidFill>
                <a:latin typeface="Arial"/>
                <a:ea typeface="Arial"/>
                <a:cs typeface="Arial"/>
              </a:defRPr>
            </a:pPr>
            <a:endParaRPr lang="es-ES"/>
          </a:p>
        </c:txPr>
        <c:crossAx val="136684288"/>
        <c:crosses val="autoZero"/>
        <c:crossBetween val="midCat"/>
      </c:valAx>
      <c:valAx>
        <c:axId val="136684288"/>
        <c:scaling>
          <c:orientation val="minMax"/>
          <c:max val="20"/>
        </c:scaling>
        <c:delete val="0"/>
        <c:axPos val="l"/>
        <c:majorGridlines>
          <c:spPr>
            <a:ln w="2269">
              <a:solidFill>
                <a:srgbClr val="000000"/>
              </a:solidFill>
              <a:prstDash val="solid"/>
            </a:ln>
          </c:spPr>
        </c:majorGridlines>
        <c:numFmt formatCode="General" sourceLinked="1"/>
        <c:majorTickMark val="out"/>
        <c:minorTickMark val="none"/>
        <c:tickLblPos val="nextTo"/>
        <c:spPr>
          <a:ln w="2269">
            <a:solidFill>
              <a:srgbClr val="000000"/>
            </a:solidFill>
            <a:prstDash val="solid"/>
          </a:ln>
        </c:spPr>
        <c:txPr>
          <a:bodyPr rot="0" vert="horz"/>
          <a:lstStyle/>
          <a:p>
            <a:pPr>
              <a:defRPr sz="625" b="0" i="0" u="none" strike="noStrike" baseline="0">
                <a:solidFill>
                  <a:srgbClr val="000000"/>
                </a:solidFill>
                <a:latin typeface="Arial"/>
                <a:ea typeface="Arial"/>
                <a:cs typeface="Arial"/>
              </a:defRPr>
            </a:pPr>
            <a:endParaRPr lang="es-ES"/>
          </a:p>
        </c:txPr>
        <c:crossAx val="136678016"/>
        <c:crosses val="autoZero"/>
        <c:crossBetween val="midCat"/>
        <c:majorUnit val="5"/>
      </c:valAx>
      <c:spPr>
        <a:solidFill>
          <a:srgbClr val="C0C0C0"/>
        </a:solidFill>
        <a:ln w="9074">
          <a:solidFill>
            <a:srgbClr val="808080"/>
          </a:solidFill>
          <a:prstDash val="solid"/>
        </a:ln>
      </c:spPr>
    </c:plotArea>
    <c:plotVisOnly val="1"/>
    <c:dispBlanksAs val="gap"/>
    <c:showDLblsOverMax val="0"/>
  </c:chart>
  <c:spPr>
    <a:solidFill>
      <a:srgbClr val="FFFFFF"/>
    </a:solidFill>
    <a:ln w="2269">
      <a:solidFill>
        <a:srgbClr val="000000"/>
      </a:solidFill>
      <a:prstDash val="solid"/>
    </a:ln>
  </c:spPr>
  <c:txPr>
    <a:bodyPr/>
    <a:lstStyle/>
    <a:p>
      <a:pPr>
        <a:defRPr sz="625" b="0" i="0" u="none" strike="noStrike" baseline="0">
          <a:solidFill>
            <a:srgbClr val="000000"/>
          </a:solidFill>
          <a:latin typeface="Arial"/>
          <a:ea typeface="Arial"/>
          <a:cs typeface="Arial"/>
        </a:defRPr>
      </a:pPr>
      <a:endParaRPr lang="es-E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708013253948955E-2"/>
          <c:y val="0.10188698018680016"/>
          <c:w val="0.63786136401540805"/>
          <c:h val="0.73585041246022342"/>
        </c:manualLayout>
      </c:layout>
      <c:scatterChart>
        <c:scatterStyle val="lineMarker"/>
        <c:varyColors val="0"/>
        <c:ser>
          <c:idx val="0"/>
          <c:order val="0"/>
          <c:tx>
            <c:strRef>
              <c:f>'[Chart in Microsoft PowerPoint]Sheet3'!$B$25</c:f>
              <c:strCache>
                <c:ptCount val="1"/>
                <c:pt idx="0">
                  <c:v>Parallel eff</c:v>
                </c:pt>
              </c:strCache>
            </c:strRef>
          </c:tx>
          <c:spPr>
            <a:ln w="38100">
              <a:solidFill>
                <a:srgbClr val="000080"/>
              </a:solidFill>
              <a:prstDash val="solid"/>
            </a:ln>
          </c:spPr>
          <c:marker>
            <c:symbol val="diamond"/>
            <c:size val="10"/>
            <c:spPr>
              <a:solidFill>
                <a:srgbClr val="000080"/>
              </a:solidFill>
              <a:ln>
                <a:solidFill>
                  <a:srgbClr val="000080"/>
                </a:solidFill>
                <a:prstDash val="solid"/>
              </a:ln>
            </c:spPr>
          </c:marker>
          <c:xVal>
            <c:numRef>
              <c:f>'[Chart in Microsoft PowerPoint]Sheet3'!$A$26:$A$30</c:f>
              <c:numCache>
                <c:formatCode>General</c:formatCode>
                <c:ptCount val="5"/>
                <c:pt idx="0">
                  <c:v>24</c:v>
                </c:pt>
                <c:pt idx="1">
                  <c:v>48</c:v>
                </c:pt>
                <c:pt idx="2">
                  <c:v>96</c:v>
                </c:pt>
                <c:pt idx="3">
                  <c:v>180</c:v>
                </c:pt>
                <c:pt idx="4">
                  <c:v>360</c:v>
                </c:pt>
              </c:numCache>
            </c:numRef>
          </c:xVal>
          <c:yVal>
            <c:numRef>
              <c:f>'[Chart in Microsoft PowerPoint]Sheet3'!$B$26:$B$30</c:f>
              <c:numCache>
                <c:formatCode>General</c:formatCode>
                <c:ptCount val="5"/>
                <c:pt idx="0">
                  <c:v>0.74950000000000006</c:v>
                </c:pt>
                <c:pt idx="1">
                  <c:v>0.72270000000000001</c:v>
                </c:pt>
                <c:pt idx="2">
                  <c:v>0.62690000000000001</c:v>
                </c:pt>
                <c:pt idx="3">
                  <c:v>0.58609999999999995</c:v>
                </c:pt>
                <c:pt idx="4">
                  <c:v>0.54949999999999999</c:v>
                </c:pt>
              </c:numCache>
            </c:numRef>
          </c:yVal>
          <c:smooth val="0"/>
        </c:ser>
        <c:ser>
          <c:idx val="1"/>
          <c:order val="1"/>
          <c:tx>
            <c:strRef>
              <c:f>'[Chart in Microsoft PowerPoint]Sheet3'!$C$25</c:f>
              <c:strCache>
                <c:ptCount val="1"/>
                <c:pt idx="0">
                  <c:v>LB</c:v>
                </c:pt>
              </c:strCache>
            </c:strRef>
          </c:tx>
          <c:spPr>
            <a:ln w="12700">
              <a:solidFill>
                <a:srgbClr val="FF00FF"/>
              </a:solidFill>
              <a:prstDash val="solid"/>
            </a:ln>
          </c:spPr>
          <c:marker>
            <c:symbol val="square"/>
            <c:size val="5"/>
            <c:spPr>
              <a:solidFill>
                <a:srgbClr val="FF00FF"/>
              </a:solidFill>
              <a:ln>
                <a:solidFill>
                  <a:srgbClr val="FF00FF"/>
                </a:solidFill>
                <a:prstDash val="solid"/>
              </a:ln>
            </c:spPr>
          </c:marker>
          <c:xVal>
            <c:numRef>
              <c:f>'[Chart in Microsoft PowerPoint]Sheet3'!$A$26:$A$30</c:f>
              <c:numCache>
                <c:formatCode>General</c:formatCode>
                <c:ptCount val="5"/>
                <c:pt idx="0">
                  <c:v>24</c:v>
                </c:pt>
                <c:pt idx="1">
                  <c:v>48</c:v>
                </c:pt>
                <c:pt idx="2">
                  <c:v>96</c:v>
                </c:pt>
                <c:pt idx="3">
                  <c:v>180</c:v>
                </c:pt>
                <c:pt idx="4">
                  <c:v>360</c:v>
                </c:pt>
              </c:numCache>
            </c:numRef>
          </c:xVal>
          <c:yVal>
            <c:numRef>
              <c:f>'[Chart in Microsoft PowerPoint]Sheet3'!$C$26:$C$30</c:f>
              <c:numCache>
                <c:formatCode>General</c:formatCode>
                <c:ptCount val="5"/>
                <c:pt idx="0">
                  <c:v>0.76</c:v>
                </c:pt>
                <c:pt idx="1">
                  <c:v>0.74</c:v>
                </c:pt>
                <c:pt idx="2">
                  <c:v>0.66</c:v>
                </c:pt>
                <c:pt idx="3">
                  <c:v>0.65</c:v>
                </c:pt>
                <c:pt idx="4">
                  <c:v>0.69</c:v>
                </c:pt>
              </c:numCache>
            </c:numRef>
          </c:yVal>
          <c:smooth val="0"/>
        </c:ser>
        <c:ser>
          <c:idx val="3"/>
          <c:order val="2"/>
          <c:tx>
            <c:strRef>
              <c:f>'[Chart in Microsoft PowerPoint]Sheet3'!$E$25</c:f>
              <c:strCache>
                <c:ptCount val="1"/>
                <c:pt idx="0">
                  <c:v>uLB</c:v>
                </c:pt>
              </c:strCache>
            </c:strRef>
          </c:tx>
          <c:spPr>
            <a:ln w="12700">
              <a:solidFill>
                <a:srgbClr val="00FFFF"/>
              </a:solidFill>
              <a:prstDash val="solid"/>
            </a:ln>
          </c:spPr>
          <c:marker>
            <c:symbol val="x"/>
            <c:size val="5"/>
            <c:spPr>
              <a:noFill/>
              <a:ln>
                <a:solidFill>
                  <a:srgbClr val="00FFFF"/>
                </a:solidFill>
                <a:prstDash val="solid"/>
              </a:ln>
            </c:spPr>
          </c:marker>
          <c:xVal>
            <c:numRef>
              <c:f>'[Chart in Microsoft PowerPoint]Sheet3'!$A$26:$A$30</c:f>
              <c:numCache>
                <c:formatCode>General</c:formatCode>
                <c:ptCount val="5"/>
                <c:pt idx="0">
                  <c:v>24</c:v>
                </c:pt>
                <c:pt idx="1">
                  <c:v>48</c:v>
                </c:pt>
                <c:pt idx="2">
                  <c:v>96</c:v>
                </c:pt>
                <c:pt idx="3">
                  <c:v>180</c:v>
                </c:pt>
                <c:pt idx="4">
                  <c:v>360</c:v>
                </c:pt>
              </c:numCache>
            </c:numRef>
          </c:xVal>
          <c:yVal>
            <c:numRef>
              <c:f>'[Chart in Microsoft PowerPoint]Sheet3'!$E$26:$E$30</c:f>
              <c:numCache>
                <c:formatCode>General</c:formatCode>
                <c:ptCount val="5"/>
                <c:pt idx="0">
                  <c:v>0.999902552620348</c:v>
                </c:pt>
                <c:pt idx="1">
                  <c:v>0.9998323833095828</c:v>
                </c:pt>
                <c:pt idx="2">
                  <c:v>0.99825681687715273</c:v>
                </c:pt>
                <c:pt idx="3">
                  <c:v>0.99073992638512209</c:v>
                </c:pt>
                <c:pt idx="4">
                  <c:v>0.9664887108521486</c:v>
                </c:pt>
              </c:numCache>
            </c:numRef>
          </c:yVal>
          <c:smooth val="0"/>
        </c:ser>
        <c:ser>
          <c:idx val="4"/>
          <c:order val="3"/>
          <c:tx>
            <c:strRef>
              <c:f>'[Chart in Microsoft PowerPoint]Sheet3'!$F$25</c:f>
              <c:strCache>
                <c:ptCount val="1"/>
                <c:pt idx="0">
                  <c:v>transfer</c:v>
                </c:pt>
              </c:strCache>
            </c:strRef>
          </c:tx>
          <c:spPr>
            <a:ln w="12700">
              <a:solidFill>
                <a:srgbClr val="800080"/>
              </a:solidFill>
              <a:prstDash val="solid"/>
            </a:ln>
          </c:spPr>
          <c:marker>
            <c:symbol val="star"/>
            <c:size val="5"/>
            <c:spPr>
              <a:noFill/>
              <a:ln>
                <a:solidFill>
                  <a:srgbClr val="800080"/>
                </a:solidFill>
                <a:prstDash val="solid"/>
              </a:ln>
            </c:spPr>
          </c:marker>
          <c:xVal>
            <c:numRef>
              <c:f>'[Chart in Microsoft PowerPoint]Sheet3'!$A$26:$A$30</c:f>
              <c:numCache>
                <c:formatCode>General</c:formatCode>
                <c:ptCount val="5"/>
                <c:pt idx="0">
                  <c:v>24</c:v>
                </c:pt>
                <c:pt idx="1">
                  <c:v>48</c:v>
                </c:pt>
                <c:pt idx="2">
                  <c:v>96</c:v>
                </c:pt>
                <c:pt idx="3">
                  <c:v>180</c:v>
                </c:pt>
                <c:pt idx="4">
                  <c:v>360</c:v>
                </c:pt>
              </c:numCache>
            </c:numRef>
          </c:xVal>
          <c:yVal>
            <c:numRef>
              <c:f>'[Chart in Microsoft PowerPoint]Sheet3'!$F$26:$F$30</c:f>
              <c:numCache>
                <c:formatCode>General</c:formatCode>
                <c:ptCount val="5"/>
                <c:pt idx="0">
                  <c:v>0.98701208286252051</c:v>
                </c:pt>
                <c:pt idx="1">
                  <c:v>0.98049552001622564</c:v>
                </c:pt>
                <c:pt idx="2">
                  <c:v>0.95465158368313019</c:v>
                </c:pt>
                <c:pt idx="3">
                  <c:v>0.91734942882913639</c:v>
                </c:pt>
                <c:pt idx="4">
                  <c:v>0.83290565781348003</c:v>
                </c:pt>
              </c:numCache>
            </c:numRef>
          </c:yVal>
          <c:smooth val="0"/>
        </c:ser>
        <c:dLbls>
          <c:showLegendKey val="0"/>
          <c:showVal val="0"/>
          <c:showCatName val="0"/>
          <c:showSerName val="0"/>
          <c:showPercent val="0"/>
          <c:showBubbleSize val="0"/>
        </c:dLbls>
        <c:axId val="137148672"/>
        <c:axId val="138609024"/>
      </c:scatterChart>
      <c:valAx>
        <c:axId val="137148672"/>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s-ES"/>
          </a:p>
        </c:txPr>
        <c:crossAx val="138609024"/>
        <c:crosses val="autoZero"/>
        <c:crossBetween val="midCat"/>
      </c:valAx>
      <c:valAx>
        <c:axId val="138609024"/>
        <c:scaling>
          <c:orientation val="minMax"/>
          <c:max val="1.1000000000000001"/>
          <c:min val="0.5"/>
        </c:scaling>
        <c:delete val="0"/>
        <c:axPos val="l"/>
        <c:majorGridlines>
          <c:spPr>
            <a:ln w="3175">
              <a:solidFill>
                <a:srgbClr val="000000"/>
              </a:solidFill>
              <a:prstDash val="solid"/>
            </a:ln>
          </c:spPr>
        </c:majorGridlines>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s-ES"/>
          </a:p>
        </c:txPr>
        <c:crossAx val="137148672"/>
        <c:crosses val="autoZero"/>
        <c:crossBetween val="midCat"/>
      </c:valAx>
      <c:spPr>
        <a:solidFill>
          <a:srgbClr val="C0C0C0"/>
        </a:solidFill>
        <a:ln w="12700">
          <a:solidFill>
            <a:srgbClr val="808080"/>
          </a:solidFill>
          <a:prstDash val="solid"/>
        </a:ln>
      </c:spPr>
    </c:plotArea>
    <c:legend>
      <c:legendPos val="r"/>
      <c:layout>
        <c:manualLayout>
          <c:xMode val="edge"/>
          <c:yMode val="edge"/>
          <c:x val="0.77777934063814269"/>
          <c:y val="0.26415143011392633"/>
          <c:w val="0.20576173032755096"/>
          <c:h val="0.40000073702965994"/>
        </c:manualLayout>
      </c:layout>
      <c:overlay val="0"/>
      <c:spPr>
        <a:solidFill>
          <a:srgbClr val="FFFFFF"/>
        </a:solidFill>
        <a:ln w="3175">
          <a:solidFill>
            <a:srgbClr val="000000"/>
          </a:solidFill>
          <a:prstDash val="solid"/>
        </a:ln>
      </c:spPr>
      <c:txPr>
        <a:bodyPr/>
        <a:lstStyle/>
        <a:p>
          <a:pPr>
            <a:defRPr sz="920" b="0" i="0" u="none" strike="noStrike" baseline="0">
              <a:solidFill>
                <a:srgbClr val="000000"/>
              </a:solidFill>
              <a:latin typeface="Arial"/>
              <a:ea typeface="Arial"/>
              <a:cs typeface="Arial"/>
            </a:defRPr>
          </a:pPr>
          <a:endParaRPr lang="es-ES"/>
        </a:p>
      </c:txPr>
    </c:legend>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s-E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650395950673441E-2"/>
          <c:y val="4.1509510446474142E-2"/>
          <c:w val="0.63786136401540805"/>
          <c:h val="0.83128437118097986"/>
        </c:manualLayout>
      </c:layout>
      <c:scatterChart>
        <c:scatterStyle val="lineMarker"/>
        <c:varyColors val="0"/>
        <c:ser>
          <c:idx val="0"/>
          <c:order val="0"/>
          <c:tx>
            <c:strRef>
              <c:f>'[Chart in Microsoft PowerPoint]Sheet3'!$B$33</c:f>
              <c:strCache>
                <c:ptCount val="1"/>
                <c:pt idx="0">
                  <c:v>Efficiency</c:v>
                </c:pt>
              </c:strCache>
            </c:strRef>
          </c:tx>
          <c:spPr>
            <a:ln w="50800">
              <a:solidFill>
                <a:srgbClr val="33CC33"/>
              </a:solidFill>
              <a:prstDash val="solid"/>
            </a:ln>
          </c:spPr>
          <c:marker>
            <c:symbol val="diamond"/>
            <c:size val="10"/>
            <c:spPr>
              <a:solidFill>
                <a:srgbClr val="33CC33"/>
              </a:solidFill>
              <a:ln>
                <a:solidFill>
                  <a:srgbClr val="33CC33"/>
                </a:solidFill>
              </a:ln>
            </c:spPr>
          </c:marker>
          <c:dPt>
            <c:idx val="4"/>
            <c:bubble3D val="0"/>
            <c:spPr>
              <a:ln w="38100">
                <a:solidFill>
                  <a:srgbClr val="33CC33"/>
                </a:solidFill>
                <a:prstDash val="solid"/>
              </a:ln>
            </c:spPr>
          </c:dPt>
          <c:xVal>
            <c:numRef>
              <c:f>'[Chart in Microsoft PowerPoint]Sheet3'!$A$34:$A$38</c:f>
              <c:numCache>
                <c:formatCode>General</c:formatCode>
                <c:ptCount val="5"/>
                <c:pt idx="0">
                  <c:v>24</c:v>
                </c:pt>
                <c:pt idx="1">
                  <c:v>48</c:v>
                </c:pt>
                <c:pt idx="2">
                  <c:v>96</c:v>
                </c:pt>
                <c:pt idx="3">
                  <c:v>180</c:v>
                </c:pt>
                <c:pt idx="4">
                  <c:v>360</c:v>
                </c:pt>
              </c:numCache>
            </c:numRef>
          </c:xVal>
          <c:yVal>
            <c:numRef>
              <c:f>'[Chart in Microsoft PowerPoint]Sheet3'!$B$34:$B$38</c:f>
              <c:numCache>
                <c:formatCode>General</c:formatCode>
                <c:ptCount val="5"/>
                <c:pt idx="0">
                  <c:v>1</c:v>
                </c:pt>
                <c:pt idx="1">
                  <c:v>1.0038348322338804</c:v>
                </c:pt>
                <c:pt idx="2">
                  <c:v>0.93508542199901956</c:v>
                </c:pt>
                <c:pt idx="3">
                  <c:v>0.97033414213033875</c:v>
                </c:pt>
                <c:pt idx="4">
                  <c:v>1.1041003264084275</c:v>
                </c:pt>
              </c:numCache>
            </c:numRef>
          </c:yVal>
          <c:smooth val="0"/>
        </c:ser>
        <c:ser>
          <c:idx val="1"/>
          <c:order val="1"/>
          <c:tx>
            <c:strRef>
              <c:f>'[Chart in Microsoft PowerPoint]Sheet3'!$C$33</c:f>
              <c:strCache>
                <c:ptCount val="1"/>
                <c:pt idx="0">
                  <c:v>Parallel eff</c:v>
                </c:pt>
              </c:strCache>
            </c:strRef>
          </c:tx>
          <c:spPr>
            <a:ln w="12700">
              <a:solidFill>
                <a:srgbClr val="000080"/>
              </a:solidFill>
              <a:prstDash val="solid"/>
            </a:ln>
          </c:spPr>
          <c:marker>
            <c:symbol val="square"/>
            <c:size val="5"/>
            <c:spPr>
              <a:solidFill>
                <a:srgbClr val="000080"/>
              </a:solidFill>
              <a:ln>
                <a:solidFill>
                  <a:srgbClr val="000080"/>
                </a:solidFill>
                <a:prstDash val="solid"/>
              </a:ln>
            </c:spPr>
          </c:marker>
          <c:xVal>
            <c:numRef>
              <c:f>'[Chart in Microsoft PowerPoint]Sheet3'!$A$34:$A$38</c:f>
              <c:numCache>
                <c:formatCode>General</c:formatCode>
                <c:ptCount val="5"/>
                <c:pt idx="0">
                  <c:v>24</c:v>
                </c:pt>
                <c:pt idx="1">
                  <c:v>48</c:v>
                </c:pt>
                <c:pt idx="2">
                  <c:v>96</c:v>
                </c:pt>
                <c:pt idx="3">
                  <c:v>180</c:v>
                </c:pt>
                <c:pt idx="4">
                  <c:v>360</c:v>
                </c:pt>
              </c:numCache>
            </c:numRef>
          </c:xVal>
          <c:yVal>
            <c:numRef>
              <c:f>'[Chart in Microsoft PowerPoint]Sheet3'!$C$34:$C$38</c:f>
              <c:numCache>
                <c:formatCode>General</c:formatCode>
                <c:ptCount val="5"/>
                <c:pt idx="0">
                  <c:v>0.74950000000000006</c:v>
                </c:pt>
                <c:pt idx="1">
                  <c:v>0.72270000000000001</c:v>
                </c:pt>
                <c:pt idx="2">
                  <c:v>0.62690000000000001</c:v>
                </c:pt>
                <c:pt idx="3">
                  <c:v>0.58609999999999995</c:v>
                </c:pt>
                <c:pt idx="4">
                  <c:v>0.54949999999999999</c:v>
                </c:pt>
              </c:numCache>
            </c:numRef>
          </c:yVal>
          <c:smooth val="0"/>
        </c:ser>
        <c:ser>
          <c:idx val="2"/>
          <c:order val="2"/>
          <c:tx>
            <c:strRef>
              <c:f>'[Chart in Microsoft PowerPoint]Sheet3'!$D$33</c:f>
              <c:strCache>
                <c:ptCount val="1"/>
                <c:pt idx="0">
                  <c:v>instr. eff</c:v>
                </c:pt>
              </c:strCache>
            </c:strRef>
          </c:tx>
          <c:spPr>
            <a:ln w="12700">
              <a:solidFill>
                <a:srgbClr val="FFFF00"/>
              </a:solidFill>
              <a:prstDash val="solid"/>
            </a:ln>
          </c:spPr>
          <c:marker>
            <c:symbol val="triangle"/>
            <c:size val="5"/>
            <c:spPr>
              <a:solidFill>
                <a:srgbClr val="FFFF00"/>
              </a:solidFill>
              <a:ln>
                <a:solidFill>
                  <a:srgbClr val="FFFF00"/>
                </a:solidFill>
                <a:prstDash val="solid"/>
              </a:ln>
            </c:spPr>
          </c:marker>
          <c:xVal>
            <c:numRef>
              <c:f>'[Chart in Microsoft PowerPoint]Sheet3'!$A$34:$A$38</c:f>
              <c:numCache>
                <c:formatCode>General</c:formatCode>
                <c:ptCount val="5"/>
                <c:pt idx="0">
                  <c:v>24</c:v>
                </c:pt>
                <c:pt idx="1">
                  <c:v>48</c:v>
                </c:pt>
                <c:pt idx="2">
                  <c:v>96</c:v>
                </c:pt>
                <c:pt idx="3">
                  <c:v>180</c:v>
                </c:pt>
                <c:pt idx="4">
                  <c:v>360</c:v>
                </c:pt>
              </c:numCache>
            </c:numRef>
          </c:xVal>
          <c:yVal>
            <c:numRef>
              <c:f>'[Chart in Microsoft PowerPoint]Sheet3'!$D$34:$D$38</c:f>
              <c:numCache>
                <c:formatCode>General</c:formatCode>
                <c:ptCount val="5"/>
                <c:pt idx="0">
                  <c:v>1</c:v>
                </c:pt>
                <c:pt idx="1">
                  <c:v>0.99225318602337176</c:v>
                </c:pt>
                <c:pt idx="2">
                  <c:v>0.98721703796818916</c:v>
                </c:pt>
                <c:pt idx="3">
                  <c:v>0.97730016869328962</c:v>
                </c:pt>
                <c:pt idx="4">
                  <c:v>0.97250910975083193</c:v>
                </c:pt>
              </c:numCache>
            </c:numRef>
          </c:yVal>
          <c:smooth val="0"/>
        </c:ser>
        <c:ser>
          <c:idx val="4"/>
          <c:order val="3"/>
          <c:tx>
            <c:strRef>
              <c:f>'[Chart in Microsoft PowerPoint]Sheet3'!$F$33</c:f>
              <c:strCache>
                <c:ptCount val="1"/>
                <c:pt idx="0">
                  <c:v>IPC eff</c:v>
                </c:pt>
              </c:strCache>
            </c:strRef>
          </c:tx>
          <c:spPr>
            <a:ln w="12700">
              <a:solidFill>
                <a:srgbClr val="800080"/>
              </a:solidFill>
              <a:prstDash val="solid"/>
            </a:ln>
          </c:spPr>
          <c:marker>
            <c:symbol val="star"/>
            <c:size val="5"/>
            <c:spPr>
              <a:noFill/>
              <a:ln>
                <a:solidFill>
                  <a:srgbClr val="800080"/>
                </a:solidFill>
                <a:prstDash val="solid"/>
              </a:ln>
            </c:spPr>
          </c:marker>
          <c:xVal>
            <c:numRef>
              <c:f>'[Chart in Microsoft PowerPoint]Sheet3'!$A$34:$A$38</c:f>
              <c:numCache>
                <c:formatCode>General</c:formatCode>
                <c:ptCount val="5"/>
                <c:pt idx="0">
                  <c:v>24</c:v>
                </c:pt>
                <c:pt idx="1">
                  <c:v>48</c:v>
                </c:pt>
                <c:pt idx="2">
                  <c:v>96</c:v>
                </c:pt>
                <c:pt idx="3">
                  <c:v>180</c:v>
                </c:pt>
                <c:pt idx="4">
                  <c:v>360</c:v>
                </c:pt>
              </c:numCache>
            </c:numRef>
          </c:xVal>
          <c:yVal>
            <c:numRef>
              <c:f>'[Chart in Microsoft PowerPoint]Sheet3'!$F$34:$F$38</c:f>
              <c:numCache>
                <c:formatCode>General</c:formatCode>
                <c:ptCount val="5"/>
                <c:pt idx="0">
                  <c:v>1</c:v>
                </c:pt>
                <c:pt idx="1">
                  <c:v>1.0439560439560438</c:v>
                </c:pt>
                <c:pt idx="2">
                  <c:v>1.153846153846154</c:v>
                </c:pt>
                <c:pt idx="3">
                  <c:v>1.3626373626373627</c:v>
                </c:pt>
                <c:pt idx="4">
                  <c:v>1.6373626373626373</c:v>
                </c:pt>
              </c:numCache>
            </c:numRef>
          </c:yVal>
          <c:smooth val="0"/>
        </c:ser>
        <c:dLbls>
          <c:showLegendKey val="0"/>
          <c:showVal val="0"/>
          <c:showCatName val="0"/>
          <c:showSerName val="0"/>
          <c:showPercent val="0"/>
          <c:showBubbleSize val="0"/>
        </c:dLbls>
        <c:axId val="138627328"/>
        <c:axId val="138633600"/>
      </c:scatterChart>
      <c:valAx>
        <c:axId val="138627328"/>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s-ES"/>
          </a:p>
        </c:txPr>
        <c:crossAx val="138633600"/>
        <c:crosses val="autoZero"/>
        <c:crossBetween val="midCat"/>
      </c:valAx>
      <c:valAx>
        <c:axId val="138633600"/>
        <c:scaling>
          <c:orientation val="minMax"/>
          <c:max val="1.7"/>
          <c:min val="0.4"/>
        </c:scaling>
        <c:delete val="0"/>
        <c:axPos val="l"/>
        <c:majorGridlines>
          <c:spPr>
            <a:ln w="3175">
              <a:solidFill>
                <a:srgbClr val="000000"/>
              </a:solidFill>
              <a:prstDash val="solid"/>
            </a:ln>
          </c:spPr>
        </c:majorGridlines>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s-ES"/>
          </a:p>
        </c:txPr>
        <c:crossAx val="138627328"/>
        <c:crosses val="autoZero"/>
        <c:crossBetween val="midCat"/>
      </c:valAx>
      <c:spPr>
        <a:solidFill>
          <a:srgbClr val="C0C0C0"/>
        </a:solidFill>
        <a:ln w="12700">
          <a:solidFill>
            <a:srgbClr val="808080"/>
          </a:solidFill>
          <a:prstDash val="solid"/>
        </a:ln>
      </c:spPr>
    </c:plotArea>
    <c:legend>
      <c:legendPos val="r"/>
      <c:layout>
        <c:manualLayout>
          <c:xMode val="edge"/>
          <c:yMode val="edge"/>
          <c:x val="0.75245191335753225"/>
          <c:y val="0.28644690520497723"/>
          <c:w val="0.23020028739976067"/>
          <c:h val="0.40000073702965994"/>
        </c:manualLayout>
      </c:layout>
      <c:overlay val="0"/>
      <c:spPr>
        <a:solidFill>
          <a:srgbClr val="FFFFFF"/>
        </a:solidFill>
        <a:ln w="3175">
          <a:solidFill>
            <a:srgbClr val="000000"/>
          </a:solidFill>
          <a:prstDash val="solid"/>
        </a:ln>
      </c:spPr>
      <c:txPr>
        <a:bodyPr/>
        <a:lstStyle/>
        <a:p>
          <a:pPr>
            <a:defRPr sz="920" b="0" i="0" u="none" strike="noStrike" baseline="0">
              <a:solidFill>
                <a:srgbClr val="000000"/>
              </a:solidFill>
              <a:latin typeface="Arial"/>
              <a:ea typeface="Arial"/>
              <a:cs typeface="Arial"/>
            </a:defRPr>
          </a:pPr>
          <a:endParaRPr lang="es-ES"/>
        </a:p>
      </c:txPr>
    </c:legend>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s-E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Sensitivity</a:t>
            </a:r>
          </a:p>
        </c:rich>
      </c:tx>
      <c:layout/>
      <c:overlay val="0"/>
    </c:title>
    <c:autoTitleDeleted val="0"/>
    <c:plotArea>
      <c:layout/>
      <c:lineChart>
        <c:grouping val="standard"/>
        <c:varyColors val="0"/>
        <c:ser>
          <c:idx val="0"/>
          <c:order val="0"/>
          <c:tx>
            <c:strRef>
              <c:f>Hoja1!$A$10</c:f>
              <c:strCache>
                <c:ptCount val="1"/>
                <c:pt idx="0">
                  <c:v>Sensitivity to BW (%/(GB/s))</c:v>
                </c:pt>
              </c:strCache>
            </c:strRef>
          </c:tx>
          <c:cat>
            <c:numRef>
              <c:f>Hoja1!$C$9:$I$9</c:f>
              <c:numCache>
                <c:formatCode>General</c:formatCode>
                <c:ptCount val="7"/>
                <c:pt idx="0">
                  <c:v>32</c:v>
                </c:pt>
                <c:pt idx="1">
                  <c:v>64</c:v>
                </c:pt>
                <c:pt idx="2">
                  <c:v>96</c:v>
                </c:pt>
                <c:pt idx="3">
                  <c:v>128</c:v>
                </c:pt>
                <c:pt idx="4">
                  <c:v>192</c:v>
                </c:pt>
                <c:pt idx="5">
                  <c:v>256</c:v>
                </c:pt>
                <c:pt idx="6">
                  <c:v>384</c:v>
                </c:pt>
              </c:numCache>
            </c:numRef>
          </c:cat>
          <c:val>
            <c:numRef>
              <c:f>Hoja1!$C$10:$I$10</c:f>
              <c:numCache>
                <c:formatCode>0.00</c:formatCode>
                <c:ptCount val="7"/>
                <c:pt idx="0">
                  <c:v>0.14076135420999999</c:v>
                </c:pt>
                <c:pt idx="1">
                  <c:v>0.16650798053800001</c:v>
                </c:pt>
                <c:pt idx="2">
                  <c:v>0.243211257791</c:v>
                </c:pt>
                <c:pt idx="3">
                  <c:v>0.21877187602600001</c:v>
                </c:pt>
                <c:pt idx="4">
                  <c:v>0.21226545410100001</c:v>
                </c:pt>
                <c:pt idx="5">
                  <c:v>0.217540176173</c:v>
                </c:pt>
                <c:pt idx="6">
                  <c:v>0.373123651848</c:v>
                </c:pt>
              </c:numCache>
            </c:numRef>
          </c:val>
          <c:smooth val="0"/>
        </c:ser>
        <c:ser>
          <c:idx val="1"/>
          <c:order val="1"/>
          <c:tx>
            <c:strRef>
              <c:f>Hoja1!$A$11</c:f>
              <c:strCache>
                <c:ptCount val="1"/>
                <c:pt idx="0">
                  <c:v>Sensitivity to latency (%/us)</c:v>
                </c:pt>
              </c:strCache>
            </c:strRef>
          </c:tx>
          <c:cat>
            <c:numRef>
              <c:f>Hoja1!$C$9:$I$9</c:f>
              <c:numCache>
                <c:formatCode>General</c:formatCode>
                <c:ptCount val="7"/>
                <c:pt idx="0">
                  <c:v>32</c:v>
                </c:pt>
                <c:pt idx="1">
                  <c:v>64</c:v>
                </c:pt>
                <c:pt idx="2">
                  <c:v>96</c:v>
                </c:pt>
                <c:pt idx="3">
                  <c:v>128</c:v>
                </c:pt>
                <c:pt idx="4">
                  <c:v>192</c:v>
                </c:pt>
                <c:pt idx="5">
                  <c:v>256</c:v>
                </c:pt>
                <c:pt idx="6">
                  <c:v>384</c:v>
                </c:pt>
              </c:numCache>
            </c:numRef>
          </c:cat>
          <c:val>
            <c:numRef>
              <c:f>Hoja1!$C$11:$I$11</c:f>
              <c:numCache>
                <c:formatCode>0.00</c:formatCode>
                <c:ptCount val="7"/>
                <c:pt idx="0">
                  <c:v>3.2782213654599997E-2</c:v>
                </c:pt>
                <c:pt idx="1">
                  <c:v>9.5397364685299996E-2</c:v>
                </c:pt>
                <c:pt idx="2">
                  <c:v>0.18358793227600001</c:v>
                </c:pt>
                <c:pt idx="3">
                  <c:v>0.235601517959</c:v>
                </c:pt>
                <c:pt idx="4">
                  <c:v>0.42204322252799997</c:v>
                </c:pt>
                <c:pt idx="5">
                  <c:v>0.46009252251499999</c:v>
                </c:pt>
                <c:pt idx="6">
                  <c:v>0.85200749576199997</c:v>
                </c:pt>
              </c:numCache>
            </c:numRef>
          </c:val>
          <c:smooth val="0"/>
        </c:ser>
        <c:dLbls>
          <c:showLegendKey val="0"/>
          <c:showVal val="0"/>
          <c:showCatName val="0"/>
          <c:showSerName val="0"/>
          <c:showPercent val="0"/>
          <c:showBubbleSize val="0"/>
        </c:dLbls>
        <c:marker val="1"/>
        <c:smooth val="0"/>
        <c:axId val="87580032"/>
        <c:axId val="87582208"/>
      </c:lineChart>
      <c:catAx>
        <c:axId val="87580032"/>
        <c:scaling>
          <c:orientation val="minMax"/>
        </c:scaling>
        <c:delete val="0"/>
        <c:axPos val="b"/>
        <c:title>
          <c:tx>
            <c:rich>
              <a:bodyPr/>
              <a:lstStyle/>
              <a:p>
                <a:pPr>
                  <a:defRPr/>
                </a:pPr>
                <a:r>
                  <a:rPr lang="en-US"/>
                  <a:t>MPI ranks</a:t>
                </a:r>
              </a:p>
            </c:rich>
          </c:tx>
          <c:layout/>
          <c:overlay val="0"/>
        </c:title>
        <c:numFmt formatCode="General" sourceLinked="1"/>
        <c:majorTickMark val="none"/>
        <c:minorTickMark val="none"/>
        <c:tickLblPos val="nextTo"/>
        <c:crossAx val="87582208"/>
        <c:crosses val="autoZero"/>
        <c:auto val="1"/>
        <c:lblAlgn val="ctr"/>
        <c:lblOffset val="100"/>
        <c:noMultiLvlLbl val="0"/>
      </c:catAx>
      <c:valAx>
        <c:axId val="87582208"/>
        <c:scaling>
          <c:orientation val="minMax"/>
          <c:max val="1"/>
        </c:scaling>
        <c:delete val="0"/>
        <c:axPos val="l"/>
        <c:majorGridlines/>
        <c:title>
          <c:tx>
            <c:rich>
              <a:bodyPr/>
              <a:lstStyle/>
              <a:p>
                <a:pPr>
                  <a:defRPr/>
                </a:pPr>
                <a:r>
                  <a:rPr lang="en-US"/>
                  <a:t>Ratio</a:t>
                </a:r>
                <a:r>
                  <a:rPr lang="en-US" baseline="0"/>
                  <a:t> of influence</a:t>
                </a:r>
                <a:endParaRPr lang="en-US"/>
              </a:p>
            </c:rich>
          </c:tx>
          <c:layout/>
          <c:overlay val="0"/>
        </c:title>
        <c:numFmt formatCode="0.00" sourceLinked="1"/>
        <c:majorTickMark val="out"/>
        <c:minorTickMark val="none"/>
        <c:tickLblPos val="nextTo"/>
        <c:crossAx val="87580032"/>
        <c:crosses val="autoZero"/>
        <c:crossBetween val="between"/>
      </c:valAx>
    </c:plotArea>
    <c:legend>
      <c:legendPos val="b"/>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Efficiency</a:t>
            </a:r>
          </a:p>
        </c:rich>
      </c:tx>
      <c:layout/>
      <c:overlay val="0"/>
    </c:title>
    <c:autoTitleDeleted val="0"/>
    <c:plotArea>
      <c:layout/>
      <c:lineChart>
        <c:grouping val="standard"/>
        <c:varyColors val="0"/>
        <c:ser>
          <c:idx val="0"/>
          <c:order val="0"/>
          <c:tx>
            <c:strRef>
              <c:f>Hoja1!$A$13</c:f>
              <c:strCache>
                <c:ptCount val="1"/>
                <c:pt idx="0">
                  <c:v>BWeff</c:v>
                </c:pt>
              </c:strCache>
            </c:strRef>
          </c:tx>
          <c:cat>
            <c:numRef>
              <c:f>Hoja1!$C$9:$I$9</c:f>
              <c:numCache>
                <c:formatCode>General</c:formatCode>
                <c:ptCount val="7"/>
                <c:pt idx="0">
                  <c:v>32</c:v>
                </c:pt>
                <c:pt idx="1">
                  <c:v>64</c:v>
                </c:pt>
                <c:pt idx="2">
                  <c:v>96</c:v>
                </c:pt>
                <c:pt idx="3">
                  <c:v>128</c:v>
                </c:pt>
                <c:pt idx="4">
                  <c:v>192</c:v>
                </c:pt>
                <c:pt idx="5">
                  <c:v>256</c:v>
                </c:pt>
                <c:pt idx="6">
                  <c:v>384</c:v>
                </c:pt>
              </c:numCache>
            </c:numRef>
          </c:cat>
          <c:val>
            <c:numRef>
              <c:f>Hoja1!$C$13:$I$13</c:f>
              <c:numCache>
                <c:formatCode>0.0000</c:formatCode>
                <c:ptCount val="7"/>
                <c:pt idx="0">
                  <c:v>0.99931734993200005</c:v>
                </c:pt>
                <c:pt idx="1">
                  <c:v>0.99929955535100001</c:v>
                </c:pt>
                <c:pt idx="2">
                  <c:v>0.999107605876</c:v>
                </c:pt>
                <c:pt idx="3">
                  <c:v>0.99899749476300004</c:v>
                </c:pt>
                <c:pt idx="4">
                  <c:v>0.99912103333900004</c:v>
                </c:pt>
                <c:pt idx="5">
                  <c:v>0.99889656802799998</c:v>
                </c:pt>
                <c:pt idx="6">
                  <c:v>0.99884206537599995</c:v>
                </c:pt>
              </c:numCache>
            </c:numRef>
          </c:val>
          <c:smooth val="0"/>
        </c:ser>
        <c:ser>
          <c:idx val="1"/>
          <c:order val="1"/>
          <c:tx>
            <c:strRef>
              <c:f>Hoja1!$A$14</c:f>
              <c:strCache>
                <c:ptCount val="1"/>
                <c:pt idx="0">
                  <c:v>Leff</c:v>
                </c:pt>
              </c:strCache>
            </c:strRef>
          </c:tx>
          <c:cat>
            <c:numRef>
              <c:f>Hoja1!$C$9:$I$9</c:f>
              <c:numCache>
                <c:formatCode>General</c:formatCode>
                <c:ptCount val="7"/>
                <c:pt idx="0">
                  <c:v>32</c:v>
                </c:pt>
                <c:pt idx="1">
                  <c:v>64</c:v>
                </c:pt>
                <c:pt idx="2">
                  <c:v>96</c:v>
                </c:pt>
                <c:pt idx="3">
                  <c:v>128</c:v>
                </c:pt>
                <c:pt idx="4">
                  <c:v>192</c:v>
                </c:pt>
                <c:pt idx="5">
                  <c:v>256</c:v>
                </c:pt>
                <c:pt idx="6">
                  <c:v>384</c:v>
                </c:pt>
              </c:numCache>
            </c:numRef>
          </c:cat>
          <c:val>
            <c:numRef>
              <c:f>Hoja1!$C$14:$I$14</c:f>
              <c:numCache>
                <c:formatCode>0.0000</c:formatCode>
                <c:ptCount val="7"/>
                <c:pt idx="0">
                  <c:v>0.99966903410999997</c:v>
                </c:pt>
                <c:pt idx="1">
                  <c:v>0.999083351412</c:v>
                </c:pt>
                <c:pt idx="2">
                  <c:v>0.99823848844100005</c:v>
                </c:pt>
                <c:pt idx="3">
                  <c:v>0.99784101820899995</c:v>
                </c:pt>
                <c:pt idx="4">
                  <c:v>0.99628990220500002</c:v>
                </c:pt>
                <c:pt idx="5">
                  <c:v>0.99561799989800004</c:v>
                </c:pt>
                <c:pt idx="6">
                  <c:v>0.99237609699899998</c:v>
                </c:pt>
              </c:numCache>
            </c:numRef>
          </c:val>
          <c:smooth val="0"/>
        </c:ser>
        <c:dLbls>
          <c:showLegendKey val="0"/>
          <c:showVal val="0"/>
          <c:showCatName val="0"/>
          <c:showSerName val="0"/>
          <c:showPercent val="0"/>
          <c:showBubbleSize val="0"/>
        </c:dLbls>
        <c:marker val="1"/>
        <c:smooth val="0"/>
        <c:axId val="87603840"/>
        <c:axId val="87606016"/>
      </c:lineChart>
      <c:catAx>
        <c:axId val="87603840"/>
        <c:scaling>
          <c:orientation val="minMax"/>
        </c:scaling>
        <c:delete val="0"/>
        <c:axPos val="b"/>
        <c:title>
          <c:tx>
            <c:rich>
              <a:bodyPr/>
              <a:lstStyle/>
              <a:p>
                <a:pPr>
                  <a:defRPr/>
                </a:pPr>
                <a:r>
                  <a:rPr lang="en-US"/>
                  <a:t>MPI ranks</a:t>
                </a:r>
              </a:p>
            </c:rich>
          </c:tx>
          <c:layout/>
          <c:overlay val="0"/>
        </c:title>
        <c:numFmt formatCode="General" sourceLinked="1"/>
        <c:majorTickMark val="none"/>
        <c:minorTickMark val="none"/>
        <c:tickLblPos val="nextTo"/>
        <c:crossAx val="87606016"/>
        <c:crosses val="autoZero"/>
        <c:auto val="1"/>
        <c:lblAlgn val="ctr"/>
        <c:lblOffset val="100"/>
        <c:noMultiLvlLbl val="0"/>
      </c:catAx>
      <c:valAx>
        <c:axId val="87606016"/>
        <c:scaling>
          <c:orientation val="minMax"/>
        </c:scaling>
        <c:delete val="0"/>
        <c:axPos val="l"/>
        <c:majorGridlines/>
        <c:numFmt formatCode="0.0000" sourceLinked="1"/>
        <c:majorTickMark val="out"/>
        <c:minorTickMark val="none"/>
        <c:tickLblPos val="nextTo"/>
        <c:crossAx val="87603840"/>
        <c:crosses val="autoZero"/>
        <c:crossBetween val="between"/>
      </c:valAx>
    </c:plotArea>
    <c:legend>
      <c:legendPos val="b"/>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29.wmf"/><Relationship Id="rId2" Type="http://schemas.openxmlformats.org/officeDocument/2006/relationships/image" Target="../media/image428.wmf"/><Relationship Id="rId1" Type="http://schemas.openxmlformats.org/officeDocument/2006/relationships/image" Target="../media/image427.wmf"/><Relationship Id="rId5" Type="http://schemas.openxmlformats.org/officeDocument/2006/relationships/image" Target="../media/image431.wmf"/><Relationship Id="rId4" Type="http://schemas.openxmlformats.org/officeDocument/2006/relationships/image" Target="../media/image430.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439.wmf"/><Relationship Id="rId3" Type="http://schemas.openxmlformats.org/officeDocument/2006/relationships/image" Target="../media/image434.wmf"/><Relationship Id="rId7" Type="http://schemas.openxmlformats.org/officeDocument/2006/relationships/image" Target="../media/image438.wmf"/><Relationship Id="rId2" Type="http://schemas.openxmlformats.org/officeDocument/2006/relationships/image" Target="../media/image433.wmf"/><Relationship Id="rId1" Type="http://schemas.openxmlformats.org/officeDocument/2006/relationships/image" Target="../media/image432.wmf"/><Relationship Id="rId6" Type="http://schemas.openxmlformats.org/officeDocument/2006/relationships/image" Target="../media/image437.wmf"/><Relationship Id="rId5" Type="http://schemas.openxmlformats.org/officeDocument/2006/relationships/image" Target="../media/image436.wmf"/><Relationship Id="rId4" Type="http://schemas.openxmlformats.org/officeDocument/2006/relationships/image" Target="../media/image43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3.wmf"/><Relationship Id="rId2" Type="http://schemas.openxmlformats.org/officeDocument/2006/relationships/image" Target="../media/image442.wmf"/><Relationship Id="rId1" Type="http://schemas.openxmlformats.org/officeDocument/2006/relationships/image" Target="../media/image441.wmf"/><Relationship Id="rId4" Type="http://schemas.openxmlformats.org/officeDocument/2006/relationships/image" Target="../media/image44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30.wmf"/><Relationship Id="rId1" Type="http://schemas.openxmlformats.org/officeDocument/2006/relationships/image" Target="../media/image44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447.wmf"/><Relationship Id="rId4" Type="http://schemas.openxmlformats.org/officeDocument/2006/relationships/image" Target="../media/image45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56.wmf"/><Relationship Id="rId2" Type="http://schemas.openxmlformats.org/officeDocument/2006/relationships/image" Target="../media/image455.wmf"/><Relationship Id="rId1" Type="http://schemas.openxmlformats.org/officeDocument/2006/relationships/image" Target="../media/image454.wmf"/><Relationship Id="rId4" Type="http://schemas.openxmlformats.org/officeDocument/2006/relationships/image" Target="../media/image45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8.wmf"/><Relationship Id="rId3" Type="http://schemas.openxmlformats.org/officeDocument/2006/relationships/image" Target="../media/image98.wmf"/><Relationship Id="rId7" Type="http://schemas.openxmlformats.org/officeDocument/2006/relationships/image" Target="../media/image102.wmf"/><Relationship Id="rId12" Type="http://schemas.openxmlformats.org/officeDocument/2006/relationships/image" Target="../media/image107.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11" Type="http://schemas.openxmlformats.org/officeDocument/2006/relationships/image" Target="../media/image106.wmf"/><Relationship Id="rId5" Type="http://schemas.openxmlformats.org/officeDocument/2006/relationships/image" Target="../media/image100.wmf"/><Relationship Id="rId15" Type="http://schemas.openxmlformats.org/officeDocument/2006/relationships/image" Target="../media/image11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 Id="rId14"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31.wmf"/><Relationship Id="rId2" Type="http://schemas.openxmlformats.org/officeDocument/2006/relationships/image" Target="../media/image530.wmf"/><Relationship Id="rId1" Type="http://schemas.openxmlformats.org/officeDocument/2006/relationships/image" Target="../media/image529.wmf"/><Relationship Id="rId4" Type="http://schemas.openxmlformats.org/officeDocument/2006/relationships/image" Target="../media/image53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35.wmf"/><Relationship Id="rId7" Type="http://schemas.openxmlformats.org/officeDocument/2006/relationships/image" Target="../media/image539.wmf"/><Relationship Id="rId2" Type="http://schemas.openxmlformats.org/officeDocument/2006/relationships/image" Target="../media/image534.wmf"/><Relationship Id="rId1" Type="http://schemas.openxmlformats.org/officeDocument/2006/relationships/image" Target="../media/image533.wmf"/><Relationship Id="rId6" Type="http://schemas.openxmlformats.org/officeDocument/2006/relationships/image" Target="../media/image538.wmf"/><Relationship Id="rId5" Type="http://schemas.openxmlformats.org/officeDocument/2006/relationships/image" Target="../media/image537.wmf"/><Relationship Id="rId4" Type="http://schemas.openxmlformats.org/officeDocument/2006/relationships/image" Target="../media/image53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42.wmf"/><Relationship Id="rId2" Type="http://schemas.openxmlformats.org/officeDocument/2006/relationships/image" Target="../media/image541.wmf"/><Relationship Id="rId1" Type="http://schemas.openxmlformats.org/officeDocument/2006/relationships/image" Target="../media/image540.wmf"/><Relationship Id="rId5" Type="http://schemas.openxmlformats.org/officeDocument/2006/relationships/image" Target="../media/image544.wmf"/><Relationship Id="rId4" Type="http://schemas.openxmlformats.org/officeDocument/2006/relationships/image" Target="../media/image54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59.wmf"/><Relationship Id="rId2" Type="http://schemas.openxmlformats.org/officeDocument/2006/relationships/image" Target="../media/image558.wmf"/><Relationship Id="rId1" Type="http://schemas.openxmlformats.org/officeDocument/2006/relationships/image" Target="../media/image557.wmf"/><Relationship Id="rId6" Type="http://schemas.openxmlformats.org/officeDocument/2006/relationships/image" Target="../media/image562.wmf"/><Relationship Id="rId5" Type="http://schemas.openxmlformats.org/officeDocument/2006/relationships/image" Target="../media/image561.wmf"/><Relationship Id="rId4" Type="http://schemas.openxmlformats.org/officeDocument/2006/relationships/image" Target="../media/image560.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570.wmf"/><Relationship Id="rId3" Type="http://schemas.openxmlformats.org/officeDocument/2006/relationships/image" Target="../media/image565.wmf"/><Relationship Id="rId7" Type="http://schemas.openxmlformats.org/officeDocument/2006/relationships/image" Target="../media/image569.wmf"/><Relationship Id="rId2" Type="http://schemas.openxmlformats.org/officeDocument/2006/relationships/image" Target="../media/image564.wmf"/><Relationship Id="rId1" Type="http://schemas.openxmlformats.org/officeDocument/2006/relationships/image" Target="../media/image563.wmf"/><Relationship Id="rId6" Type="http://schemas.openxmlformats.org/officeDocument/2006/relationships/image" Target="../media/image568.wmf"/><Relationship Id="rId5" Type="http://schemas.openxmlformats.org/officeDocument/2006/relationships/image" Target="../media/image567.wmf"/><Relationship Id="rId4" Type="http://schemas.openxmlformats.org/officeDocument/2006/relationships/image" Target="../media/image5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4" Type="http://schemas.openxmlformats.org/officeDocument/2006/relationships/image" Target="../media/image9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8.wmf"/><Relationship Id="rId3" Type="http://schemas.openxmlformats.org/officeDocument/2006/relationships/image" Target="../media/image98.wmf"/><Relationship Id="rId7" Type="http://schemas.openxmlformats.org/officeDocument/2006/relationships/image" Target="../media/image102.wmf"/><Relationship Id="rId12" Type="http://schemas.openxmlformats.org/officeDocument/2006/relationships/image" Target="../media/image107.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1.wmf"/><Relationship Id="rId11" Type="http://schemas.openxmlformats.org/officeDocument/2006/relationships/image" Target="../media/image106.wmf"/><Relationship Id="rId5" Type="http://schemas.openxmlformats.org/officeDocument/2006/relationships/image" Target="../media/image100.wmf"/><Relationship Id="rId15" Type="http://schemas.openxmlformats.org/officeDocument/2006/relationships/image" Target="../media/image110.wmf"/><Relationship Id="rId10" Type="http://schemas.openxmlformats.org/officeDocument/2006/relationships/image" Target="../media/image105.wmf"/><Relationship Id="rId4" Type="http://schemas.openxmlformats.org/officeDocument/2006/relationships/image" Target="../media/image99.wmf"/><Relationship Id="rId9" Type="http://schemas.openxmlformats.org/officeDocument/2006/relationships/image" Target="../media/image104.wmf"/><Relationship Id="rId14"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image" Target="../media/image208.emf"/><Relationship Id="rId1" Type="http://schemas.openxmlformats.org/officeDocument/2006/relationships/image" Target="../media/image20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4FBF4D8E-8FEE-4638-B4DB-EF63DA5419F0}" type="datetimeFigureOut">
              <a:rPr lang="es-ES" smtClean="0"/>
              <a:t>19/02/2015</a:t>
            </a:fld>
            <a:endParaRPr lang="es-ES"/>
          </a:p>
        </p:txBody>
      </p:sp>
      <p:sp>
        <p:nvSpPr>
          <p:cNvPr id="4" name="Footer Placeholder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4F2A2F53-7943-49BE-8A9A-D20CA0C9A870}" type="slidenum">
              <a:rPr lang="es-ES" smtClean="0"/>
              <a:t>‹#›</a:t>
            </a:fld>
            <a:endParaRPr lang="es-ES"/>
          </a:p>
        </p:txBody>
      </p:sp>
    </p:spTree>
    <p:extLst>
      <p:ext uri="{BB962C8B-B14F-4D97-AF65-F5344CB8AC3E}">
        <p14:creationId xmlns:p14="http://schemas.microsoft.com/office/powerpoint/2010/main" val="2777022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F6ADB71A-CD6A-4A37-8CFD-9BADD0848D77}" type="datetimeFigureOut">
              <a:rPr lang="es-ES" smtClean="0"/>
              <a:t>19/02/2015</a:t>
            </a:fld>
            <a:endParaRPr lang="es-E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90799E72-CB38-4F12-87EF-E621BD195274}" type="slidenum">
              <a:rPr lang="es-ES" smtClean="0"/>
              <a:t>‹#›</a:t>
            </a:fld>
            <a:endParaRPr lang="es-ES"/>
          </a:p>
        </p:txBody>
      </p:sp>
    </p:spTree>
    <p:extLst>
      <p:ext uri="{BB962C8B-B14F-4D97-AF65-F5344CB8AC3E}">
        <p14:creationId xmlns:p14="http://schemas.microsoft.com/office/powerpoint/2010/main" val="2311306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endParaRPr lang="en-US" dirty="0" smtClean="0">
              <a:latin typeface="Times New Roman" pitchFamily="18" charset="0"/>
            </a:endParaRPr>
          </a:p>
        </p:txBody>
      </p:sp>
      <p:sp>
        <p:nvSpPr>
          <p:cNvPr id="83972" name="Slide Number Placeholder 3"/>
          <p:cNvSpPr>
            <a:spLocks noGrp="1"/>
          </p:cNvSpPr>
          <p:nvPr>
            <p:ph type="sldNum" sz="quarter"/>
          </p:nvPr>
        </p:nvSpPr>
        <p:spPr>
          <a:noFill/>
        </p:spPr>
        <p:txBody>
          <a:bodyPr/>
          <a:lstStyle>
            <a:lvl1pPr eaLnBrk="0" hangingPunct="0">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5pPr>
            <a:lvl6pPr marL="2503232" indent="-227567" defTabSz="447232" eaLnBrk="0" fontAlgn="base" hangingPunct="0">
              <a:spcBef>
                <a:spcPct val="0"/>
              </a:spcBef>
              <a:spcAft>
                <a:spcPct val="0"/>
              </a:spcAft>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6pPr>
            <a:lvl7pPr marL="2958364" indent="-227567" defTabSz="447232" eaLnBrk="0" fontAlgn="base" hangingPunct="0">
              <a:spcBef>
                <a:spcPct val="0"/>
              </a:spcBef>
              <a:spcAft>
                <a:spcPct val="0"/>
              </a:spcAft>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7pPr>
            <a:lvl8pPr marL="3413497" indent="-227567" defTabSz="447232" eaLnBrk="0" fontAlgn="base" hangingPunct="0">
              <a:spcBef>
                <a:spcPct val="0"/>
              </a:spcBef>
              <a:spcAft>
                <a:spcPct val="0"/>
              </a:spcAft>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8pPr>
            <a:lvl9pPr marL="3868631" indent="-227567" defTabSz="447232" eaLnBrk="0" fontAlgn="base" hangingPunct="0">
              <a:spcBef>
                <a:spcPct val="0"/>
              </a:spcBef>
              <a:spcAft>
                <a:spcPct val="0"/>
              </a:spcAft>
              <a:tabLst>
                <a:tab pos="720628" algn="l"/>
                <a:tab pos="1441254" algn="l"/>
                <a:tab pos="2161881" algn="l"/>
                <a:tab pos="2882508" algn="l"/>
              </a:tabLst>
              <a:defRPr sz="3200">
                <a:solidFill>
                  <a:schemeClr val="bg1"/>
                </a:solidFill>
                <a:latin typeface="Gill Sans" pitchFamily="32" charset="0"/>
                <a:ea typeface="DejaVu Sans" pitchFamily="34" charset="0"/>
                <a:cs typeface="DejaVu Sans" pitchFamily="34" charset="0"/>
              </a:defRPr>
            </a:lvl9pPr>
          </a:lstStyle>
          <a:p>
            <a:pPr eaLnBrk="1" hangingPunct="1"/>
            <a:fld id="{8C9ABB1E-C5DB-439B-85E5-4EE281BA63DB}" type="slidenum">
              <a:rPr lang="es-ES" sz="1300">
                <a:solidFill>
                  <a:srgbClr val="000000"/>
                </a:solidFill>
                <a:latin typeface="Times New Roman" pitchFamily="18" charset="0"/>
              </a:rPr>
              <a:pPr eaLnBrk="1" hangingPunct="1"/>
              <a:t>6</a:t>
            </a:fld>
            <a:endParaRPr lang="es-ES" sz="1300">
              <a:solidFill>
                <a:srgbClr val="000000"/>
              </a:solidFill>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bwMode="auto">
          <a:xfrm>
            <a:off x="903288" y="741363"/>
            <a:ext cx="4930775" cy="3698875"/>
          </a:xfrm>
          <a:prstGeom prst="rect">
            <a:avLst/>
          </a:prstGeom>
          <a:solidFill>
            <a:srgbClr val="FFFFFF"/>
          </a:solidFill>
          <a:ln>
            <a:solidFill>
              <a:srgbClr val="000000"/>
            </a:solidFill>
            <a:miter lim="800000"/>
            <a:headEnd/>
            <a:tailEnd/>
          </a:ln>
        </p:spPr>
      </p:sp>
      <p:sp>
        <p:nvSpPr>
          <p:cNvPr id="176131"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40643"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F100A3CA-B572-4D04-9A62-A13B3E62DFE7}" type="slidenum">
              <a:rPr lang="en-GB"/>
              <a:pPr/>
              <a:t>230</a:t>
            </a:fld>
            <a:endParaRPr lang="en-GB"/>
          </a:p>
        </p:txBody>
      </p:sp>
      <p:sp>
        <p:nvSpPr>
          <p:cNvPr id="7577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577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C95B8D83-2177-4E3A-9DB0-FAB10720D32C}" type="slidenum">
              <a:rPr lang="en-GB"/>
              <a:pPr/>
              <a:t>231</a:t>
            </a:fld>
            <a:endParaRPr lang="en-GB"/>
          </a:p>
        </p:txBody>
      </p:sp>
      <p:sp>
        <p:nvSpPr>
          <p:cNvPr id="90113" name="Text Box 1"/>
          <p:cNvSpPr txBox="1">
            <a:spLocks noChangeArrowheads="1"/>
          </p:cNvSpPr>
          <p:nvPr/>
        </p:nvSpPr>
        <p:spPr bwMode="auto">
          <a:xfrm>
            <a:off x="907857" y="738318"/>
            <a:ext cx="4921622" cy="3701051"/>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9011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49B63B4A-7991-49C8-BF5F-E86BAEEEB414}" type="slidenum">
              <a:rPr lang="en-GB"/>
              <a:pPr/>
              <a:t>233</a:t>
            </a:fld>
            <a:endParaRPr lang="en-GB"/>
          </a:p>
        </p:txBody>
      </p:sp>
      <p:sp>
        <p:nvSpPr>
          <p:cNvPr id="8499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8499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111619"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Rectangle 1"/>
          <p:cNvSpPr>
            <a:spLocks noGrp="1" noRot="1" noChangeAspect="1" noChangeArrowheads="1" noTextEdit="1"/>
          </p:cNvSpPr>
          <p:nvPr>
            <p:ph type="sldImg"/>
          </p:nvPr>
        </p:nvSpPr>
        <p:spPr bwMode="auto">
          <a:xfrm>
            <a:off x="904875" y="742950"/>
            <a:ext cx="4927600" cy="369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226" name="Rectangle 2"/>
          <p:cNvSpPr txBox="1">
            <a:spLocks noGrp="1" noChangeArrowheads="1"/>
          </p:cNvSpPr>
          <p:nvPr>
            <p:ph type="body" idx="1"/>
          </p:nvPr>
        </p:nvSpPr>
        <p:spPr bwMode="auto">
          <a:xfrm>
            <a:off x="673277" y="4686001"/>
            <a:ext cx="5389213" cy="4439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nSpc>
                <a:spcPct val="76000"/>
              </a:lnSpc>
              <a:spcBef>
                <a:spcPts val="400"/>
              </a:spcBef>
            </a:pPr>
            <a:r>
              <a:rPr lang="en-GB" sz="1100">
                <a:latin typeface="Arial" charset="0"/>
                <a:cs typeface="Arial" charset="0"/>
              </a:rPr>
              <a:t>Read what Extrae can instrument.</a:t>
            </a:r>
          </a:p>
          <a:p>
            <a:pPr>
              <a:lnSpc>
                <a:spcPct val="76000"/>
              </a:lnSpc>
              <a:spcBef>
                <a:spcPts val="400"/>
              </a:spcBef>
            </a:pPr>
            <a:endParaRPr lang="en-GB" sz="1100">
              <a:latin typeface="Arial" charset="0"/>
              <a:cs typeface="Arial" charset="0"/>
            </a:endParaRPr>
          </a:p>
          <a:p>
            <a:pPr>
              <a:lnSpc>
                <a:spcPct val="76000"/>
              </a:lnSpc>
              <a:spcBef>
                <a:spcPts val="400"/>
              </a:spcBef>
            </a:pPr>
            <a:r>
              <a:rPr lang="en-GB" sz="1100">
                <a:latin typeface="Arial" charset="0"/>
                <a:cs typeface="Arial" charset="0"/>
              </a:rPr>
              <a:t>* Counters, frequently like PAPI or at some points like network counters or OS counters.</a:t>
            </a:r>
          </a:p>
          <a:p>
            <a:pPr>
              <a:lnSpc>
                <a:spcPct val="76000"/>
              </a:lnSpc>
              <a:spcBef>
                <a:spcPts val="400"/>
              </a:spcBef>
            </a:pPr>
            <a:r>
              <a:rPr lang="en-GB" sz="1100">
                <a:latin typeface="Arial" charset="0"/>
                <a:cs typeface="Arial" charset="0"/>
              </a:rPr>
              <a:t>* As opposite to other tools, we default to no instrument user functions because we are confident that callstack at MPI calls provides a good initial insight to study the application.</a:t>
            </a:r>
          </a:p>
          <a:p>
            <a:endParaRPr lang="es-ES" smtClean="0"/>
          </a:p>
          <a:p>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47</a:t>
            </a:fld>
            <a:endParaRPr lang="es-ES"/>
          </a:p>
        </p:txBody>
      </p:sp>
    </p:spTree>
    <p:extLst>
      <p:ext uri="{BB962C8B-B14F-4D97-AF65-F5344CB8AC3E}">
        <p14:creationId xmlns:p14="http://schemas.microsoft.com/office/powerpoint/2010/main" val="615164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nSpc>
                <a:spcPct val="76000"/>
              </a:lnSpc>
              <a:spcBef>
                <a:spcPts val="400"/>
              </a:spcBef>
            </a:pPr>
            <a:r>
              <a:rPr lang="en-GB" sz="1100">
                <a:latin typeface="Arial" charset="0"/>
                <a:cs typeface="Arial" charset="0"/>
              </a:rPr>
              <a:t>Read what Extrae can instrument.</a:t>
            </a:r>
          </a:p>
          <a:p>
            <a:pPr>
              <a:lnSpc>
                <a:spcPct val="76000"/>
              </a:lnSpc>
              <a:spcBef>
                <a:spcPts val="400"/>
              </a:spcBef>
            </a:pPr>
            <a:endParaRPr lang="en-GB" sz="1100">
              <a:latin typeface="Arial" charset="0"/>
              <a:cs typeface="Arial" charset="0"/>
            </a:endParaRPr>
          </a:p>
          <a:p>
            <a:pPr>
              <a:lnSpc>
                <a:spcPct val="76000"/>
              </a:lnSpc>
              <a:spcBef>
                <a:spcPts val="400"/>
              </a:spcBef>
            </a:pPr>
            <a:r>
              <a:rPr lang="en-GB" sz="1100">
                <a:latin typeface="Arial" charset="0"/>
                <a:cs typeface="Arial" charset="0"/>
              </a:rPr>
              <a:t>* Counters, frequently like PAPI or at some points like network counters or OS counters.</a:t>
            </a:r>
          </a:p>
          <a:p>
            <a:pPr>
              <a:lnSpc>
                <a:spcPct val="76000"/>
              </a:lnSpc>
              <a:spcBef>
                <a:spcPts val="400"/>
              </a:spcBef>
            </a:pPr>
            <a:r>
              <a:rPr lang="en-GB" sz="1100">
                <a:latin typeface="Arial" charset="0"/>
                <a:cs typeface="Arial" charset="0"/>
              </a:rPr>
              <a:t>* As opposite to other tools, we default to no instrument user functions because we are confident that callstack at MPI calls provides a good initial insight to study the application.</a:t>
            </a:r>
          </a:p>
          <a:p>
            <a:endParaRPr lang="es-ES" smtClean="0"/>
          </a:p>
          <a:p>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48</a:t>
            </a:fld>
            <a:endParaRPr lang="es-ES"/>
          </a:p>
        </p:txBody>
      </p:sp>
    </p:spTree>
    <p:extLst>
      <p:ext uri="{BB962C8B-B14F-4D97-AF65-F5344CB8AC3E}">
        <p14:creationId xmlns:p14="http://schemas.microsoft.com/office/powerpoint/2010/main" val="615164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How does</a:t>
            </a:r>
            <a:r>
              <a:rPr lang="en-US" baseline="0" smtClean="0"/>
              <a:t> Extrae work?</a:t>
            </a:r>
          </a:p>
          <a:p>
            <a:endParaRPr lang="en-US" baseline="0" smtClean="0"/>
          </a:p>
          <a:p>
            <a:r>
              <a:rPr lang="en-US" baseline="0" smtClean="0"/>
              <a:t>Extrae basically injects monitor into the application. There are different ways to inject such monitors including DynInst, which modifies the application in memory and using the LD_PRELOAD, which is used to substitute symbols in the shared librarie within the application before it gets executed.</a:t>
            </a:r>
          </a:p>
          <a:p>
            <a:endParaRPr lang="en-US" baseline="0" smtClean="0"/>
          </a:p>
          <a:p>
            <a:r>
              <a:rPr lang="en-US" baseline="0" smtClean="0"/>
              <a:t>No matter the mechanism chosen we inject monitors that emit information regarding the placement, the timestamp and also additional metrics like performance counters or the callstack. </a:t>
            </a:r>
            <a:endParaRPr lang="en-US" smtClean="0"/>
          </a:p>
          <a:p>
            <a:endParaRPr lang="en-US" smtClean="0"/>
          </a:p>
          <a:p>
            <a:r>
              <a:rPr lang="en-US" smtClean="0"/>
              <a:t>Hacer que escojan</a:t>
            </a:r>
            <a:r>
              <a:rPr lang="en-US" baseline="0" smtClean="0"/>
              <a:t> una para el hands-on.</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49</a:t>
            </a:fld>
            <a:endParaRPr lang="es-ES"/>
          </a:p>
        </p:txBody>
      </p:sp>
    </p:spTree>
    <p:extLst>
      <p:ext uri="{BB962C8B-B14F-4D97-AF65-F5344CB8AC3E}">
        <p14:creationId xmlns:p14="http://schemas.microsoft.com/office/powerpoint/2010/main" val="886066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Using Extrae is rather</a:t>
            </a:r>
            <a:r>
              <a:rPr lang="en-US" baseline="0" smtClean="0"/>
              <a:t> simple. You should just to adapt your job submission script. This involves telling the launcher to execute Extrae in front of the target application and passing a configuration file for Extrae. Once this is done, you only need to run the application normally.</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50</a:t>
            </a:fld>
            <a:endParaRPr lang="es-ES"/>
          </a:p>
        </p:txBody>
      </p:sp>
    </p:spTree>
    <p:extLst>
      <p:ext uri="{BB962C8B-B14F-4D97-AF65-F5344CB8AC3E}">
        <p14:creationId xmlns:p14="http://schemas.microsoft.com/office/powerpoint/2010/main" val="195580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xfrm>
            <a:off x="903288" y="739775"/>
            <a:ext cx="4927600" cy="3697288"/>
          </a:xfrm>
          <a:noFill/>
          <a:ln>
            <a:solidFill>
              <a:srgbClr val="000000"/>
            </a:solidFill>
            <a:miter lim="800000"/>
            <a:headEnd/>
            <a:tailEnd/>
          </a:ln>
        </p:spPr>
      </p:sp>
      <p:sp>
        <p:nvSpPr>
          <p:cNvPr id="139266" name="Notes Placeholder 2"/>
          <p:cNvSpPr>
            <a:spLocks noGrp="1"/>
          </p:cNvSpPr>
          <p:nvPr>
            <p:ph type="body" idx="1"/>
          </p:nvPr>
        </p:nvSpPr>
        <p:spPr bwMode="auto">
          <a:xfrm>
            <a:off x="673577" y="4684787"/>
            <a:ext cx="5385492" cy="4438127"/>
          </a:xfrm>
          <a:noFill/>
        </p:spPr>
        <p:txBody>
          <a:bodyPr wrap="square" lIns="95400" tIns="47880" rIns="95400" bIns="47880" numCol="1" anchor="t" anchorCtr="0" compatLnSpc="1">
            <a:prstTxWarp prst="textNoShape">
              <a:avLst/>
            </a:prstTxWarp>
          </a:bodyPr>
          <a:lstStyle/>
          <a:p>
            <a:pPr marL="171450" indent="-171450" defTabSz="457200">
              <a:buFontTx/>
              <a:buChar char="-"/>
            </a:pPr>
            <a:r>
              <a:rPr lang="es-ES" smtClean="0"/>
              <a:t>Hincapié en describir el plot. </a:t>
            </a:r>
          </a:p>
          <a:p>
            <a:pPr marL="171450" indent="-171450" defTabSz="457200">
              <a:buFontTx/>
              <a:buChar char="-"/>
            </a:pPr>
            <a:r>
              <a:rPr lang="es-ES" smtClean="0"/>
              <a:t>Clustering ‘colorea’ los grupos</a:t>
            </a:r>
          </a:p>
          <a:p>
            <a:pPr marL="171450" indent="-171450" defTabSz="457200">
              <a:buFontTx/>
              <a:buChar char="-"/>
            </a:pPr>
            <a:r>
              <a:rPr lang="es-ES" smtClean="0"/>
              <a:t>No vale algoritmos tipo ‘k-means’</a:t>
            </a:r>
          </a:p>
        </p:txBody>
      </p:sp>
      <p:sp>
        <p:nvSpPr>
          <p:cNvPr id="139267" name="Slide Number Placeholder 3"/>
          <p:cNvSpPr txBox="1">
            <a:spLocks noGrp="1"/>
          </p:cNvSpPr>
          <p:nvPr/>
        </p:nvSpPr>
        <p:spPr bwMode="auto">
          <a:xfrm>
            <a:off x="3815374" y="9371285"/>
            <a:ext cx="2915712" cy="489890"/>
          </a:xfrm>
          <a:prstGeom prst="rect">
            <a:avLst/>
          </a:prstGeom>
          <a:noFill/>
          <a:ln w="9525">
            <a:noFill/>
            <a:round/>
            <a:headEnd/>
            <a:tailEnd/>
          </a:ln>
        </p:spPr>
        <p:txBody>
          <a:bodyPr lIns="95400" tIns="47880" rIns="95400" bIns="47880" anchor="b"/>
          <a:lstStyle/>
          <a:p>
            <a:pPr algn="r" defTabSz="457200">
              <a:buSzPct val="100000"/>
              <a:tabLst>
                <a:tab pos="723900" algn="l"/>
                <a:tab pos="1447800" algn="l"/>
                <a:tab pos="2171700" algn="l"/>
                <a:tab pos="2895600" algn="l"/>
              </a:tabLst>
            </a:pPr>
            <a:fld id="{195E37B1-3488-413C-BEB1-261794D5D7D8}" type="slidenum">
              <a:rPr lang="es-ES" sz="1300">
                <a:solidFill>
                  <a:srgbClr val="000000"/>
                </a:solidFill>
                <a:latin typeface="Times New Roman" pitchFamily="18" charset="0"/>
                <a:ea typeface="DejaVu Sans"/>
                <a:cs typeface="DejaVu Sans"/>
              </a:rPr>
              <a:pPr algn="r" defTabSz="457200">
                <a:buSzPct val="100000"/>
                <a:tabLst>
                  <a:tab pos="723900" algn="l"/>
                  <a:tab pos="1447800" algn="l"/>
                  <a:tab pos="2171700" algn="l"/>
                  <a:tab pos="2895600" algn="l"/>
                </a:tabLst>
              </a:pPr>
              <a:t>57</a:t>
            </a:fld>
            <a:endParaRPr lang="es-ES" sz="1300">
              <a:solidFill>
                <a:srgbClr val="000000"/>
              </a:solidFill>
              <a:latin typeface="Times New Roman" pitchFamily="18" charset="0"/>
              <a:ea typeface="DejaVu Sans"/>
              <a:cs typeface="DejaVu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p:spPr>
        <p:txBody>
          <a:bodyPr/>
          <a:lstStyle/>
          <a:p>
            <a:r>
              <a:rPr lang="en-US" smtClean="0">
                <a:latin typeface="Times New Roman" pitchFamily="18" charset="0"/>
              </a:rPr>
              <a:t>Computation bursts. Regions between calls to the parallel runtime.</a:t>
            </a:r>
          </a:p>
          <a:p>
            <a:r>
              <a:rPr lang="en-US" smtClean="0">
                <a:latin typeface="Times New Roman" pitchFamily="18" charset="0"/>
              </a:rPr>
              <a:t>For example, we can see multiple time-lines, different views.</a:t>
            </a:r>
          </a:p>
          <a:p>
            <a:r>
              <a:rPr lang="en-US" smtClean="0">
                <a:latin typeface="Times New Roman" pitchFamily="18" charset="0"/>
              </a:rPr>
              <a:t>We provide a different view. Erase the time and space component, and represent them using a scatter plot of performance counters.</a:t>
            </a:r>
          </a:p>
          <a:p>
            <a:r>
              <a:rPr lang="en-US" smtClean="0">
                <a:latin typeface="Times New Roman" pitchFamily="18" charset="0"/>
              </a:rPr>
              <a:t>Explain scatter.</a:t>
            </a:r>
          </a:p>
          <a:p>
            <a:endParaRPr lang="en-US" smtClean="0">
              <a:latin typeface="Times New Roman" pitchFamily="18" charset="0"/>
            </a:endParaRPr>
          </a:p>
          <a:p>
            <a:r>
              <a:rPr lang="en-US" smtClean="0">
                <a:latin typeface="Times New Roman" pitchFamily="18" charset="0"/>
              </a:rPr>
              <a:t>The we apply a cluster algorithm.</a:t>
            </a:r>
          </a:p>
        </p:txBody>
      </p:sp>
      <p:sp>
        <p:nvSpPr>
          <p:cNvPr id="83972" name="Slide Number Placeholder 3"/>
          <p:cNvSpPr>
            <a:spLocks noGrp="1"/>
          </p:cNvSpPr>
          <p:nvPr>
            <p:ph type="sldNum" sz="quarter"/>
          </p:nvPr>
        </p:nvSpPr>
        <p:spPr>
          <a:noFill/>
        </p:spPr>
        <p:txBody>
          <a:bodyPr/>
          <a:lstStyle>
            <a:lvl1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5pPr>
            <a:lvl6pPr marL="2503636"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6pPr>
            <a:lvl7pPr marL="2958841"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7pPr>
            <a:lvl8pPr marL="3414047"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8pPr>
            <a:lvl9pPr marL="3869255"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9pPr>
          </a:lstStyle>
          <a:p>
            <a:pPr eaLnBrk="1" hangingPunct="1"/>
            <a:fld id="{8C9ABB1E-C5DB-439B-85E5-4EE281BA63DB}" type="slidenum">
              <a:rPr lang="es-ES" sz="1300">
                <a:solidFill>
                  <a:srgbClr val="000000"/>
                </a:solidFill>
                <a:latin typeface="Times New Roman" pitchFamily="18" charset="0"/>
              </a:rPr>
              <a:pPr eaLnBrk="1" hangingPunct="1"/>
              <a:t>58</a:t>
            </a:fld>
            <a:endParaRPr lang="es-ES" sz="1300">
              <a:solidFill>
                <a:srgbClr val="000000"/>
              </a:solidFill>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xfrm>
            <a:off x="903288" y="739775"/>
            <a:ext cx="4927600" cy="3697288"/>
          </a:xfrm>
          <a:noFill/>
          <a:ln>
            <a:solidFill>
              <a:srgbClr val="000000"/>
            </a:solidFill>
            <a:miter lim="800000"/>
            <a:headEnd/>
            <a:tailEnd/>
          </a:ln>
        </p:spPr>
      </p:sp>
      <p:sp>
        <p:nvSpPr>
          <p:cNvPr id="139266" name="Notes Placeholder 2"/>
          <p:cNvSpPr>
            <a:spLocks noGrp="1"/>
          </p:cNvSpPr>
          <p:nvPr>
            <p:ph type="body" idx="1"/>
          </p:nvPr>
        </p:nvSpPr>
        <p:spPr bwMode="auto">
          <a:xfrm>
            <a:off x="673577" y="4684787"/>
            <a:ext cx="5385492" cy="4438127"/>
          </a:xfrm>
          <a:noFill/>
        </p:spPr>
        <p:txBody>
          <a:bodyPr wrap="square" lIns="95400" tIns="47880" rIns="95400" bIns="47880" numCol="1" anchor="t" anchorCtr="0" compatLnSpc="1">
            <a:prstTxWarp prst="textNoShape">
              <a:avLst/>
            </a:prstTxWarp>
          </a:bodyPr>
          <a:lstStyle/>
          <a:p>
            <a:pPr marL="171450" indent="-171450" defTabSz="457200">
              <a:buFontTx/>
              <a:buChar char="-"/>
            </a:pPr>
            <a:r>
              <a:rPr lang="es-ES" smtClean="0"/>
              <a:t>Hincapié en describir el plot. </a:t>
            </a:r>
          </a:p>
          <a:p>
            <a:pPr marL="171450" indent="-171450" defTabSz="457200">
              <a:buFontTx/>
              <a:buChar char="-"/>
            </a:pPr>
            <a:r>
              <a:rPr lang="es-ES" smtClean="0"/>
              <a:t>Clustering ‘colorea’ los grupos</a:t>
            </a:r>
          </a:p>
          <a:p>
            <a:pPr marL="171450" indent="-171450" defTabSz="457200">
              <a:buFontTx/>
              <a:buChar char="-"/>
            </a:pPr>
            <a:r>
              <a:rPr lang="es-ES" smtClean="0"/>
              <a:t>No vale algoritmos tipo ‘k-means’</a:t>
            </a:r>
          </a:p>
        </p:txBody>
      </p:sp>
      <p:sp>
        <p:nvSpPr>
          <p:cNvPr id="139267" name="Slide Number Placeholder 3"/>
          <p:cNvSpPr txBox="1">
            <a:spLocks noGrp="1"/>
          </p:cNvSpPr>
          <p:nvPr/>
        </p:nvSpPr>
        <p:spPr bwMode="auto">
          <a:xfrm>
            <a:off x="3815374" y="9371285"/>
            <a:ext cx="2915712" cy="489890"/>
          </a:xfrm>
          <a:prstGeom prst="rect">
            <a:avLst/>
          </a:prstGeom>
          <a:noFill/>
          <a:ln w="9525">
            <a:noFill/>
            <a:round/>
            <a:headEnd/>
            <a:tailEnd/>
          </a:ln>
        </p:spPr>
        <p:txBody>
          <a:bodyPr lIns="95400" tIns="47880" rIns="95400" bIns="47880" anchor="b"/>
          <a:lstStyle/>
          <a:p>
            <a:pPr algn="r" defTabSz="457200">
              <a:buSzPct val="100000"/>
              <a:tabLst>
                <a:tab pos="723900" algn="l"/>
                <a:tab pos="1447800" algn="l"/>
                <a:tab pos="2171700" algn="l"/>
                <a:tab pos="2895600" algn="l"/>
              </a:tabLst>
            </a:pPr>
            <a:fld id="{195E37B1-3488-413C-BEB1-261794D5D7D8}" type="slidenum">
              <a:rPr lang="es-ES" sz="1300">
                <a:solidFill>
                  <a:srgbClr val="000000"/>
                </a:solidFill>
                <a:latin typeface="Times New Roman" pitchFamily="18" charset="0"/>
                <a:ea typeface="DejaVu Sans"/>
                <a:cs typeface="DejaVu Sans"/>
              </a:rPr>
              <a:pPr algn="r" defTabSz="457200">
                <a:buSzPct val="100000"/>
                <a:tabLst>
                  <a:tab pos="723900" algn="l"/>
                  <a:tab pos="1447800" algn="l"/>
                  <a:tab pos="2171700" algn="l"/>
                  <a:tab pos="2895600" algn="l"/>
                </a:tabLst>
              </a:pPr>
              <a:t>59</a:t>
            </a:fld>
            <a:endParaRPr lang="es-ES" sz="1300">
              <a:solidFill>
                <a:srgbClr val="000000"/>
              </a:solidFill>
              <a:latin typeface="Times New Roman" pitchFamily="18" charset="0"/>
              <a:ea typeface="DejaVu Sans"/>
              <a:cs typeface="DejaVu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p:spPr>
        <p:txBody>
          <a:bodyPr/>
          <a:lstStyle/>
          <a:p>
            <a:endParaRPr lang="en-US" dirty="0" smtClean="0">
              <a:latin typeface="Times New Roman" pitchFamily="18" charset="0"/>
            </a:endParaRPr>
          </a:p>
          <a:p>
            <a:r>
              <a:rPr lang="en-US" dirty="0" smtClean="0">
                <a:latin typeface="Times New Roman" pitchFamily="18" charset="0"/>
              </a:rPr>
              <a:t>TITULO SYNTACTICAL VS SEMANTICAL</a:t>
            </a:r>
          </a:p>
          <a:p>
            <a:endParaRPr lang="en-US" dirty="0" smtClean="0">
              <a:latin typeface="Times New Roman" pitchFamily="18" charset="0"/>
            </a:endParaRPr>
          </a:p>
          <a:p>
            <a:r>
              <a:rPr lang="en-US" dirty="0" smtClean="0">
                <a:latin typeface="Times New Roman" pitchFamily="18" charset="0"/>
              </a:rPr>
              <a:t>CONFIRMAR QUE ES BT</a:t>
            </a:r>
          </a:p>
          <a:p>
            <a:endParaRPr lang="en-US" dirty="0" smtClean="0">
              <a:latin typeface="Times New Roman" pitchFamily="18" charset="0"/>
            </a:endParaRPr>
          </a:p>
          <a:p>
            <a:r>
              <a:rPr lang="en-US" dirty="0" smtClean="0">
                <a:latin typeface="Times New Roman" pitchFamily="18" charset="0"/>
              </a:rPr>
              <a:t>NAS BT </a:t>
            </a:r>
            <a:r>
              <a:rPr lang="en-US" dirty="0" smtClean="0">
                <a:latin typeface="Times New Roman" pitchFamily="18" charset="0"/>
                <a:sym typeface="Wingdings" pitchFamily="2" charset="2"/>
              </a:rPr>
              <a:t> Block Tri-diagonal Solver</a:t>
            </a:r>
            <a:endParaRPr lang="en-US" dirty="0" smtClean="0">
              <a:latin typeface="Times New Roman" pitchFamily="18" charset="0"/>
            </a:endParaRPr>
          </a:p>
          <a:p>
            <a:endParaRPr lang="en-US" dirty="0" smtClean="0">
              <a:latin typeface="Times New Roman" pitchFamily="18" charset="0"/>
            </a:endParaRPr>
          </a:p>
          <a:p>
            <a:r>
              <a:rPr lang="en-US" dirty="0" smtClean="0">
                <a:latin typeface="Times New Roman" pitchFamily="18" charset="0"/>
              </a:rPr>
              <a:t>HYDRO </a:t>
            </a:r>
            <a:r>
              <a:rPr lang="en-US" dirty="0" smtClean="0">
                <a:latin typeface="Times New Roman" pitchFamily="18" charset="0"/>
                <a:sym typeface="Wingdings" pitchFamily="2" charset="2"/>
              </a:rPr>
              <a:t> Fluid dynamics  (</a:t>
            </a:r>
            <a:r>
              <a:rPr lang="en-GB" sz="1100" dirty="0">
                <a:solidFill>
                  <a:srgbClr val="000000"/>
                </a:solidFill>
                <a:latin typeface="Times New Roman" pitchFamily="16" charset="0"/>
              </a:rPr>
              <a:t>second-order </a:t>
            </a:r>
            <a:r>
              <a:rPr lang="en-GB" sz="1100" dirty="0" err="1">
                <a:solidFill>
                  <a:srgbClr val="000000"/>
                </a:solidFill>
                <a:latin typeface="Times New Roman" pitchFamily="16" charset="0"/>
              </a:rPr>
              <a:t>unsplit</a:t>
            </a:r>
            <a:r>
              <a:rPr lang="en-GB" sz="1100" dirty="0">
                <a:solidFill>
                  <a:srgbClr val="000000"/>
                </a:solidFill>
                <a:latin typeface="Times New Roman" pitchFamily="16" charset="0"/>
              </a:rPr>
              <a:t> Godunov solver with various slope limiters and Riemann solvers)</a:t>
            </a:r>
            <a:endParaRPr lang="en-US" dirty="0" smtClean="0">
              <a:latin typeface="Times New Roman" pitchFamily="18" charset="0"/>
            </a:endParaRPr>
          </a:p>
          <a:p>
            <a:endParaRPr lang="en-US" dirty="0" smtClean="0">
              <a:latin typeface="Times New Roman" pitchFamily="18" charset="0"/>
            </a:endParaRPr>
          </a:p>
          <a:p>
            <a:endParaRPr lang="en-US" dirty="0" smtClean="0">
              <a:latin typeface="Times New Roman" pitchFamily="18" charset="0"/>
            </a:endParaRPr>
          </a:p>
          <a:p>
            <a:r>
              <a:rPr lang="en-US" dirty="0" smtClean="0">
                <a:latin typeface="Times New Roman" pitchFamily="18" charset="0"/>
              </a:rPr>
              <a:t>CALCULAR CORRECTAMENTE LA DIFERENCIA DE INSTRUCCIONES / IPC DE LAS DOS RUTINAS</a:t>
            </a:r>
          </a:p>
        </p:txBody>
      </p:sp>
      <p:sp>
        <p:nvSpPr>
          <p:cNvPr id="87044"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6326B4E1-34AC-4911-A1CB-4E410DAF6016}" type="slidenum">
              <a:rPr lang="es-ES" sz="1300">
                <a:solidFill>
                  <a:srgbClr val="000000"/>
                </a:solidFill>
                <a:latin typeface="Times New Roman" pitchFamily="18" charset="0"/>
              </a:rPr>
              <a:pPr eaLnBrk="1" hangingPunct="1"/>
              <a:t>61</a:t>
            </a:fld>
            <a:endParaRPr lang="es-ES" sz="1300">
              <a:solidFill>
                <a:srgbClr val="000000"/>
              </a:solidFill>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8</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581211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p:spPr>
        <p:txBody>
          <a:bodyPr/>
          <a:lstStyle/>
          <a:p>
            <a:r>
              <a:rPr lang="en-US" smtClean="0">
                <a:latin typeface="Times New Roman" pitchFamily="18" charset="0"/>
              </a:rPr>
              <a:t>CLUSTER -&gt; AMINOACIDO</a:t>
            </a:r>
          </a:p>
          <a:p>
            <a:r>
              <a:rPr lang="en-US" smtClean="0">
                <a:latin typeface="Times New Roman" pitchFamily="18" charset="0"/>
              </a:rPr>
              <a:t>PROCESSES -&gt; PROTEINS</a:t>
            </a:r>
          </a:p>
          <a:p>
            <a:endParaRPr lang="en-US" smtClean="0">
              <a:latin typeface="Times New Roman" pitchFamily="18" charset="0"/>
            </a:endParaRPr>
          </a:p>
          <a:p>
            <a:r>
              <a:rPr lang="en-US" smtClean="0">
                <a:latin typeface="Times New Roman" pitchFamily="18" charset="0"/>
              </a:rPr>
              <a:t>APPLICATION -&gt; SET OF PROTEINS</a:t>
            </a:r>
          </a:p>
          <a:p>
            <a:endParaRPr lang="en-US" smtClean="0">
              <a:latin typeface="Times New Roman" pitchFamily="18" charset="0"/>
            </a:endParaRPr>
          </a:p>
          <a:p>
            <a:r>
              <a:rPr lang="en-US" smtClean="0">
                <a:latin typeface="Times New Roman" pitchFamily="18" charset="0"/>
              </a:rPr>
              <a:t>ALINEAMIENTO</a:t>
            </a:r>
          </a:p>
          <a:p>
            <a:endParaRPr lang="en-US" smtClean="0">
              <a:latin typeface="Times New Roman" pitchFamily="18" charset="0"/>
            </a:endParaRPr>
          </a:p>
          <a:p>
            <a:r>
              <a:rPr lang="en-US" smtClean="0">
                <a:latin typeface="Times New Roman" pitchFamily="18" charset="0"/>
              </a:rPr>
              <a:t>SPMDiness</a:t>
            </a:r>
          </a:p>
        </p:txBody>
      </p:sp>
      <p:sp>
        <p:nvSpPr>
          <p:cNvPr id="91140" name="Slide Number Placeholder 3"/>
          <p:cNvSpPr>
            <a:spLocks noGrp="1"/>
          </p:cNvSpPr>
          <p:nvPr>
            <p:ph type="sldNum" sz="quarter"/>
          </p:nvPr>
        </p:nvSpPr>
        <p:spPr>
          <a:noFill/>
        </p:spPr>
        <p:txBody>
          <a:bodyPr/>
          <a:lstStyle>
            <a:lvl1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5pPr>
            <a:lvl6pPr marL="2504039"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6pPr>
            <a:lvl7pPr marL="295931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7pPr>
            <a:lvl8pPr marL="341459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8pPr>
            <a:lvl9pPr marL="386987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9pPr>
          </a:lstStyle>
          <a:p>
            <a:pPr eaLnBrk="1" hangingPunct="1"/>
            <a:fld id="{94F6E71F-721A-4897-BF41-F99F74F96E05}" type="slidenum">
              <a:rPr lang="es-ES" sz="1300">
                <a:solidFill>
                  <a:srgbClr val="000000"/>
                </a:solidFill>
                <a:latin typeface="Times New Roman" pitchFamily="18" charset="0"/>
              </a:rPr>
              <a:pPr eaLnBrk="1" hangingPunct="1"/>
              <a:t>63</a:t>
            </a:fld>
            <a:endParaRPr lang="es-ES" sz="1300">
              <a:solidFill>
                <a:srgbClr val="000000"/>
              </a:solidFill>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p:spPr>
        <p:txBody>
          <a:bodyPr/>
          <a:lstStyle/>
          <a:p>
            <a:r>
              <a:rPr lang="en-US" smtClean="0">
                <a:latin typeface="Times New Roman" pitchFamily="18" charset="0"/>
              </a:rPr>
              <a:t>BUSCAR EJEMPLO NO PERFECTO, QUE SE VEA VARIABILIDAD</a:t>
            </a:r>
          </a:p>
          <a:p>
            <a:endParaRPr lang="en-US" smtClean="0">
              <a:latin typeface="Times New Roman" pitchFamily="18" charset="0"/>
            </a:endParaRPr>
          </a:p>
          <a:p>
            <a:r>
              <a:rPr lang="en-US" smtClean="0">
                <a:latin typeface="Times New Roman" pitchFamily="18" charset="0"/>
              </a:rPr>
              <a:t>MENCIONAR QUE SE PIERDE LA COMPONENTE TEMPORAL</a:t>
            </a:r>
            <a:endParaRPr lang="en-US" dirty="0" smtClean="0">
              <a:latin typeface="Times New Roman" pitchFamily="18" charset="0"/>
            </a:endParaRPr>
          </a:p>
        </p:txBody>
      </p:sp>
      <p:sp>
        <p:nvSpPr>
          <p:cNvPr id="92164"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0FD312C9-8D60-4386-AB6A-11BFC51FA978}" type="slidenum">
              <a:rPr lang="es-ES" sz="1300">
                <a:solidFill>
                  <a:srgbClr val="000000"/>
                </a:solidFill>
                <a:latin typeface="Times New Roman" pitchFamily="18" charset="0"/>
              </a:rPr>
              <a:pPr eaLnBrk="1" hangingPunct="1"/>
              <a:t>64</a:t>
            </a:fld>
            <a:endParaRPr lang="es-ES" sz="1300">
              <a:solidFill>
                <a:srgbClr val="000000"/>
              </a:solidFill>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p:spPr>
        <p:txBody>
          <a:bodyPr/>
          <a:lstStyle/>
          <a:p>
            <a:r>
              <a:rPr lang="en-GB" dirty="0" smtClean="0">
                <a:latin typeface="Times New Roman" pitchFamily="18" charset="0"/>
              </a:rPr>
              <a:t>Dos </a:t>
            </a:r>
            <a:r>
              <a:rPr lang="en-GB" dirty="0" err="1" smtClean="0">
                <a:latin typeface="Times New Roman" pitchFamily="18" charset="0"/>
              </a:rPr>
              <a:t>marcas</a:t>
            </a:r>
            <a:r>
              <a:rPr lang="en-GB" dirty="0" smtClean="0">
                <a:latin typeface="Times New Roman" pitchFamily="18" charset="0"/>
              </a:rPr>
              <a:t> As y Hs</a:t>
            </a:r>
          </a:p>
        </p:txBody>
      </p:sp>
      <p:sp>
        <p:nvSpPr>
          <p:cNvPr id="93188"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F26BF078-BA40-4B22-970D-868340852A94}" type="slidenum">
              <a:rPr lang="es-ES" sz="1300">
                <a:solidFill>
                  <a:srgbClr val="000000"/>
                </a:solidFill>
                <a:latin typeface="Times New Roman" pitchFamily="18" charset="0"/>
              </a:rPr>
              <a:pPr eaLnBrk="1" hangingPunct="1"/>
              <a:t>65</a:t>
            </a:fld>
            <a:endParaRPr lang="es-ES" sz="1300">
              <a:solidFill>
                <a:srgbClr val="000000"/>
              </a:solidFill>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p:spPr>
        <p:txBody>
          <a:bodyPr/>
          <a:lstStyle/>
          <a:p>
            <a:endParaRPr lang="en-US" dirty="0" smtClean="0">
              <a:latin typeface="Times New Roman" pitchFamily="18" charset="0"/>
            </a:endParaRPr>
          </a:p>
        </p:txBody>
      </p:sp>
      <p:sp>
        <p:nvSpPr>
          <p:cNvPr id="94212"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B2B9CA0F-EBBD-4754-AE26-FFA3A824EF0A}" type="slidenum">
              <a:rPr lang="es-ES" sz="1300">
                <a:solidFill>
                  <a:srgbClr val="000000"/>
                </a:solidFill>
                <a:latin typeface="Times New Roman" pitchFamily="18" charset="0"/>
              </a:rPr>
              <a:pPr eaLnBrk="1" hangingPunct="1"/>
              <a:t>66</a:t>
            </a:fld>
            <a:endParaRPr lang="es-ES" sz="1300">
              <a:solidFill>
                <a:srgbClr val="000000"/>
              </a:solidFill>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p:spPr>
        <p:txBody>
          <a:bodyPr/>
          <a:lstStyle/>
          <a:p>
            <a:r>
              <a:rPr lang="en-US" smtClean="0">
                <a:latin typeface="Times New Roman" pitchFamily="18" charset="0"/>
              </a:rPr>
              <a:t>MÁS RAPIDO.</a:t>
            </a:r>
          </a:p>
        </p:txBody>
      </p:sp>
      <p:sp>
        <p:nvSpPr>
          <p:cNvPr id="97284"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00A9BC26-5124-4E4E-A55C-933FB250C68C}" type="slidenum">
              <a:rPr lang="es-ES" sz="1300">
                <a:solidFill>
                  <a:srgbClr val="000000"/>
                </a:solidFill>
                <a:latin typeface="Times New Roman" pitchFamily="18" charset="0"/>
              </a:rPr>
              <a:pPr eaLnBrk="1" hangingPunct="1"/>
              <a:t>67</a:t>
            </a:fld>
            <a:endParaRPr lang="es-ES" sz="1300">
              <a:solidFill>
                <a:srgbClr val="000000"/>
              </a:solidFill>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p:spPr>
        <p:txBody>
          <a:bodyPr/>
          <a:lstStyle/>
          <a:p>
            <a:r>
              <a:rPr lang="en-GB" smtClean="0">
                <a:latin typeface="Times New Roman" pitchFamily="18" charset="0"/>
              </a:rPr>
              <a:t>COLOR A Y Fgh</a:t>
            </a:r>
          </a:p>
        </p:txBody>
      </p:sp>
      <p:sp>
        <p:nvSpPr>
          <p:cNvPr id="98308"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DA147313-0F87-423F-B9BB-234B963F007B}" type="slidenum">
              <a:rPr lang="es-ES" sz="1300">
                <a:solidFill>
                  <a:srgbClr val="000000"/>
                </a:solidFill>
                <a:latin typeface="Times New Roman" pitchFamily="18" charset="0"/>
              </a:rPr>
              <a:pPr eaLnBrk="1" hangingPunct="1"/>
              <a:t>69</a:t>
            </a:fld>
            <a:endParaRPr lang="es-ES" sz="1300">
              <a:solidFill>
                <a:srgbClr val="000000"/>
              </a:solidFill>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TextEdit="1"/>
          </p:cNvSpPr>
          <p:nvPr>
            <p:ph type="sldImg"/>
          </p:nvPr>
        </p:nvSpPr>
        <p:spPr bwMode="auto">
          <a:noFill/>
          <a:ln>
            <a:solidFill>
              <a:srgbClr val="000000"/>
            </a:solidFill>
            <a:miter lim="800000"/>
            <a:headEnd/>
            <a:tailEnd/>
          </a:ln>
        </p:spPr>
      </p:sp>
      <p:sp>
        <p:nvSpPr>
          <p:cNvPr id="33794"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xfrm>
            <a:off x="903288" y="739775"/>
            <a:ext cx="4927600" cy="3697288"/>
          </a:xfrm>
          <a:noFill/>
          <a:ln>
            <a:solidFill>
              <a:srgbClr val="000000"/>
            </a:solidFill>
            <a:miter lim="800000"/>
            <a:headEnd/>
            <a:tailEnd/>
          </a:ln>
        </p:spPr>
      </p:sp>
      <p:sp>
        <p:nvSpPr>
          <p:cNvPr id="35842" name="Notes Placeholder 2"/>
          <p:cNvSpPr>
            <a:spLocks noGrp="1"/>
          </p:cNvSpPr>
          <p:nvPr>
            <p:ph type="body" idx="1"/>
          </p:nvPr>
        </p:nvSpPr>
        <p:spPr bwMode="auto">
          <a:xfrm>
            <a:off x="673577" y="4684787"/>
            <a:ext cx="5385492" cy="4438127"/>
          </a:xfrm>
          <a:noFill/>
        </p:spPr>
        <p:txBody>
          <a:bodyPr wrap="square" lIns="95400" tIns="47880" rIns="95400" bIns="47880" numCol="1" anchor="t" anchorCtr="0" compatLnSpc="1">
            <a:prstTxWarp prst="textNoShape">
              <a:avLst/>
            </a:prstTxWarp>
          </a:bodyPr>
          <a:lstStyle/>
          <a:p>
            <a:r>
              <a:rPr lang="en-GB" smtClean="0"/>
              <a:t>Añadir un tercer step!</a:t>
            </a:r>
          </a:p>
        </p:txBody>
      </p:sp>
      <p:sp>
        <p:nvSpPr>
          <p:cNvPr id="35843" name="Slide Number Placeholder 3"/>
          <p:cNvSpPr txBox="1">
            <a:spLocks noGrp="1"/>
          </p:cNvSpPr>
          <p:nvPr/>
        </p:nvSpPr>
        <p:spPr bwMode="auto">
          <a:xfrm>
            <a:off x="3815374" y="9371285"/>
            <a:ext cx="2915712" cy="489890"/>
          </a:xfrm>
          <a:prstGeom prst="rect">
            <a:avLst/>
          </a:prstGeom>
          <a:noFill/>
          <a:ln w="9525">
            <a:noFill/>
            <a:round/>
            <a:headEnd/>
            <a:tailEnd/>
          </a:ln>
        </p:spPr>
        <p:txBody>
          <a:bodyPr lIns="95400" tIns="47880" rIns="95400" bIns="47880" anchor="b"/>
          <a:lstStyle/>
          <a:p>
            <a:pPr algn="r" defTabSz="457200">
              <a:buSzPct val="100000"/>
              <a:tabLst>
                <a:tab pos="723900" algn="l"/>
                <a:tab pos="1447800" algn="l"/>
                <a:tab pos="2171700" algn="l"/>
                <a:tab pos="2895600" algn="l"/>
              </a:tabLst>
            </a:pPr>
            <a:fld id="{DC8004A4-383E-4967-9488-BA1EE8391196}" type="slidenum">
              <a:rPr lang="es-ES" sz="1300">
                <a:solidFill>
                  <a:srgbClr val="000000"/>
                </a:solidFill>
                <a:latin typeface="Times New Roman" pitchFamily="18" charset="0"/>
                <a:ea typeface="DejaVu Sans"/>
                <a:cs typeface="DejaVu Sans"/>
              </a:rPr>
              <a:pPr algn="r" defTabSz="457200">
                <a:buSzPct val="100000"/>
                <a:tabLst>
                  <a:tab pos="723900" algn="l"/>
                  <a:tab pos="1447800" algn="l"/>
                  <a:tab pos="2171700" algn="l"/>
                  <a:tab pos="2895600" algn="l"/>
                </a:tabLst>
              </a:pPr>
              <a:t>71</a:t>
            </a:fld>
            <a:endParaRPr lang="es-ES" sz="1300">
              <a:solidFill>
                <a:srgbClr val="000000"/>
              </a:solidFill>
              <a:latin typeface="Times New Roman" pitchFamily="18" charset="0"/>
              <a:ea typeface="DejaVu Sans"/>
              <a:cs typeface="DejaVu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bwMode="auto">
          <a:noFill/>
          <a:ln>
            <a:solidFill>
              <a:srgbClr val="000000"/>
            </a:solidFill>
            <a:miter lim="800000"/>
            <a:headEnd/>
            <a:tailEnd/>
          </a:ln>
        </p:spPr>
      </p:sp>
      <p:sp>
        <p:nvSpPr>
          <p:cNvPr id="37890"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TextEdit="1"/>
          </p:cNvSpPr>
          <p:nvPr>
            <p:ph type="sldImg"/>
          </p:nvPr>
        </p:nvSpPr>
        <p:spPr bwMode="auto">
          <a:noFill/>
          <a:ln>
            <a:solidFill>
              <a:srgbClr val="000000"/>
            </a:solidFill>
            <a:miter lim="800000"/>
            <a:headEnd/>
            <a:tailEnd/>
          </a:ln>
        </p:spPr>
      </p:sp>
      <p:sp>
        <p:nvSpPr>
          <p:cNvPr id="39938"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spect="1" noChangeArrowheads="1" noTextEdit="1"/>
          </p:cNvSpPr>
          <p:nvPr>
            <p:ph type="sldImg"/>
          </p:nvPr>
        </p:nvSpPr>
        <p:spPr bwMode="auto">
          <a:xfrm>
            <a:off x="904875" y="741363"/>
            <a:ext cx="4927600" cy="3697287"/>
          </a:xfrm>
          <a:prstGeom prst="rect">
            <a:avLst/>
          </a:prstGeom>
          <a:solidFill>
            <a:srgbClr val="FFFFFF"/>
          </a:solidFill>
          <a:ln>
            <a:solidFill>
              <a:srgbClr val="000000"/>
            </a:solidFill>
            <a:miter lim="800000"/>
            <a:headEnd/>
            <a:tailEnd/>
          </a:ln>
        </p:spPr>
      </p:sp>
      <p:sp>
        <p:nvSpPr>
          <p:cNvPr id="43827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p:spPr>
        <p:txBody>
          <a:bodyPr/>
          <a:lstStyle/>
          <a:p>
            <a:r>
              <a:rPr lang="en-US" smtClean="0">
                <a:latin typeface="Times New Roman" pitchFamily="18" charset="0"/>
              </a:rPr>
              <a:t>PLOT SIN ZOOM, TRAZA SIN ZOOM</a:t>
            </a:r>
          </a:p>
        </p:txBody>
      </p:sp>
      <p:sp>
        <p:nvSpPr>
          <p:cNvPr id="100356" name="Slide Number Placeholder 3"/>
          <p:cNvSpPr>
            <a:spLocks noGrp="1"/>
          </p:cNvSpPr>
          <p:nvPr>
            <p:ph type="sldNum" sz="quarter"/>
          </p:nvPr>
        </p:nvSpPr>
        <p:spPr>
          <a:noFill/>
          <a:ln>
            <a:round/>
            <a:headEnd/>
            <a:tailEnd/>
          </a:ln>
        </p:spPr>
        <p:txBody>
          <a:bodyPr/>
          <a:lstStyle/>
          <a:p>
            <a:fld id="{4002CFF8-7421-483B-A437-C5E50ECE84A2}" type="slidenum">
              <a:rPr lang="es-ES" smtClean="0">
                <a:latin typeface="Times New Roman" pitchFamily="18" charset="0"/>
                <a:cs typeface="DejaVu Sans" pitchFamily="34" charset="0"/>
              </a:rPr>
              <a:pPr/>
              <a:t>75</a:t>
            </a:fld>
            <a:endParaRPr lang="es-ES" smtClean="0">
              <a:latin typeface="Times New Roman" pitchFamily="18" charset="0"/>
              <a:cs typeface="DejaVu Sans"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bwMode="auto">
          <a:noFill/>
          <a:ln>
            <a:solidFill>
              <a:srgbClr val="000000"/>
            </a:solidFill>
            <a:miter lim="800000"/>
            <a:headEnd/>
            <a:tailEnd/>
          </a:ln>
        </p:spPr>
      </p:sp>
      <p:sp>
        <p:nvSpPr>
          <p:cNvPr id="41986"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TextEdit="1"/>
          </p:cNvSpPr>
          <p:nvPr>
            <p:ph type="sldImg"/>
          </p:nvPr>
        </p:nvSpPr>
        <p:spPr bwMode="auto">
          <a:noFill/>
          <a:ln>
            <a:solidFill>
              <a:srgbClr val="000000"/>
            </a:solidFill>
            <a:miter lim="800000"/>
            <a:headEnd/>
            <a:tailEnd/>
          </a:ln>
        </p:spPr>
      </p:sp>
      <p:sp>
        <p:nvSpPr>
          <p:cNvPr id="33794"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TextEdit="1"/>
          </p:cNvSpPr>
          <p:nvPr>
            <p:ph type="sldImg"/>
          </p:nvPr>
        </p:nvSpPr>
        <p:spPr bwMode="auto">
          <a:noFill/>
          <a:ln>
            <a:solidFill>
              <a:srgbClr val="000000"/>
            </a:solidFill>
            <a:miter lim="800000"/>
            <a:headEnd/>
            <a:tailEnd/>
          </a:ln>
        </p:spPr>
      </p:sp>
      <p:sp>
        <p:nvSpPr>
          <p:cNvPr id="26626"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TextEdit="1"/>
          </p:cNvSpPr>
          <p:nvPr>
            <p:ph type="sldImg"/>
          </p:nvPr>
        </p:nvSpPr>
        <p:spPr bwMode="auto">
          <a:noFill/>
          <a:ln>
            <a:solidFill>
              <a:srgbClr val="000000"/>
            </a:solidFill>
            <a:miter lim="800000"/>
            <a:headEnd/>
            <a:tailEnd/>
          </a:ln>
        </p:spPr>
      </p:sp>
      <p:sp>
        <p:nvSpPr>
          <p:cNvPr id="23554"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Rot="1" noChangeAspect="1" noTextEdit="1"/>
          </p:cNvSpPr>
          <p:nvPr>
            <p:ph type="sldImg"/>
          </p:nvPr>
        </p:nvSpPr>
        <p:spPr bwMode="auto">
          <a:noFill/>
          <a:ln>
            <a:solidFill>
              <a:srgbClr val="000000"/>
            </a:solidFill>
            <a:miter lim="800000"/>
            <a:headEnd/>
            <a:tailEnd/>
          </a:ln>
        </p:spPr>
      </p:sp>
      <p:sp>
        <p:nvSpPr>
          <p:cNvPr id="141314"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GB" smtClean="0">
                <a:latin typeface="Times New Roman" pitchFamily="18" charset="0"/>
              </a:rPr>
              <a:t>INST, CYC</a:t>
            </a:r>
          </a:p>
        </p:txBody>
      </p:sp>
      <p:sp>
        <p:nvSpPr>
          <p:cNvPr id="105476" name="Slide Number Placeholder 3"/>
          <p:cNvSpPr>
            <a:spLocks noGrp="1"/>
          </p:cNvSpPr>
          <p:nvPr>
            <p:ph type="sldNum" sz="quarter"/>
          </p:nvPr>
        </p:nvSpPr>
        <p:spPr>
          <a:noFill/>
        </p:spPr>
        <p:txBody>
          <a:bodyPr/>
          <a:lstStyle>
            <a:lvl1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5pPr>
            <a:lvl6pPr marL="2504039"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6pPr>
            <a:lvl7pPr marL="295931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7pPr>
            <a:lvl8pPr marL="341459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8pPr>
            <a:lvl9pPr marL="3869878" indent="-227640" defTabSz="447376" eaLnBrk="0" fontAlgn="base" hangingPunct="0">
              <a:spcBef>
                <a:spcPct val="0"/>
              </a:spcBef>
              <a:spcAft>
                <a:spcPct val="0"/>
              </a:spcAft>
              <a:tabLst>
                <a:tab pos="720860" algn="l"/>
                <a:tab pos="1441719" algn="l"/>
                <a:tab pos="2162579" algn="l"/>
                <a:tab pos="2883438" algn="l"/>
              </a:tabLst>
              <a:defRPr sz="3200">
                <a:solidFill>
                  <a:schemeClr val="bg1"/>
                </a:solidFill>
                <a:latin typeface="Gill Sans" pitchFamily="32" charset="0"/>
                <a:ea typeface="DejaVu Sans" pitchFamily="34" charset="0"/>
                <a:cs typeface="DejaVu Sans" pitchFamily="34" charset="0"/>
              </a:defRPr>
            </a:lvl9pPr>
          </a:lstStyle>
          <a:p>
            <a:pPr eaLnBrk="1" hangingPunct="1"/>
            <a:fld id="{BB15A2A6-3E68-44E3-98FD-EE7B8ADBBE5B}" type="slidenum">
              <a:rPr lang="es-ES" sz="1300">
                <a:solidFill>
                  <a:srgbClr val="000000"/>
                </a:solidFill>
                <a:latin typeface="Times New Roman" pitchFamily="18" charset="0"/>
              </a:rPr>
              <a:pPr eaLnBrk="1" hangingPunct="1"/>
              <a:t>83</a:t>
            </a:fld>
            <a:endParaRPr lang="es-ES" sz="1300">
              <a:solidFill>
                <a:srgbClr val="000000"/>
              </a:solidFill>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GB" smtClean="0">
                <a:latin typeface="Times New Roman" pitchFamily="18" charset="0"/>
              </a:rPr>
              <a:t>INST, CYC</a:t>
            </a:r>
          </a:p>
        </p:txBody>
      </p:sp>
      <p:sp>
        <p:nvSpPr>
          <p:cNvPr id="105476"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DD55310A-6AB3-4FF8-A2DA-8AE6C66D6229}" type="slidenum">
              <a:rPr lang="es-ES" sz="1300">
                <a:solidFill>
                  <a:srgbClr val="000000"/>
                </a:solidFill>
                <a:latin typeface="Times New Roman" pitchFamily="18" charset="0"/>
              </a:rPr>
              <a:pPr eaLnBrk="1" hangingPunct="1"/>
              <a:t>85</a:t>
            </a:fld>
            <a:endParaRPr lang="es-ES" sz="1300">
              <a:solidFill>
                <a:srgbClr val="000000"/>
              </a:solidFill>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p:spPr>
        <p:txBody>
          <a:bodyPr/>
          <a:lstStyle/>
          <a:p>
            <a:endParaRPr lang="en-US" smtClean="0">
              <a:latin typeface="Times New Roman" pitchFamily="18" charset="0"/>
            </a:endParaRPr>
          </a:p>
        </p:txBody>
      </p:sp>
      <p:sp>
        <p:nvSpPr>
          <p:cNvPr id="108548" name="Slide Number Placeholder 3"/>
          <p:cNvSpPr>
            <a:spLocks noGrp="1"/>
          </p:cNvSpPr>
          <p:nvPr>
            <p:ph type="sldNum" sz="quarter"/>
          </p:nvPr>
        </p:nvSpPr>
        <p:spPr>
          <a:noFill/>
        </p:spPr>
        <p:txBody>
          <a:bodyPr/>
          <a:lstStyle>
            <a:lvl1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5pPr>
            <a:lvl6pPr marL="2503636"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6pPr>
            <a:lvl7pPr marL="2958841"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7pPr>
            <a:lvl8pPr marL="3414047"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8pPr>
            <a:lvl9pPr marL="3869255"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9pPr>
          </a:lstStyle>
          <a:p>
            <a:pPr eaLnBrk="1" hangingPunct="1"/>
            <a:fld id="{F44BA76D-0EA3-4F3A-A5C8-1486EABAC4AA}" type="slidenum">
              <a:rPr lang="es-ES" sz="1300">
                <a:solidFill>
                  <a:srgbClr val="000000"/>
                </a:solidFill>
                <a:latin typeface="Times New Roman" pitchFamily="18" charset="0"/>
              </a:rPr>
              <a:pPr eaLnBrk="1" hangingPunct="1"/>
              <a:t>86</a:t>
            </a:fld>
            <a:endParaRPr lang="es-ES" sz="1300">
              <a:solidFill>
                <a:srgbClr val="000000"/>
              </a:solidFill>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r>
              <a:rPr lang="en-US" dirty="0" smtClean="0">
                <a:latin typeface="Times New Roman" pitchFamily="18" charset="0"/>
              </a:rPr>
              <a:t>PEPC </a:t>
            </a:r>
            <a:r>
              <a:rPr lang="en-US" dirty="0" smtClean="0">
                <a:latin typeface="Times New Roman" pitchFamily="18" charset="0"/>
                <a:sym typeface="Wingdings" pitchFamily="2" charset="2"/>
              </a:rPr>
              <a:t> PLASMA PHYSICS</a:t>
            </a:r>
            <a:endParaRPr lang="en-US" dirty="0" smtClean="0">
              <a:latin typeface="Times New Roman" pitchFamily="18" charset="0"/>
            </a:endParaRPr>
          </a:p>
        </p:txBody>
      </p:sp>
      <p:sp>
        <p:nvSpPr>
          <p:cNvPr id="114692"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8BF58EBF-717D-4A91-B65B-346585CB0C8D}" type="slidenum">
              <a:rPr lang="es-ES" sz="1300">
                <a:solidFill>
                  <a:srgbClr val="000000"/>
                </a:solidFill>
                <a:latin typeface="Times New Roman" pitchFamily="18" charset="0"/>
              </a:rPr>
              <a:pPr eaLnBrk="1" hangingPunct="1"/>
              <a:t>88</a:t>
            </a:fld>
            <a:endParaRPr lang="es-ES" sz="1300">
              <a:solidFill>
                <a:srgbClr val="000000"/>
              </a:solidFill>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p:spPr>
        <p:txBody>
          <a:bodyPr/>
          <a:lstStyle/>
          <a:p>
            <a:endParaRPr lang="en-US" smtClean="0">
              <a:latin typeface="Times New Roman" pitchFamily="18" charset="0"/>
            </a:endParaRPr>
          </a:p>
        </p:txBody>
      </p:sp>
      <p:sp>
        <p:nvSpPr>
          <p:cNvPr id="114692" name="Slide Number Placeholder 3"/>
          <p:cNvSpPr>
            <a:spLocks noGrp="1"/>
          </p:cNvSpPr>
          <p:nvPr>
            <p:ph type="sldNum" sz="quarter"/>
          </p:nvPr>
        </p:nvSpPr>
        <p:spPr>
          <a:noFill/>
        </p:spPr>
        <p:txBody>
          <a:bodyPr/>
          <a:lstStyle>
            <a:lvl1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5pPr>
            <a:lvl6pPr marL="2503636"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6pPr>
            <a:lvl7pPr marL="2958841"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7pPr>
            <a:lvl8pPr marL="3414047"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8pPr>
            <a:lvl9pPr marL="3869255"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9pPr>
          </a:lstStyle>
          <a:p>
            <a:pPr eaLnBrk="1" hangingPunct="1"/>
            <a:fld id="{B36AFE1E-5209-4E74-B24B-7346EECE64D0}" type="slidenum">
              <a:rPr lang="es-ES" sz="1300">
                <a:solidFill>
                  <a:srgbClr val="000000"/>
                </a:solidFill>
                <a:latin typeface="Times New Roman" pitchFamily="18" charset="0"/>
              </a:rPr>
              <a:pPr eaLnBrk="1" hangingPunct="1"/>
              <a:t>16</a:t>
            </a:fld>
            <a:endParaRPr lang="es-ES" sz="1300">
              <a:solidFill>
                <a:srgbClr val="000000"/>
              </a:solidFill>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p:spPr>
        <p:txBody>
          <a:bodyPr/>
          <a:lstStyle/>
          <a:p>
            <a:endParaRPr lang="en-US" smtClean="0">
              <a:latin typeface="Times New Roman" pitchFamily="18" charset="0"/>
            </a:endParaRPr>
          </a:p>
        </p:txBody>
      </p:sp>
      <p:sp>
        <p:nvSpPr>
          <p:cNvPr id="115716"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CFF6A48A-4D15-4CC7-9971-FD32526D9445}" type="slidenum">
              <a:rPr lang="es-ES" sz="1300">
                <a:solidFill>
                  <a:srgbClr val="000000"/>
                </a:solidFill>
                <a:latin typeface="Times New Roman" pitchFamily="18" charset="0"/>
              </a:rPr>
              <a:pPr eaLnBrk="1" hangingPunct="1"/>
              <a:t>89</a:t>
            </a:fld>
            <a:endParaRPr lang="es-ES" sz="1300">
              <a:solidFill>
                <a:srgbClr val="000000"/>
              </a:solidFill>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p:spPr>
        <p:txBody>
          <a:bodyPr/>
          <a:lstStyle/>
          <a:p>
            <a:r>
              <a:rPr lang="en-GB" smtClean="0">
                <a:latin typeface="Times New Roman" pitchFamily="18" charset="0"/>
              </a:rPr>
              <a:t>Amdhal!</a:t>
            </a:r>
          </a:p>
        </p:txBody>
      </p:sp>
      <p:sp>
        <p:nvSpPr>
          <p:cNvPr id="116740" name="Slide Number Placeholder 3"/>
          <p:cNvSpPr>
            <a:spLocks noGrp="1"/>
          </p:cNvSpPr>
          <p:nvPr>
            <p:ph type="sldNum" sz="quarter"/>
          </p:nvPr>
        </p:nvSpPr>
        <p:spPr>
          <a:noFill/>
        </p:spPr>
        <p:txBody>
          <a:bodyPr/>
          <a:lstStyle>
            <a:lvl1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5pPr>
            <a:lvl6pPr marL="2503798"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6pPr>
            <a:lvl7pPr marL="2959034"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7pPr>
            <a:lvl8pPr marL="3414270"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8pPr>
            <a:lvl9pPr marL="3869505" indent="-227618" defTabSz="447333" eaLnBrk="0" fontAlgn="base" hangingPunct="0">
              <a:spcBef>
                <a:spcPct val="0"/>
              </a:spcBef>
              <a:spcAft>
                <a:spcPct val="0"/>
              </a:spcAft>
              <a:tabLst>
                <a:tab pos="720791" algn="l"/>
                <a:tab pos="1441580" algn="l"/>
                <a:tab pos="2162371" algn="l"/>
                <a:tab pos="2883161" algn="l"/>
              </a:tabLst>
              <a:defRPr sz="3200">
                <a:solidFill>
                  <a:schemeClr val="bg1"/>
                </a:solidFill>
                <a:latin typeface="Gill Sans" pitchFamily="32" charset="0"/>
                <a:ea typeface="DejaVu Sans" pitchFamily="34" charset="0"/>
                <a:cs typeface="DejaVu Sans" pitchFamily="34" charset="0"/>
              </a:defRPr>
            </a:lvl9pPr>
          </a:lstStyle>
          <a:p>
            <a:pPr eaLnBrk="1" hangingPunct="1"/>
            <a:fld id="{BAD6B43C-B19C-4E44-BDCD-C2CA48792CF7}" type="slidenum">
              <a:rPr lang="es-ES" sz="1300">
                <a:solidFill>
                  <a:srgbClr val="000000"/>
                </a:solidFill>
                <a:latin typeface="Times New Roman" pitchFamily="18" charset="0"/>
              </a:rPr>
              <a:pPr eaLnBrk="1" hangingPunct="1"/>
              <a:t>90</a:t>
            </a:fld>
            <a:endParaRPr lang="es-ES" sz="1300">
              <a:solidFill>
                <a:srgbClr val="000000"/>
              </a:solidFill>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92</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243355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94</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3123845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95</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279053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96</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4287619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97</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067197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98</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1311683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99</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341305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100</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85783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p:spPr>
        <p:txBody>
          <a:bodyPr/>
          <a:lstStyle/>
          <a:p>
            <a:endParaRPr lang="en-US" smtClean="0">
              <a:latin typeface="Times New Roman" pitchFamily="18" charset="0"/>
            </a:endParaRPr>
          </a:p>
        </p:txBody>
      </p:sp>
      <p:sp>
        <p:nvSpPr>
          <p:cNvPr id="115716" name="Slide Number Placeholder 3"/>
          <p:cNvSpPr>
            <a:spLocks noGrp="1"/>
          </p:cNvSpPr>
          <p:nvPr>
            <p:ph type="sldNum" sz="quarter"/>
          </p:nvPr>
        </p:nvSpPr>
        <p:spPr>
          <a:noFill/>
        </p:spPr>
        <p:txBody>
          <a:bodyPr/>
          <a:lstStyle>
            <a:lvl1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1pPr>
            <a:lvl2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2pPr>
            <a:lvl3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3pPr>
            <a:lvl4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4pPr>
            <a:lvl5pPr eaLnBrk="0" hangingPunct="0">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5pPr>
            <a:lvl6pPr marL="2503636"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6pPr>
            <a:lvl7pPr marL="2958841"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7pPr>
            <a:lvl8pPr marL="3414047"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8pPr>
            <a:lvl9pPr marL="3869255" indent="-227603" defTabSz="447304" eaLnBrk="0" fontAlgn="base" hangingPunct="0">
              <a:spcBef>
                <a:spcPct val="0"/>
              </a:spcBef>
              <a:spcAft>
                <a:spcPct val="0"/>
              </a:spcAft>
              <a:tabLst>
                <a:tab pos="720744" algn="l"/>
                <a:tab pos="1441487" algn="l"/>
                <a:tab pos="2162230" algn="l"/>
                <a:tab pos="2882973" algn="l"/>
              </a:tabLst>
              <a:defRPr sz="3200">
                <a:solidFill>
                  <a:schemeClr val="bg1"/>
                </a:solidFill>
                <a:latin typeface="Gill Sans" pitchFamily="32" charset="0"/>
                <a:ea typeface="DejaVu Sans" pitchFamily="34" charset="0"/>
                <a:cs typeface="DejaVu Sans" pitchFamily="34" charset="0"/>
              </a:defRPr>
            </a:lvl9pPr>
          </a:lstStyle>
          <a:p>
            <a:pPr eaLnBrk="1" hangingPunct="1"/>
            <a:fld id="{B88C84E0-8629-444A-8176-343A5CE250EC}" type="slidenum">
              <a:rPr lang="es-ES" sz="1300">
                <a:solidFill>
                  <a:srgbClr val="000000"/>
                </a:solidFill>
                <a:latin typeface="Times New Roman" pitchFamily="18" charset="0"/>
              </a:rPr>
              <a:pPr eaLnBrk="1" hangingPunct="1"/>
              <a:t>17</a:t>
            </a:fld>
            <a:endParaRPr lang="es-ES" sz="1300">
              <a:solidFill>
                <a:srgbClr val="000000"/>
              </a:solidFill>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101</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108547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90799E72-CB38-4F12-87EF-E621BD195274}" type="slidenum">
              <a:rPr lang="es-ES" smtClean="0"/>
              <a:t>102</a:t>
            </a:fld>
            <a:endParaRPr lang="es-ES"/>
          </a:p>
        </p:txBody>
      </p:sp>
      <p:sp>
        <p:nvSpPr>
          <p:cNvPr id="5" name="4 Marcador de notas"/>
          <p:cNvSpPr>
            <a:spLocks noGrp="1"/>
          </p:cNvSpPr>
          <p:nvPr>
            <p:ph type="body" sz="quarter" idx="11"/>
          </p:nvPr>
        </p:nvSpPr>
        <p:spPr/>
        <p:txBody>
          <a:bodyPr/>
          <a:lstStyle/>
          <a:p>
            <a:endParaRPr lang="es-ES"/>
          </a:p>
        </p:txBody>
      </p:sp>
    </p:spTree>
    <p:extLst>
      <p:ext uri="{BB962C8B-B14F-4D97-AF65-F5344CB8AC3E}">
        <p14:creationId xmlns:p14="http://schemas.microsoft.com/office/powerpoint/2010/main" val="2581211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1 Marcador de imagen de diapositiva"/>
          <p:cNvSpPr>
            <a:spLocks noGrp="1" noRot="1" noChangeAspect="1" noTextEdit="1"/>
          </p:cNvSpPr>
          <p:nvPr>
            <p:ph type="sldImg"/>
          </p:nvPr>
        </p:nvSpPr>
        <p:spPr bwMode="auto">
          <a:xfrm>
            <a:off x="906463" y="749300"/>
            <a:ext cx="4900612" cy="3676650"/>
          </a:xfrm>
          <a:noFill/>
          <a:ln>
            <a:solidFill>
              <a:srgbClr val="000000"/>
            </a:solidFill>
            <a:miter lim="800000"/>
            <a:headEnd/>
            <a:tailEnd/>
          </a:ln>
        </p:spPr>
      </p:sp>
      <p:sp>
        <p:nvSpPr>
          <p:cNvPr id="16386" name="2 Marcador de notas"/>
          <p:cNvSpPr>
            <a:spLocks noGrp="1"/>
          </p:cNvSpPr>
          <p:nvPr>
            <p:ph type="body" idx="1"/>
          </p:nvPr>
        </p:nvSpPr>
        <p:spPr>
          <a:noFill/>
          <a:ln/>
        </p:spPr>
        <p:txBody>
          <a:bodyPr lIns="0" tIns="0" rIns="0" bIns="0"/>
          <a:lstStyle/>
          <a:p>
            <a:pPr marL="158231" indent="-158231" defTabSz="413159">
              <a:buFontTx/>
              <a:buChar char="-"/>
            </a:pPr>
            <a:r>
              <a:rPr lang="es-ES_tradnl" smtClean="0"/>
              <a:t>Explain folding results: crosses are folded samples, completed instruction from the begin of the region</a:t>
            </a:r>
          </a:p>
          <a:p>
            <a:pPr marL="158231" indent="-158231" defTabSz="413159">
              <a:buFontTx/>
              <a:buChar char="-"/>
            </a:pPr>
            <a:r>
              <a:rPr lang="es-ES_tradnl" smtClean="0"/>
              <a:t>Green line is interpolated and is reintroduced in the tracefile.</a:t>
            </a:r>
          </a:p>
          <a:p>
            <a:pPr marL="158231" indent="-158231" defTabSz="413159">
              <a:buFontTx/>
              <a:buChar char="-"/>
            </a:pPr>
            <a:r>
              <a:rPr lang="es-ES_tradnl" smtClean="0"/>
              <a:t>Blue line is the derivative to calculate the counter rate at a time.</a:t>
            </a:r>
          </a:p>
          <a:p>
            <a:pPr marL="158231" indent="-158231" defTabSz="413159"/>
            <a:endParaRPr lang="es-ES_tradnl" smtClean="0"/>
          </a:p>
          <a:p>
            <a:pPr marL="158231" indent="-158231" defTabSz="413159"/>
            <a:r>
              <a:rPr lang="es-ES_tradnl" smtClean="0"/>
              <a:t>The plot here shows the folding results in respect of the hardware counters when applying to the copy_faces routine of the BT benchmark. On the left Y axis there is the normalized value for the metric, whereas on the X axis there is the time. We are showing here the result of the folding mechanism. On the left Y axis there is the normalized value for the metric, whereas on the X axis there is the time.</a:t>
            </a:r>
          </a:p>
          <a:p>
            <a:pPr marL="158231" indent="-158231" defTabSz="413159"/>
            <a:endParaRPr lang="es-ES_tradnl" smtClean="0"/>
          </a:p>
          <a:p>
            <a:pPr marL="158231" indent="-158231" defTabSz="413159"/>
            <a:r>
              <a:rPr lang="es-ES_tradnl" smtClean="0"/>
              <a:t>The red crosses represent the folded samples of the 200 iterations that occurred within copy_faces. Each cross represents the completed instructions from the beginning of the routine but from many instances of the routine.</a:t>
            </a:r>
          </a:p>
          <a:p>
            <a:pPr marL="158231" indent="-158231" defTabSz="413159"/>
            <a:r>
              <a:rPr lang="es-ES_tradnl" smtClean="0"/>
              <a:t>(click)</a:t>
            </a:r>
          </a:p>
          <a:p>
            <a:pPr marL="158231" indent="-158231" defTabSz="413159"/>
            <a:r>
              <a:rPr lang="es-ES_tradnl" smtClean="0"/>
              <a:t>The green line shows the result of the interpolation of the cloud of points. The interpolation is used to feedback the tracefile with the folded results.</a:t>
            </a:r>
          </a:p>
          <a:p>
            <a:pPr marL="158231" indent="-158231" defTabSz="413159"/>
            <a:r>
              <a:rPr lang="es-ES_tradnl" smtClean="0"/>
              <a:t>(click)</a:t>
            </a:r>
          </a:p>
          <a:p>
            <a:pPr marL="158231" indent="-158231" defTabSz="413159"/>
            <a:r>
              <a:rPr lang="es-ES_tradnl" smtClean="0"/>
              <a:t>With all the metrics we have we can also compute the metrics rate (MIPS in the example) by calculating the derivative of the green line. The blue curve shows the MIPS rate helps finding different computation phases by their metrics rate (on the secondary Y axis).</a:t>
            </a:r>
          </a:p>
        </p:txBody>
      </p:sp>
      <p:sp>
        <p:nvSpPr>
          <p:cNvPr id="16387" name="3 Marcador de número de diapositiva"/>
          <p:cNvSpPr txBox="1">
            <a:spLocks noGrp="1"/>
          </p:cNvSpPr>
          <p:nvPr/>
        </p:nvSpPr>
        <p:spPr bwMode="auto">
          <a:xfrm>
            <a:off x="3812015" y="9373532"/>
            <a:ext cx="2904178" cy="469824"/>
          </a:xfrm>
          <a:prstGeom prst="rect">
            <a:avLst/>
          </a:prstGeom>
          <a:noFill/>
          <a:ln w="9525">
            <a:noFill/>
            <a:round/>
            <a:headEnd/>
            <a:tailEnd/>
          </a:ln>
        </p:spPr>
        <p:txBody>
          <a:bodyPr lIns="0" tIns="0" rIns="0" bIns="0" anchor="b"/>
          <a:lstStyle/>
          <a:p>
            <a:pPr algn="r" defTabSz="402904" hangingPunct="0">
              <a:lnSpc>
                <a:spcPct val="93000"/>
              </a:lnSpc>
              <a:buSzPct val="45000"/>
              <a:tabLst>
                <a:tab pos="0" algn="l"/>
                <a:tab pos="399974" algn="l"/>
                <a:tab pos="804342" algn="l"/>
                <a:tab pos="1207245" algn="l"/>
                <a:tab pos="1610149" algn="l"/>
                <a:tab pos="2014518" algn="l"/>
                <a:tab pos="2415957" algn="l"/>
                <a:tab pos="2820325" algn="l"/>
                <a:tab pos="3221764" algn="l"/>
                <a:tab pos="3626132" algn="l"/>
                <a:tab pos="4029035" algn="l"/>
                <a:tab pos="4431939" algn="l"/>
                <a:tab pos="4834842" algn="l"/>
                <a:tab pos="5237746" algn="l"/>
                <a:tab pos="5640649" algn="l"/>
                <a:tab pos="6045018" algn="l"/>
                <a:tab pos="6446457" algn="l"/>
                <a:tab pos="6850825" algn="l"/>
                <a:tab pos="7252264" algn="l"/>
                <a:tab pos="7656632" algn="l"/>
                <a:tab pos="8061001" algn="l"/>
              </a:tabLst>
            </a:pPr>
            <a:fld id="{1013D9C1-1F09-4452-8D42-713FFA205E09}" type="slidenum">
              <a:rPr lang="en-GB" sz="1300">
                <a:solidFill>
                  <a:srgbClr val="000000"/>
                </a:solidFill>
                <a:latin typeface="Times New Roman" pitchFamily="18" charset="0"/>
                <a:cs typeface="Arial" charset="0"/>
              </a:rPr>
              <a:pPr algn="r" defTabSz="402904" hangingPunct="0">
                <a:lnSpc>
                  <a:spcPct val="93000"/>
                </a:lnSpc>
                <a:buSzPct val="45000"/>
                <a:tabLst>
                  <a:tab pos="0" algn="l"/>
                  <a:tab pos="399974" algn="l"/>
                  <a:tab pos="804342" algn="l"/>
                  <a:tab pos="1207245" algn="l"/>
                  <a:tab pos="1610149" algn="l"/>
                  <a:tab pos="2014518" algn="l"/>
                  <a:tab pos="2415957" algn="l"/>
                  <a:tab pos="2820325" algn="l"/>
                  <a:tab pos="3221764" algn="l"/>
                  <a:tab pos="3626132" algn="l"/>
                  <a:tab pos="4029035" algn="l"/>
                  <a:tab pos="4431939" algn="l"/>
                  <a:tab pos="4834842" algn="l"/>
                  <a:tab pos="5237746" algn="l"/>
                  <a:tab pos="5640649" algn="l"/>
                  <a:tab pos="6045018" algn="l"/>
                  <a:tab pos="6446457" algn="l"/>
                  <a:tab pos="6850825" algn="l"/>
                  <a:tab pos="7252264" algn="l"/>
                  <a:tab pos="7656632" algn="l"/>
                  <a:tab pos="8061001" algn="l"/>
                </a:tabLst>
              </a:pPr>
              <a:t>109</a:t>
            </a:fld>
            <a:endParaRPr lang="en-GB" sz="1300">
              <a:solidFill>
                <a:srgbClr val="000000"/>
              </a:solidFill>
              <a:latin typeface="Times New Roman" pitchFamily="18" charset="0"/>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3288" y="741363"/>
            <a:ext cx="4929187" cy="3698875"/>
          </a:xfrm>
        </p:spPr>
      </p:sp>
      <p:sp>
        <p:nvSpPr>
          <p:cNvPr id="3" name="Notes Placeholder 2"/>
          <p:cNvSpPr>
            <a:spLocks noGrp="1"/>
          </p:cNvSpPr>
          <p:nvPr>
            <p:ph type="body" idx="1"/>
          </p:nvPr>
        </p:nvSpPr>
        <p:spPr/>
        <p:txBody>
          <a:bodyPr/>
          <a:lstStyle/>
          <a:p>
            <a:r>
              <a:rPr lang="es-ES" dirty="0" err="1" smtClean="0"/>
              <a:t>What’s</a:t>
            </a:r>
            <a:r>
              <a:rPr lang="es-ES" dirty="0" smtClean="0"/>
              <a:t> new </a:t>
            </a:r>
            <a:r>
              <a:rPr lang="es-ES" dirty="0" err="1" smtClean="0"/>
              <a:t>this</a:t>
            </a:r>
            <a:r>
              <a:rPr lang="es-ES" dirty="0" smtClean="0"/>
              <a:t> </a:t>
            </a:r>
            <a:r>
              <a:rPr lang="es-ES" dirty="0" err="1" smtClean="0"/>
              <a:t>year</a:t>
            </a:r>
            <a:r>
              <a:rPr lang="es-ES" dirty="0" smtClean="0"/>
              <a:t> </a:t>
            </a:r>
            <a:r>
              <a:rPr lang="es-E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27632792-B122-4AAF-8CEE-5E5F4C735D35}" type="slidenum">
              <a:rPr lang="es-ES" smtClean="0"/>
              <a:pPr>
                <a:defRPr/>
              </a:pPr>
              <a:t>110</a:t>
            </a:fld>
            <a:endParaRPr lang="es-ES"/>
          </a:p>
        </p:txBody>
      </p:sp>
    </p:spTree>
    <p:extLst>
      <p:ext uri="{BB962C8B-B14F-4D97-AF65-F5344CB8AC3E}">
        <p14:creationId xmlns:p14="http://schemas.microsoft.com/office/powerpoint/2010/main" val="39482711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111</a:t>
            </a:fld>
            <a:endParaRPr lang="es-ES"/>
          </a:p>
        </p:txBody>
      </p:sp>
    </p:spTree>
    <p:extLst>
      <p:ext uri="{BB962C8B-B14F-4D97-AF65-F5344CB8AC3E}">
        <p14:creationId xmlns:p14="http://schemas.microsoft.com/office/powerpoint/2010/main" val="10027059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TextEdit="1"/>
          </p:cNvSpPr>
          <p:nvPr>
            <p:ph type="sldImg"/>
          </p:nvPr>
        </p:nvSpPr>
        <p:spPr bwMode="auto">
          <a:xfrm>
            <a:off x="901700" y="739775"/>
            <a:ext cx="4932363" cy="3700463"/>
          </a:xfrm>
          <a:noFill/>
          <a:ln>
            <a:solidFill>
              <a:srgbClr val="000000"/>
            </a:solidFill>
            <a:miter lim="800000"/>
            <a:headEnd/>
            <a:tailEnd/>
          </a:ln>
        </p:spPr>
      </p:sp>
      <p:sp>
        <p:nvSpPr>
          <p:cNvPr id="28674" name="Rectangle 3"/>
          <p:cNvSpPr>
            <a:spLocks noGrp="1"/>
          </p:cNvSpPr>
          <p:nvPr>
            <p:ph type="body" idx="1"/>
          </p:nvPr>
        </p:nvSpPr>
        <p:spPr>
          <a:noFill/>
          <a:ln/>
        </p:spPr>
        <p:txBody>
          <a:bodyP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bwMode="auto">
          <a:noFill/>
          <a:ln>
            <a:solidFill>
              <a:srgbClr val="000000"/>
            </a:solidFill>
            <a:miter lim="800000"/>
            <a:headEnd/>
            <a:tailEnd/>
          </a:ln>
        </p:spPr>
      </p:sp>
      <p:sp>
        <p:nvSpPr>
          <p:cNvPr id="64514"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Rot="1" noChangeAspect="1" noChangeArrowheads="1" noTextEdit="1"/>
          </p:cNvSpPr>
          <p:nvPr>
            <p:ph type="sldImg"/>
          </p:nvPr>
        </p:nvSpPr>
        <p:spPr bwMode="auto">
          <a:xfrm>
            <a:off x="904875" y="741363"/>
            <a:ext cx="4927600" cy="3697287"/>
          </a:xfrm>
          <a:prstGeom prst="rect">
            <a:avLst/>
          </a:prstGeom>
          <a:solidFill>
            <a:srgbClr val="FFFFFF"/>
          </a:solidFill>
          <a:ln>
            <a:solidFill>
              <a:srgbClr val="000000"/>
            </a:solidFill>
            <a:miter lim="800000"/>
            <a:headEnd/>
            <a:tailEnd/>
          </a:ln>
        </p:spPr>
      </p:sp>
      <p:sp>
        <p:nvSpPr>
          <p:cNvPr id="43827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Rot="1" noChangeAspect="1" noChangeArrowheads="1" noTextEdit="1"/>
          </p:cNvSpPr>
          <p:nvPr>
            <p:ph type="sldImg"/>
          </p:nvPr>
        </p:nvSpPr>
        <p:spPr bwMode="auto">
          <a:xfrm>
            <a:off x="901700" y="736600"/>
            <a:ext cx="4933950" cy="3702050"/>
          </a:xfrm>
          <a:prstGeom prst="rect">
            <a:avLst/>
          </a:prstGeom>
          <a:solidFill>
            <a:srgbClr val="FFFFFF"/>
          </a:solidFill>
          <a:ln>
            <a:solidFill>
              <a:srgbClr val="000000"/>
            </a:solidFill>
            <a:miter lim="800000"/>
            <a:headEnd/>
            <a:tailEnd/>
          </a:ln>
        </p:spPr>
      </p:sp>
      <p:sp>
        <p:nvSpPr>
          <p:cNvPr id="442371" name="Rectangle 3"/>
          <p:cNvSpPr txBox="1">
            <a:spLocks noGrp="1" noChangeArrowheads="1"/>
          </p:cNvSpPr>
          <p:nvPr>
            <p:ph type="body" idx="1"/>
          </p:nvPr>
        </p:nvSpPr>
        <p:spPr>
          <a:xfrm>
            <a:off x="897518" y="4686826"/>
            <a:ext cx="4940729" cy="4442124"/>
          </a:xfrm>
        </p:spPr>
        <p:txBody>
          <a:bodyPr/>
          <a:lstStyle/>
          <a:p>
            <a:endParaRPr lang="ca-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7"/>
          <p:cNvSpPr>
            <a:spLocks noGrp="1" noChangeArrowheads="1"/>
          </p:cNvSpPr>
          <p:nvPr>
            <p:ph type="sldNum" sz="quarter"/>
          </p:nvPr>
        </p:nvSpPr>
        <p:spPr>
          <a:noFill/>
          <a:ln>
            <a:miter lim="800000"/>
            <a:headEnd/>
            <a:tailEnd/>
          </a:ln>
        </p:spPr>
        <p:txBody>
          <a:bodyPr/>
          <a:lstStyle/>
          <a:p>
            <a:fld id="{73613B65-4CD5-4395-9760-0AD958C5E017}" type="slidenum">
              <a:rPr lang="en-GB" smtClean="0"/>
              <a:pPr/>
              <a:t>23</a:t>
            </a:fld>
            <a:endParaRPr lang="en-GB" smtClean="0"/>
          </a:p>
        </p:txBody>
      </p:sp>
      <p:sp>
        <p:nvSpPr>
          <p:cNvPr id="51203" name="Text Box 1"/>
          <p:cNvSpPr txBox="1">
            <a:spLocks noChangeArrowheads="1"/>
          </p:cNvSpPr>
          <p:nvPr/>
        </p:nvSpPr>
        <p:spPr bwMode="auto">
          <a:xfrm>
            <a:off x="987631" y="751414"/>
            <a:ext cx="4763512" cy="3700441"/>
          </a:xfrm>
          <a:prstGeom prst="rect">
            <a:avLst/>
          </a:prstGeom>
          <a:solidFill>
            <a:srgbClr val="FFFFFF"/>
          </a:solidFill>
          <a:ln w="9360">
            <a:solidFill>
              <a:srgbClr val="000000"/>
            </a:solidFill>
            <a:miter lim="800000"/>
            <a:headEnd/>
            <a:tailEnd/>
          </a:ln>
        </p:spPr>
        <p:txBody>
          <a:bodyPr wrap="none" lIns="84384" tIns="42191" rIns="84384" bIns="42191" anchor="ctr"/>
          <a:lstStyle/>
          <a:p>
            <a:pPr defTabSz="433671" hangingPunct="0">
              <a:lnSpc>
                <a:spcPct val="93000"/>
              </a:lnSpc>
              <a:buClr>
                <a:srgbClr val="000000"/>
              </a:buClr>
              <a:buSzPct val="45000"/>
            </a:pPr>
            <a:endParaRPr lang="en-US"/>
          </a:p>
        </p:txBody>
      </p:sp>
      <p:sp>
        <p:nvSpPr>
          <p:cNvPr id="51204" name="Text Box 2"/>
          <p:cNvSpPr>
            <a:spLocks noGrp="1" noChangeArrowheads="1"/>
          </p:cNvSpPr>
          <p:nvPr>
            <p:ph type="body"/>
          </p:nvPr>
        </p:nvSpPr>
        <p:spPr>
          <a:xfrm>
            <a:off x="672974" y="4686002"/>
            <a:ext cx="5389815" cy="4441141"/>
          </a:xfrm>
          <a:noFill/>
        </p:spPr>
        <p:txBody>
          <a:bodyPr/>
          <a:lstStyle/>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We present an alternative to deal with the traces scalability problem. Nowadays, is not surprising to have 10k processes that run for hours. Quickly evolving to the Petascale.</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Blind tracing produces huge data volumes. </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Even profilers can face scalability issues.</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Once you try to gather such data volume, the first question is... can you store it?</a:t>
            </a: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endParaRPr lang="en-GB" sz="1800">
              <a:latin typeface="Arial" charset="0"/>
              <a:cs typeface="Arial" charset="0"/>
            </a:endParaRPr>
          </a:p>
          <a:p>
            <a:pPr>
              <a:lnSpc>
                <a:spcPct val="76000"/>
              </a:lnSpc>
              <a:spcBef>
                <a:spcPts val="392"/>
              </a:spcBef>
              <a:tabLst>
                <a:tab pos="0" algn="l"/>
                <a:tab pos="413159" algn="l"/>
                <a:tab pos="827784" algn="l"/>
                <a:tab pos="1242408" algn="l"/>
                <a:tab pos="1657033" algn="l"/>
                <a:tab pos="2071657" algn="l"/>
                <a:tab pos="2486282" algn="l"/>
                <a:tab pos="2900905" algn="l"/>
                <a:tab pos="3315530" algn="l"/>
                <a:tab pos="3730154" algn="l"/>
                <a:tab pos="4144779" algn="l"/>
                <a:tab pos="4559403" algn="l"/>
                <a:tab pos="4974028" algn="l"/>
                <a:tab pos="5388652" algn="l"/>
                <a:tab pos="5803276" algn="l"/>
                <a:tab pos="6217900" algn="l"/>
                <a:tab pos="6632525" algn="l"/>
                <a:tab pos="7047149" algn="l"/>
                <a:tab pos="7461774" algn="l"/>
                <a:tab pos="7876398" algn="l"/>
                <a:tab pos="8291023" algn="l"/>
              </a:tabLst>
            </a:pPr>
            <a:r>
              <a:rPr lang="en-GB" sz="1800">
                <a:latin typeface="Arial" charset="0"/>
                <a:cs typeface="Arial" charset="0"/>
              </a:rPr>
              <a:t>Even if you can, the amount of time required to parse/process/manipulate that can be high. If the tool is not responsive enough, what's the acceptable amount of time for you to wait?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Rot="1" noChangeAspect="1" noChangeArrowheads="1" noTextEdit="1"/>
          </p:cNvSpPr>
          <p:nvPr>
            <p:ph type="sldImg"/>
          </p:nvPr>
        </p:nvSpPr>
        <p:spPr bwMode="auto">
          <a:xfrm>
            <a:off x="901700" y="736600"/>
            <a:ext cx="4933950" cy="3702050"/>
          </a:xfrm>
          <a:prstGeom prst="rect">
            <a:avLst/>
          </a:prstGeom>
          <a:solidFill>
            <a:srgbClr val="FFFFFF"/>
          </a:solidFill>
          <a:ln>
            <a:solidFill>
              <a:srgbClr val="000000"/>
            </a:solidFill>
            <a:miter lim="800000"/>
            <a:headEnd/>
            <a:tailEnd/>
          </a:ln>
        </p:spPr>
      </p:sp>
      <p:sp>
        <p:nvSpPr>
          <p:cNvPr id="442371" name="Rectangle 3"/>
          <p:cNvSpPr txBox="1">
            <a:spLocks noGrp="1" noChangeArrowheads="1"/>
          </p:cNvSpPr>
          <p:nvPr>
            <p:ph type="body" idx="1"/>
          </p:nvPr>
        </p:nvSpPr>
        <p:spPr>
          <a:xfrm>
            <a:off x="897518" y="4686826"/>
            <a:ext cx="4940729" cy="4442124"/>
          </a:xfrm>
        </p:spPr>
        <p:txBody>
          <a:bodyPr/>
          <a:lstStyle/>
          <a:p>
            <a:endParaRPr lang="ca-E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0D70C867-8F43-40B7-9EE4-B700DFF63CEC}" type="slidenum">
              <a:rPr lang="en-GB"/>
              <a:pPr/>
              <a:t>128</a:t>
            </a:fld>
            <a:endParaRPr lang="en-GB"/>
          </a:p>
        </p:txBody>
      </p:sp>
      <p:sp>
        <p:nvSpPr>
          <p:cNvPr id="82945" name="Text Box 1"/>
          <p:cNvSpPr txBox="1">
            <a:spLocks noChangeArrowheads="1"/>
          </p:cNvSpPr>
          <p:nvPr/>
        </p:nvSpPr>
        <p:spPr bwMode="auto">
          <a:xfrm>
            <a:off x="907858"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946" name="Rectangle 2"/>
          <p:cNvSpPr txBox="1">
            <a:spLocks noGrp="1" noChangeArrowheads="1"/>
          </p:cNvSpPr>
          <p:nvPr>
            <p:ph type="body"/>
          </p:nvPr>
        </p:nvSpPr>
        <p:spPr bwMode="auto">
          <a:xfrm>
            <a:off x="673420" y="4685474"/>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6CBF3539-6E30-446A-9651-A5BE85066E8B}" type="slidenum">
              <a:rPr lang="en-GB"/>
              <a:pPr/>
              <a:t>129</a:t>
            </a:fld>
            <a:endParaRPr lang="en-GB"/>
          </a:p>
        </p:txBody>
      </p:sp>
      <p:sp>
        <p:nvSpPr>
          <p:cNvPr id="83969" name="Text Box 1"/>
          <p:cNvSpPr txBox="1">
            <a:spLocks noChangeArrowheads="1"/>
          </p:cNvSpPr>
          <p:nvPr/>
        </p:nvSpPr>
        <p:spPr bwMode="auto">
          <a:xfrm>
            <a:off x="907858"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970" name="Rectangle 2"/>
          <p:cNvSpPr txBox="1">
            <a:spLocks noGrp="1" noChangeArrowheads="1"/>
          </p:cNvSpPr>
          <p:nvPr>
            <p:ph type="body"/>
          </p:nvPr>
        </p:nvSpPr>
        <p:spPr bwMode="auto">
          <a:xfrm>
            <a:off x="673420" y="4685474"/>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622F6C46-49EC-40DF-914C-F0CA3AD7D610}" type="slidenum">
              <a:rPr lang="en-GB"/>
              <a:pPr/>
              <a:t>130</a:t>
            </a:fld>
            <a:endParaRPr lang="en-GB"/>
          </a:p>
        </p:txBody>
      </p:sp>
      <p:sp>
        <p:nvSpPr>
          <p:cNvPr id="86017" name="Text Box 1"/>
          <p:cNvSpPr txBox="1">
            <a:spLocks noChangeArrowheads="1"/>
          </p:cNvSpPr>
          <p:nvPr/>
        </p:nvSpPr>
        <p:spPr bwMode="auto">
          <a:xfrm>
            <a:off x="907858"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6018" name="Rectangle 2"/>
          <p:cNvSpPr txBox="1">
            <a:spLocks noGrp="1" noChangeArrowheads="1"/>
          </p:cNvSpPr>
          <p:nvPr>
            <p:ph type="body"/>
          </p:nvPr>
        </p:nvSpPr>
        <p:spPr bwMode="auto">
          <a:xfrm>
            <a:off x="673420" y="4685474"/>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986977" y="751965"/>
            <a:ext cx="4764929" cy="3699867"/>
          </a:xfrm>
          <a:prstGeom prst="rect">
            <a:avLst/>
          </a:prstGeom>
          <a:solidFill>
            <a:srgbClr val="FFFFFF"/>
          </a:solidFill>
          <a:ln w="9360">
            <a:solidFill>
              <a:srgbClr val="000000"/>
            </a:solidFill>
            <a:miter lim="800000"/>
            <a:headEnd/>
            <a:tailEnd/>
          </a:ln>
        </p:spPr>
        <p:txBody>
          <a:bodyPr wrap="none" lIns="88120" tIns="44060" rIns="88120" bIns="44060" anchor="ctr"/>
          <a:lstStyle/>
          <a:p>
            <a:pPr defTabSz="433388"/>
            <a:endParaRPr lang="en-US">
              <a:solidFill>
                <a:schemeClr val="bg1"/>
              </a:solidFill>
              <a:cs typeface="Arial" charset="0"/>
            </a:endParaRPr>
          </a:p>
        </p:txBody>
      </p:sp>
      <p:sp>
        <p:nvSpPr>
          <p:cNvPr id="101379" name="Text Box 3"/>
          <p:cNvSpPr>
            <a:spLocks noGrp="1" noChangeArrowheads="1"/>
          </p:cNvSpPr>
          <p:nvPr>
            <p:ph type="body"/>
          </p:nvPr>
        </p:nvSpPr>
        <p:spPr bwMode="auto">
          <a:noFill/>
        </p:spPr>
        <p:txBody>
          <a:bodyPr wrap="square" lIns="0" tIns="0" rIns="0" bIns="0" numCol="1" anchor="t" anchorCtr="0" compatLnSpc="1">
            <a:prstTxWarp prst="textNoShape">
              <a:avLst/>
            </a:prstTxWarp>
          </a:bodyPr>
          <a:lstStyle/>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We present an alternative to deal with the traces scalability problem. Nowadays, is not surprising to have 10k processes that run for hours. Quickly evolving to the Petascale.</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Blind tracing produces huge data volumes. </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Even profilers can face scalability issues.</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Once you try to gather such data volume, the first question is... can you store it?</a:t>
            </a: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sz="2000" smtClean="0">
              <a:latin typeface="Arial" charset="0"/>
              <a:cs typeface="Arial" charset="0"/>
            </a:endParaRPr>
          </a:p>
          <a:p>
            <a:pPr defTabSz="449263">
              <a:lnSpc>
                <a:spcPct val="76000"/>
              </a:lnSpc>
              <a:spcBef>
                <a:spcPts val="45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2000" smtClean="0">
                <a:latin typeface="Arial" charset="0"/>
                <a:cs typeface="Arial" charset="0"/>
              </a:rPr>
              <a:t>Even if you can, the amount of time required to parse/process/manipulate that can be high. If the tool is not responsive enough, what's the acceptable amount of time for you to wait?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903288" y="739775"/>
            <a:ext cx="4929187" cy="3698875"/>
          </a:xfrm>
          <a:solidFill>
            <a:srgbClr val="FFFFFF"/>
          </a:solidFill>
          <a:ln>
            <a:solidFill>
              <a:srgbClr val="000000"/>
            </a:solidFill>
          </a:ln>
        </p:spPr>
      </p:sp>
      <p:sp>
        <p:nvSpPr>
          <p:cNvPr id="33794" name="Rectangle 3"/>
          <p:cNvSpPr>
            <a:spLocks noGrp="1" noChangeArrowheads="1"/>
          </p:cNvSpPr>
          <p:nvPr>
            <p:ph type="body" idx="1"/>
          </p:nvPr>
        </p:nvSpPr>
        <p:spPr>
          <a:noFill/>
        </p:spPr>
        <p:txBody>
          <a:bodyP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Using Extrae is rather</a:t>
            </a:r>
            <a:r>
              <a:rPr lang="en-US" baseline="0" smtClean="0"/>
              <a:t> simple. You should just to adapt your job submission script. This involves telling the launcher to execute Extrae in front of the target application and passing a configuration file for Extrae. Once this is done, you only need to run the application normally.</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142</a:t>
            </a:fld>
            <a:endParaRPr lang="es-ES"/>
          </a:p>
        </p:txBody>
      </p:sp>
    </p:spTree>
    <p:extLst>
      <p:ext uri="{BB962C8B-B14F-4D97-AF65-F5344CB8AC3E}">
        <p14:creationId xmlns:p14="http://schemas.microsoft.com/office/powerpoint/2010/main" val="19558022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943319" y="750251"/>
            <a:ext cx="4789876" cy="3638203"/>
          </a:xfrm>
          <a:prstGeom prst="rect">
            <a:avLst/>
          </a:prstGeom>
          <a:solidFill>
            <a:srgbClr val="FFFFFF"/>
          </a:solidFill>
          <a:ln w="9360">
            <a:solidFill>
              <a:srgbClr val="000000"/>
            </a:solidFill>
            <a:miter lim="800000"/>
            <a:headEnd/>
            <a:tailEnd/>
          </a:ln>
        </p:spPr>
        <p:txBody>
          <a:bodyPr wrap="none" lIns="84390" tIns="42195" rIns="84390" bIns="42195" anchor="ctr"/>
          <a:lstStyle/>
          <a:p>
            <a:pPr defTabSz="414338"/>
            <a:endParaRPr lang="en-US" sz="1700">
              <a:solidFill>
                <a:schemeClr val="bg1"/>
              </a:solidFill>
              <a:cs typeface="Arial" charset="0"/>
            </a:endParaRPr>
          </a:p>
        </p:txBody>
      </p:sp>
      <p:sp>
        <p:nvSpPr>
          <p:cNvPr id="137219" name="Rectangle 3"/>
          <p:cNvSpPr>
            <a:spLocks noGrp="1" noChangeArrowheads="1"/>
          </p:cNvSpPr>
          <p:nvPr>
            <p:ph type="body"/>
          </p:nvPr>
        </p:nvSpPr>
        <p:spPr bwMode="auto">
          <a:xfrm>
            <a:off x="673576" y="4686499"/>
            <a:ext cx="5326242" cy="4376464"/>
          </a:xfrm>
          <a:noFill/>
        </p:spPr>
        <p:txBody>
          <a:bodyPr wrap="none" lIns="0" tIns="0" rIns="0" bIns="0" numCol="1" anchor="ctr" anchorCtr="0" compatLnSpc="1">
            <a:prstTxWarp prst="textNoShape">
              <a:avLst/>
            </a:prstTxWarp>
          </a:bodyP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8360A3A1-BEE4-4153-9B44-A9EDEB65BF5C}" type="slidenum">
              <a:rPr lang="en-GB"/>
              <a:pPr/>
              <a:t>181</a:t>
            </a:fld>
            <a:endParaRPr lang="en-GB"/>
          </a:p>
        </p:txBody>
      </p:sp>
      <p:sp>
        <p:nvSpPr>
          <p:cNvPr id="6041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041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1DE82ECF-152A-427B-AA92-E9E9A32E6ADA}" type="slidenum">
              <a:rPr lang="en-GB"/>
              <a:pPr/>
              <a:t>182</a:t>
            </a:fld>
            <a:endParaRPr lang="en-GB"/>
          </a:p>
        </p:txBody>
      </p:sp>
      <p:sp>
        <p:nvSpPr>
          <p:cNvPr id="6553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553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5FBAEDCB-C755-4B19-B15C-D710F1EF49F1}" type="slidenum">
              <a:rPr lang="en-GB"/>
              <a:pPr/>
              <a:t>26</a:t>
            </a:fld>
            <a:endParaRPr lang="en-GB"/>
          </a:p>
        </p:txBody>
      </p:sp>
      <p:sp>
        <p:nvSpPr>
          <p:cNvPr id="52225"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2226"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118187C5-86B1-400C-8BE7-DB3AEDCF3904}" type="slidenum">
              <a:rPr lang="en-GB"/>
              <a:pPr/>
              <a:t>183</a:t>
            </a:fld>
            <a:endParaRPr lang="en-GB"/>
          </a:p>
        </p:txBody>
      </p:sp>
      <p:sp>
        <p:nvSpPr>
          <p:cNvPr id="66561"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6562"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B3D6D86B-3451-40C9-9ABD-EC9B7A20CACE}" type="slidenum">
              <a:rPr lang="en-GB"/>
              <a:pPr/>
              <a:t>184</a:t>
            </a:fld>
            <a:endParaRPr lang="en-GB"/>
          </a:p>
        </p:txBody>
      </p:sp>
      <p:sp>
        <p:nvSpPr>
          <p:cNvPr id="67585"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7586"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5FADEB9E-E7D0-447E-869B-B0781B264A0C}" type="slidenum">
              <a:rPr lang="en-GB"/>
              <a:pPr/>
              <a:t>185</a:t>
            </a:fld>
            <a:endParaRPr lang="en-GB"/>
          </a:p>
        </p:txBody>
      </p:sp>
      <p:sp>
        <p:nvSpPr>
          <p:cNvPr id="7475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475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79BE0AB1-8200-44D8-8FB5-77AE52353C35}" type="slidenum">
              <a:rPr lang="en-GB"/>
              <a:pPr/>
              <a:t>186</a:t>
            </a:fld>
            <a:endParaRPr lang="en-GB"/>
          </a:p>
        </p:txBody>
      </p:sp>
      <p:sp>
        <p:nvSpPr>
          <p:cNvPr id="7577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577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CEBD36D6-9F09-4459-ABD1-8788DF137AED}" type="slidenum">
              <a:rPr lang="en-GB"/>
              <a:pPr/>
              <a:t>187</a:t>
            </a:fld>
            <a:endParaRPr lang="en-GB"/>
          </a:p>
        </p:txBody>
      </p:sp>
      <p:sp>
        <p:nvSpPr>
          <p:cNvPr id="76801"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6802"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5E4D5447-4048-4F09-81FA-CC70E3351934}" type="slidenum">
              <a:rPr lang="en-GB"/>
              <a:pPr/>
              <a:t>189</a:t>
            </a:fld>
            <a:endParaRPr lang="en-GB"/>
          </a:p>
        </p:txBody>
      </p:sp>
      <p:sp>
        <p:nvSpPr>
          <p:cNvPr id="6963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963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E0F6FF68-7ACC-449E-9D70-E65277B1FA1E}" type="slidenum">
              <a:rPr lang="en-GB"/>
              <a:pPr/>
              <a:t>190</a:t>
            </a:fld>
            <a:endParaRPr lang="en-GB"/>
          </a:p>
        </p:txBody>
      </p:sp>
      <p:sp>
        <p:nvSpPr>
          <p:cNvPr id="7065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065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AB2E9FD0-311A-43C7-9D94-6584D6B513DD}" type="slidenum">
              <a:rPr lang="en-GB"/>
              <a:pPr/>
              <a:t>191</a:t>
            </a:fld>
            <a:endParaRPr lang="en-GB"/>
          </a:p>
        </p:txBody>
      </p:sp>
      <p:sp>
        <p:nvSpPr>
          <p:cNvPr id="71681"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1682"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8F83A651-3347-48D5-BBDF-9FB227AC9329}" type="slidenum">
              <a:rPr lang="en-GB"/>
              <a:pPr/>
              <a:t>192</a:t>
            </a:fld>
            <a:endParaRPr lang="en-GB"/>
          </a:p>
        </p:txBody>
      </p:sp>
      <p:sp>
        <p:nvSpPr>
          <p:cNvPr id="72705"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2706"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08DFA905-EC9F-451B-80BB-A94553546376}" type="slidenum">
              <a:rPr lang="en-GB"/>
              <a:pPr/>
              <a:t>193</a:t>
            </a:fld>
            <a:endParaRPr lang="en-GB"/>
          </a:p>
        </p:txBody>
      </p:sp>
      <p:sp>
        <p:nvSpPr>
          <p:cNvPr id="73729"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3730"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E1F35A43-0CB8-47E1-8830-733033B30132}" type="slidenum">
              <a:rPr lang="en-GB"/>
              <a:pPr/>
              <a:t>27</a:t>
            </a:fld>
            <a:endParaRPr lang="en-GB"/>
          </a:p>
        </p:txBody>
      </p:sp>
      <p:sp>
        <p:nvSpPr>
          <p:cNvPr id="53249"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3250"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E02A84B0-18A9-439D-A89E-7651BEE5A77A}" type="slidenum">
              <a:rPr lang="en-GB"/>
              <a:pPr/>
              <a:t>194</a:t>
            </a:fld>
            <a:endParaRPr lang="en-GB"/>
          </a:p>
        </p:txBody>
      </p:sp>
      <p:sp>
        <p:nvSpPr>
          <p:cNvPr id="62465"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2466"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145C9D0B-C4A8-4DDF-94A7-4B75C13D7912}" type="slidenum">
              <a:rPr lang="en-GB"/>
              <a:pPr/>
              <a:t>195</a:t>
            </a:fld>
            <a:endParaRPr lang="en-GB"/>
          </a:p>
        </p:txBody>
      </p:sp>
      <p:sp>
        <p:nvSpPr>
          <p:cNvPr id="63489"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3490"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FDA32750-F576-4541-B037-DB9B0BAF053E}" type="slidenum">
              <a:rPr lang="en-GB"/>
              <a:pPr/>
              <a:t>196</a:t>
            </a:fld>
            <a:endParaRPr lang="en-GB"/>
          </a:p>
        </p:txBody>
      </p:sp>
      <p:sp>
        <p:nvSpPr>
          <p:cNvPr id="6451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6451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0146" name="Rectangle 12"/>
          <p:cNvSpPr>
            <a:spLocks noGrp="1" noChangeArrowheads="1"/>
          </p:cNvSpPr>
          <p:nvPr>
            <p:ph type="sldNum" sz="quarter"/>
          </p:nvPr>
        </p:nvSpPr>
        <p:spPr>
          <a:noFill/>
          <a:ln>
            <a:miter lim="800000"/>
            <a:headEnd/>
            <a:tailEnd/>
          </a:ln>
        </p:spPr>
        <p:txBody>
          <a:bodyPr/>
          <a:lstStyle/>
          <a:p>
            <a:fld id="{2644A63F-26FA-429F-8783-F7D224C608C2}" type="slidenum">
              <a:rPr lang="en-GB" smtClean="0"/>
              <a:pPr/>
              <a:t>198</a:t>
            </a:fld>
            <a:endParaRPr lang="en-GB" smtClean="0"/>
          </a:p>
        </p:txBody>
      </p:sp>
      <p:sp>
        <p:nvSpPr>
          <p:cNvPr id="390147" name="Text Box 2"/>
          <p:cNvSpPr txBox="1">
            <a:spLocks noChangeArrowheads="1"/>
          </p:cNvSpPr>
          <p:nvPr/>
        </p:nvSpPr>
        <p:spPr bwMode="auto">
          <a:xfrm>
            <a:off x="942466" y="740701"/>
            <a:ext cx="4852339" cy="3697380"/>
          </a:xfrm>
          <a:prstGeom prst="rect">
            <a:avLst/>
          </a:prstGeom>
          <a:solidFill>
            <a:srgbClr val="FFFFFF"/>
          </a:solidFill>
          <a:ln w="9360">
            <a:solidFill>
              <a:srgbClr val="000000"/>
            </a:solidFill>
            <a:miter lim="800000"/>
            <a:headEnd/>
            <a:tailEnd/>
          </a:ln>
        </p:spPr>
        <p:txBody>
          <a:bodyPr wrap="none" lIns="87468" tIns="43734" rIns="87468" bIns="43734" anchor="ctr"/>
          <a:lstStyle/>
          <a:p>
            <a:pPr defTabSz="433671" hangingPunct="0">
              <a:lnSpc>
                <a:spcPct val="93000"/>
              </a:lnSpc>
              <a:buClr>
                <a:srgbClr val="000000"/>
              </a:buClr>
              <a:buSzPct val="45000"/>
            </a:pPr>
            <a:endParaRPr lang="en-US"/>
          </a:p>
        </p:txBody>
      </p:sp>
      <p:sp>
        <p:nvSpPr>
          <p:cNvPr id="390148" name="Rectangle 3"/>
          <p:cNvSpPr>
            <a:spLocks noGrp="1" noChangeArrowheads="1"/>
          </p:cNvSpPr>
          <p:nvPr>
            <p:ph type="body"/>
          </p:nvPr>
        </p:nvSpPr>
        <p:spPr>
          <a:xfrm>
            <a:off x="672974" y="4684473"/>
            <a:ext cx="5382287" cy="4433489"/>
          </a:xfrm>
          <a:noFill/>
        </p:spPr>
        <p:txBody>
          <a:bodyPr wrap="none" anchor="ctr"/>
          <a:lstStyle/>
          <a:p>
            <a:endParaRPr lang="es-E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194" name="Rectangle 12"/>
          <p:cNvSpPr>
            <a:spLocks noGrp="1" noChangeArrowheads="1"/>
          </p:cNvSpPr>
          <p:nvPr>
            <p:ph type="sldNum" sz="quarter"/>
          </p:nvPr>
        </p:nvSpPr>
        <p:spPr>
          <a:noFill/>
          <a:ln>
            <a:miter lim="800000"/>
            <a:headEnd/>
            <a:tailEnd/>
          </a:ln>
        </p:spPr>
        <p:txBody>
          <a:bodyPr/>
          <a:lstStyle/>
          <a:p>
            <a:fld id="{7FE2201D-4299-45DC-9122-853449F4D6AF}" type="slidenum">
              <a:rPr lang="en-GB" smtClean="0"/>
              <a:pPr/>
              <a:t>199</a:t>
            </a:fld>
            <a:endParaRPr lang="en-GB" smtClean="0"/>
          </a:p>
        </p:txBody>
      </p:sp>
      <p:sp>
        <p:nvSpPr>
          <p:cNvPr id="392195" name="Text Box 2"/>
          <p:cNvSpPr txBox="1">
            <a:spLocks noChangeArrowheads="1"/>
          </p:cNvSpPr>
          <p:nvPr/>
        </p:nvSpPr>
        <p:spPr bwMode="auto">
          <a:xfrm>
            <a:off x="942466" y="740701"/>
            <a:ext cx="4852339" cy="3697380"/>
          </a:xfrm>
          <a:prstGeom prst="rect">
            <a:avLst/>
          </a:prstGeom>
          <a:solidFill>
            <a:srgbClr val="FFFFFF"/>
          </a:solidFill>
          <a:ln w="9360">
            <a:solidFill>
              <a:srgbClr val="000000"/>
            </a:solidFill>
            <a:miter lim="800000"/>
            <a:headEnd/>
            <a:tailEnd/>
          </a:ln>
        </p:spPr>
        <p:txBody>
          <a:bodyPr wrap="none" lIns="87468" tIns="43734" rIns="87468" bIns="43734" anchor="ctr"/>
          <a:lstStyle/>
          <a:p>
            <a:pPr defTabSz="433671" hangingPunct="0">
              <a:lnSpc>
                <a:spcPct val="93000"/>
              </a:lnSpc>
              <a:buClr>
                <a:srgbClr val="000000"/>
              </a:buClr>
              <a:buSzPct val="45000"/>
            </a:pPr>
            <a:endParaRPr lang="en-US"/>
          </a:p>
        </p:txBody>
      </p:sp>
      <p:sp>
        <p:nvSpPr>
          <p:cNvPr id="392196" name="Rectangle 3"/>
          <p:cNvSpPr>
            <a:spLocks noGrp="1" noChangeArrowheads="1"/>
          </p:cNvSpPr>
          <p:nvPr>
            <p:ph type="body"/>
          </p:nvPr>
        </p:nvSpPr>
        <p:spPr>
          <a:xfrm>
            <a:off x="672974" y="4684473"/>
            <a:ext cx="5382287" cy="4433489"/>
          </a:xfrm>
          <a:noFill/>
        </p:spPr>
        <p:txBody>
          <a:bodyPr wrap="none" anchor="ctr"/>
          <a:lstStyle/>
          <a:p>
            <a:endParaRPr lang="es-E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E5B2EF2C-9260-4658-9BB5-FB77E5CCA028}" type="slidenum">
              <a:rPr lang="en-GB"/>
              <a:pPr/>
              <a:t>200</a:t>
            </a:fld>
            <a:endParaRPr lang="en-GB"/>
          </a:p>
        </p:txBody>
      </p:sp>
      <p:sp>
        <p:nvSpPr>
          <p:cNvPr id="7987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7987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81B2D981-56ED-4948-8B9B-BCE425F3DC61}" type="slidenum">
              <a:rPr lang="en-GB"/>
              <a:pPr/>
              <a:t>201</a:t>
            </a:fld>
            <a:endParaRPr lang="en-GB"/>
          </a:p>
        </p:txBody>
      </p:sp>
      <p:sp>
        <p:nvSpPr>
          <p:cNvPr id="80897"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80898"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Finally,</a:t>
            </a:r>
            <a:r>
              <a:rPr lang="en-US" baseline="0" smtClean="0"/>
              <a:t> as we mentioned, we can save these programmed windows. The paraver package contains different configuration files and those are distributed among directories. We can highlight some of them.</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203</a:t>
            </a:fld>
            <a:endParaRPr lang="es-ES"/>
          </a:p>
        </p:txBody>
      </p:sp>
    </p:spTree>
    <p:extLst>
      <p:ext uri="{BB962C8B-B14F-4D97-AF65-F5344CB8AC3E}">
        <p14:creationId xmlns:p14="http://schemas.microsoft.com/office/powerpoint/2010/main" val="153370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20662101-8041-425B-83F9-CD8CA3211A16}" type="slidenum">
              <a:rPr lang="en-GB"/>
              <a:pPr/>
              <a:t>206</a:t>
            </a:fld>
            <a:endParaRPr lang="en-GB"/>
          </a:p>
        </p:txBody>
      </p:sp>
      <p:sp>
        <p:nvSpPr>
          <p:cNvPr id="51201"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1202"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204B1B56-8E95-4FA4-A462-496F6FA18695}" type="slidenum">
              <a:rPr lang="en-GB"/>
              <a:pPr/>
              <a:t>207</a:t>
            </a:fld>
            <a:endParaRPr lang="en-GB"/>
          </a:p>
        </p:txBody>
      </p:sp>
      <p:sp>
        <p:nvSpPr>
          <p:cNvPr id="54273"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4274"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bwMode="auto">
          <a:xfrm>
            <a:off x="903288" y="741363"/>
            <a:ext cx="4930775" cy="3698875"/>
          </a:xfrm>
          <a:prstGeom prst="rect">
            <a:avLst/>
          </a:prstGeom>
          <a:solidFill>
            <a:srgbClr val="FFFFFF"/>
          </a:solidFill>
          <a:ln>
            <a:solidFill>
              <a:srgbClr val="000000"/>
            </a:solidFill>
            <a:miter lim="800000"/>
            <a:headEnd/>
            <a:tailEnd/>
          </a:ln>
        </p:spPr>
      </p:sp>
      <p:sp>
        <p:nvSpPr>
          <p:cNvPr id="176131"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8E5A9F65-1A01-4109-B8BF-04870ADDFAE2}" type="slidenum">
              <a:rPr lang="en-GB"/>
              <a:pPr/>
              <a:t>210</a:t>
            </a:fld>
            <a:endParaRPr lang="en-GB"/>
          </a:p>
        </p:txBody>
      </p:sp>
      <p:sp>
        <p:nvSpPr>
          <p:cNvPr id="57345"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7346"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BAB807D4-CE81-4D45-B76C-91AC56833CBC}" type="slidenum">
              <a:rPr lang="en-GB"/>
              <a:pPr/>
              <a:t>211</a:t>
            </a:fld>
            <a:endParaRPr lang="en-GB"/>
          </a:p>
        </p:txBody>
      </p:sp>
      <p:sp>
        <p:nvSpPr>
          <p:cNvPr id="58369" name="Text Box 1"/>
          <p:cNvSpPr txBox="1">
            <a:spLocks noChangeArrowheads="1"/>
          </p:cNvSpPr>
          <p:nvPr/>
        </p:nvSpPr>
        <p:spPr bwMode="auto">
          <a:xfrm>
            <a:off x="907857" y="-2909094"/>
            <a:ext cx="4921622" cy="1099745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763" tIns="45382" rIns="90763" bIns="45382" anchor="ctr"/>
          <a:lstStyle/>
          <a:p>
            <a:endParaRPr lang="en-US"/>
          </a:p>
        </p:txBody>
      </p:sp>
      <p:sp>
        <p:nvSpPr>
          <p:cNvPr id="58370" name="Rectangle 2"/>
          <p:cNvSpPr txBox="1">
            <a:spLocks noGrp="1" noChangeArrowheads="1"/>
          </p:cNvSpPr>
          <p:nvPr>
            <p:ph type="body"/>
          </p:nvPr>
        </p:nvSpPr>
        <p:spPr bwMode="auto">
          <a:xfrm>
            <a:off x="673420" y="4685475"/>
            <a:ext cx="5382632" cy="443305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Let’s guess that this is your submission script. </a:t>
            </a:r>
          </a:p>
          <a:p>
            <a:endParaRPr lang="en-US" smtClean="0"/>
          </a:p>
          <a:p>
            <a:r>
              <a:rPr lang="en-US" smtClean="0"/>
              <a:t>[CLICK]</a:t>
            </a:r>
          </a:p>
          <a:p>
            <a:endParaRPr lang="en-US" smtClean="0"/>
          </a:p>
          <a:p>
            <a:r>
              <a:rPr lang="en-US" smtClean="0"/>
              <a:t>If you plan to use Extra</a:t>
            </a:r>
            <a:r>
              <a:rPr lang="en-US" baseline="0" smtClean="0"/>
              <a:t>e based on DynIns, y</a:t>
            </a:r>
            <a:r>
              <a:rPr lang="en-US" smtClean="0"/>
              <a:t>ou need to add a shell</a:t>
            </a:r>
            <a:r>
              <a:rPr lang="en-US" baseline="0" smtClean="0"/>
              <a:t> script in front of the application binary. This script will setup some environment variables related to the extrae installation, setup the extrae configuration and finally invoke extrae passing the binary given by the job script.</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219</a:t>
            </a:fld>
            <a:endParaRPr lang="es-ES"/>
          </a:p>
        </p:txBody>
      </p:sp>
    </p:spTree>
    <p:extLst>
      <p:ext uri="{BB962C8B-B14F-4D97-AF65-F5344CB8AC3E}">
        <p14:creationId xmlns:p14="http://schemas.microsoft.com/office/powerpoint/2010/main" val="3585097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mtClean="0"/>
              <a:t>Let’s guess that this is your submission script. </a:t>
            </a:r>
          </a:p>
          <a:p>
            <a:endParaRPr lang="en-US" smtClean="0"/>
          </a:p>
          <a:p>
            <a:r>
              <a:rPr lang="en-US" smtClean="0"/>
              <a:t>[CLICK]</a:t>
            </a:r>
          </a:p>
          <a:p>
            <a:endParaRPr lang="en-US" smtClean="0"/>
          </a:p>
          <a:p>
            <a:r>
              <a:rPr lang="en-US" smtClean="0"/>
              <a:t>If you plan to use Extra</a:t>
            </a:r>
            <a:r>
              <a:rPr lang="en-US" baseline="0" smtClean="0"/>
              <a:t>e based on DynIns, y</a:t>
            </a:r>
            <a:r>
              <a:rPr lang="en-US" smtClean="0"/>
              <a:t>ou need to add a shell</a:t>
            </a:r>
            <a:r>
              <a:rPr lang="en-US" baseline="0" smtClean="0"/>
              <a:t> script in front of the application binary. This script will setup some environment variables related to the extrae installation, setup the extrae configuration and finally invoke extrae passing the binary given by the job script.</a:t>
            </a:r>
            <a:endParaRPr lang="en-US"/>
          </a:p>
        </p:txBody>
      </p:sp>
      <p:sp>
        <p:nvSpPr>
          <p:cNvPr id="4" name="3 Marcador de número de diapositiva"/>
          <p:cNvSpPr>
            <a:spLocks noGrp="1"/>
          </p:cNvSpPr>
          <p:nvPr>
            <p:ph type="sldNum" sz="quarter" idx="10"/>
          </p:nvPr>
        </p:nvSpPr>
        <p:spPr/>
        <p:txBody>
          <a:bodyPr/>
          <a:lstStyle/>
          <a:p>
            <a:fld id="{90799E72-CB38-4F12-87EF-E621BD195274}" type="slidenum">
              <a:rPr lang="es-ES" smtClean="0"/>
              <a:t>220</a:t>
            </a:fld>
            <a:endParaRPr lang="es-ES"/>
          </a:p>
        </p:txBody>
      </p:sp>
    </p:spTree>
    <p:extLst>
      <p:ext uri="{BB962C8B-B14F-4D97-AF65-F5344CB8AC3E}">
        <p14:creationId xmlns:p14="http://schemas.microsoft.com/office/powerpoint/2010/main" val="35850974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34499"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34499"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36547"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3859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38595" name="Rectangle 3"/>
          <p:cNvSpPr txBox="1">
            <a:spLocks noGrp="1" noChangeArrowheads="1"/>
          </p:cNvSpPr>
          <p:nvPr>
            <p:ph type="body" idx="1"/>
          </p:nvPr>
        </p:nvSpPr>
        <p:spPr/>
        <p:txBody>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bwMode="auto">
          <a:xfrm>
            <a:off x="903288" y="741363"/>
            <a:ext cx="4929187" cy="3698875"/>
          </a:xfrm>
          <a:prstGeom prst="rect">
            <a:avLst/>
          </a:prstGeom>
          <a:solidFill>
            <a:srgbClr val="FFFFFF"/>
          </a:solidFill>
          <a:ln>
            <a:solidFill>
              <a:srgbClr val="000000"/>
            </a:solidFill>
            <a:miter lim="800000"/>
            <a:headEnd/>
            <a:tailEnd/>
          </a:ln>
        </p:spPr>
      </p:sp>
      <p:sp>
        <p:nvSpPr>
          <p:cNvPr id="240643" name="Rectangle 3"/>
          <p:cNvSpPr txBox="1">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3068960"/>
            <a:ext cx="7772400" cy="747514"/>
          </a:xfrm>
        </p:spPr>
        <p:txBody>
          <a:bodyPr>
            <a:normAutofit/>
          </a:bodyPr>
          <a:lstStyle>
            <a:lvl1pPr algn="ctr">
              <a:defRPr sz="3200" b="1">
                <a:solidFill>
                  <a:schemeClr val="bg1"/>
                </a:solidFill>
                <a:latin typeface="Arial" pitchFamily="34" charset="0"/>
                <a:cs typeface="Arial" pitchFamily="34" charset="0"/>
              </a:defRPr>
            </a:lvl1pPr>
          </a:lstStyle>
          <a:p>
            <a:r>
              <a:rPr lang="en-US" dirty="0" smtClean="0"/>
              <a:t>CLICK TO EDIT MASTER TITLE STYLE</a:t>
            </a:r>
            <a:endParaRPr lang="es-ES" dirty="0"/>
          </a:p>
        </p:txBody>
      </p:sp>
      <p:sp>
        <p:nvSpPr>
          <p:cNvPr id="3" name="Subtitle 2"/>
          <p:cNvSpPr>
            <a:spLocks noGrp="1"/>
          </p:cNvSpPr>
          <p:nvPr>
            <p:ph type="subTitle" idx="1"/>
          </p:nvPr>
        </p:nvSpPr>
        <p:spPr>
          <a:xfrm>
            <a:off x="1371600" y="3861048"/>
            <a:ext cx="6400800" cy="864096"/>
          </a:xfrm>
        </p:spPr>
        <p:txBody>
          <a:bodyPr>
            <a:normAutofit/>
          </a:bodyPr>
          <a:lstStyle>
            <a:lvl1pPr marL="0" indent="0" algn="ctr">
              <a:buNone/>
              <a:defRPr sz="24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dirty="0"/>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6115" y="1014817"/>
            <a:ext cx="3956085" cy="974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userDrawn="1"/>
        </p:nvSpPr>
        <p:spPr>
          <a:xfrm>
            <a:off x="251520" y="188640"/>
            <a:ext cx="3894050" cy="400110"/>
          </a:xfrm>
          <a:prstGeom prst="rect">
            <a:avLst/>
          </a:prstGeom>
          <a:noFill/>
        </p:spPr>
        <p:txBody>
          <a:bodyPr wrap="square" rtlCol="0">
            <a:spAutoFit/>
          </a:bodyPr>
          <a:lstStyle/>
          <a:p>
            <a:r>
              <a:rPr lang="es-ES" sz="2000" b="0" dirty="0" smtClean="0">
                <a:solidFill>
                  <a:schemeClr val="bg1"/>
                </a:solidFill>
              </a:rPr>
              <a:t>www.bsc.es</a:t>
            </a:r>
            <a:endParaRPr lang="es-ES" sz="2000" b="0" dirty="0">
              <a:solidFill>
                <a:schemeClr val="bg1"/>
              </a:solidFill>
            </a:endParaRPr>
          </a:p>
        </p:txBody>
      </p:sp>
    </p:spTree>
    <p:extLst>
      <p:ext uri="{BB962C8B-B14F-4D97-AF65-F5344CB8AC3E}">
        <p14:creationId xmlns:p14="http://schemas.microsoft.com/office/powerpoint/2010/main" val="195404057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smtClean="0"/>
              <a:t>Click to edit Master title style</a:t>
            </a:r>
            <a:endParaRPr lang="es-ES"/>
          </a:p>
        </p:txBody>
      </p:sp>
      <p:sp>
        <p:nvSpPr>
          <p:cNvPr id="3" name="Content Placeholder 2"/>
          <p:cNvSpPr>
            <a:spLocks noGrp="1"/>
          </p:cNvSpPr>
          <p:nvPr>
            <p:ph sz="half" idx="1"/>
          </p:nvPr>
        </p:nvSpPr>
        <p:spPr>
          <a:xfrm>
            <a:off x="457647" y="1232297"/>
            <a:ext cx="4060775" cy="489346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4" name="Content Placeholder 3"/>
          <p:cNvSpPr>
            <a:spLocks noGrp="1"/>
          </p:cNvSpPr>
          <p:nvPr>
            <p:ph sz="half" idx="2"/>
          </p:nvPr>
        </p:nvSpPr>
        <p:spPr>
          <a:xfrm>
            <a:off x="4625579" y="1232297"/>
            <a:ext cx="4060775" cy="4893469"/>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Tree>
    <p:extLst>
      <p:ext uri="{BB962C8B-B14F-4D97-AF65-F5344CB8AC3E}">
        <p14:creationId xmlns:p14="http://schemas.microsoft.com/office/powerpoint/2010/main" val="11973951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703" y="53587"/>
            <a:ext cx="8223013" cy="714491"/>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702" y="1232498"/>
            <a:ext cx="4057923" cy="48875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22794" y="1232498"/>
            <a:ext cx="4057922" cy="23901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22794" y="3729869"/>
            <a:ext cx="4057922" cy="23901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2744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703" y="53587"/>
            <a:ext cx="8223013" cy="714491"/>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46539" y="1232498"/>
            <a:ext cx="4057923" cy="48875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1631" y="1232498"/>
            <a:ext cx="4057922" cy="48875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201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703" y="53588"/>
            <a:ext cx="8224130" cy="71560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702" y="1232499"/>
            <a:ext cx="4057923" cy="23901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22794" y="1232499"/>
            <a:ext cx="4059038" cy="23901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702" y="3729869"/>
            <a:ext cx="4057923" cy="2391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22794" y="3729869"/>
            <a:ext cx="4059038" cy="2391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9613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Footer Placeholder 4"/>
          <p:cNvSpPr>
            <a:spLocks noGrp="1"/>
          </p:cNvSpPr>
          <p:nvPr>
            <p:ph type="ftr" sz="quarter" idx="3"/>
          </p:nvPr>
        </p:nvSpPr>
        <p:spPr>
          <a:xfrm>
            <a:off x="2195736" y="6356350"/>
            <a:ext cx="6336704" cy="4140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8" name="Slide Number Placeholder 5"/>
          <p:cNvSpPr>
            <a:spLocks noGrp="1"/>
          </p:cNvSpPr>
          <p:nvPr>
            <p:ph type="sldNum" sz="quarter" idx="4"/>
          </p:nvPr>
        </p:nvSpPr>
        <p:spPr>
          <a:xfrm>
            <a:off x="8604448" y="6357553"/>
            <a:ext cx="442392" cy="412838"/>
          </a:xfrm>
          <a:prstGeom prst="rect">
            <a:avLst/>
          </a:prstGeom>
        </p:spPr>
        <p:txBody>
          <a:bodyPr anchor="b"/>
          <a:lstStyle>
            <a:lvl1pPr algn="r">
              <a:defRPr sz="1100">
                <a:solidFill>
                  <a:srgbClr val="004990"/>
                </a:solidFill>
              </a:defRPr>
            </a:lvl1pPr>
          </a:lstStyle>
          <a:p>
            <a:fld id="{4A490C5D-AEA8-4823-B9B3-806910A0ECF7}" type="slidenum">
              <a:rPr lang="es-ES" smtClean="0"/>
              <a:pPr/>
              <a:t>‹#›</a:t>
            </a:fld>
            <a:endParaRPr lang="es-ES" dirty="0"/>
          </a:p>
        </p:txBody>
      </p:sp>
      <p:sp>
        <p:nvSpPr>
          <p:cNvPr id="9" name="Title Placeholder 1"/>
          <p:cNvSpPr>
            <a:spLocks noGrp="1"/>
          </p:cNvSpPr>
          <p:nvPr>
            <p:ph type="title"/>
          </p:nvPr>
        </p:nvSpPr>
        <p:spPr>
          <a:xfrm>
            <a:off x="107504" y="-27384"/>
            <a:ext cx="8928992" cy="792088"/>
          </a:xfrm>
          <a:prstGeom prst="rect">
            <a:avLst/>
          </a:prstGeom>
        </p:spPr>
        <p:txBody>
          <a:bodyPr vert="horz" lIns="91440" tIns="45720" rIns="91440" bIns="45720" rtlCol="0" anchor="b">
            <a:noAutofit/>
          </a:bodyPr>
          <a:lstStyle/>
          <a:p>
            <a:r>
              <a:rPr lang="es-ES_tradnl" smtClean="0"/>
              <a:t>Clic para editar título</a:t>
            </a:r>
            <a:endParaRPr lang="es-ES" dirty="0"/>
          </a:p>
        </p:txBody>
      </p:sp>
      <p:sp>
        <p:nvSpPr>
          <p:cNvPr id="10" name="Text Placeholder 2"/>
          <p:cNvSpPr>
            <a:spLocks noGrp="1"/>
          </p:cNvSpPr>
          <p:nvPr>
            <p:ph idx="1"/>
          </p:nvPr>
        </p:nvSpPr>
        <p:spPr>
          <a:xfrm>
            <a:off x="107504" y="980728"/>
            <a:ext cx="8928992" cy="5184576"/>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Tree>
    <p:extLst>
      <p:ext uri="{BB962C8B-B14F-4D97-AF65-F5344CB8AC3E}">
        <p14:creationId xmlns:p14="http://schemas.microsoft.com/office/powerpoint/2010/main" val="23957684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722313" y="4371181"/>
            <a:ext cx="7772400" cy="1362075"/>
          </a:xfrm>
        </p:spPr>
        <p:txBody>
          <a:bodyPr anchor="t">
            <a:normAutofit/>
          </a:bodyPr>
          <a:lstStyle>
            <a:lvl1pPr algn="r">
              <a:defRPr sz="2800" b="1" cap="all">
                <a:solidFill>
                  <a:schemeClr val="bg1"/>
                </a:solidFill>
                <a:latin typeface="Arial" pitchFamily="34" charset="0"/>
                <a:cs typeface="Arial" pitchFamily="34" charset="0"/>
              </a:defRPr>
            </a:lvl1pPr>
          </a:lstStyle>
          <a:p>
            <a:r>
              <a:rPr lang="es-ES_tradnl" smtClean="0"/>
              <a:t>Clic para editar título</a:t>
            </a:r>
            <a:endParaRPr lang="es-ES" dirty="0"/>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5576" y="2852936"/>
            <a:ext cx="321714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125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7504" y="1052736"/>
            <a:ext cx="4388296" cy="5112568"/>
          </a:xfrm>
        </p:spPr>
        <p:txBody>
          <a:bodyPr>
            <a:normAutofit/>
          </a:bodyPr>
          <a:lstStyle>
            <a:lvl1pPr marL="342900" indent="-342900">
              <a:buFontTx/>
              <a:buBlip>
                <a:blip r:embed="rId2"/>
              </a:buBlip>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4" name="Content Placeholder 3"/>
          <p:cNvSpPr>
            <a:spLocks noGrp="1"/>
          </p:cNvSpPr>
          <p:nvPr>
            <p:ph sz="half" idx="2"/>
          </p:nvPr>
        </p:nvSpPr>
        <p:spPr>
          <a:xfrm>
            <a:off x="4648200" y="1052736"/>
            <a:ext cx="4388296" cy="5112568"/>
          </a:xfrm>
        </p:spPr>
        <p:txBody>
          <a:bodyPr>
            <a:normAutofit/>
          </a:bodyPr>
          <a:lstStyle>
            <a:lvl1pPr marL="342900" indent="-342900">
              <a:buFontTx/>
              <a:buBlip>
                <a:blip r:embed="rId2"/>
              </a:buBlip>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8" name="Footer Placeholder 4"/>
          <p:cNvSpPr>
            <a:spLocks noGrp="1"/>
          </p:cNvSpPr>
          <p:nvPr>
            <p:ph type="ftr" sz="quarter" idx="3"/>
          </p:nvPr>
        </p:nvSpPr>
        <p:spPr>
          <a:xfrm>
            <a:off x="2195736" y="6356350"/>
            <a:ext cx="6336704" cy="4140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10" name="Slide Number Placeholder 5"/>
          <p:cNvSpPr>
            <a:spLocks noGrp="1"/>
          </p:cNvSpPr>
          <p:nvPr>
            <p:ph type="sldNum" sz="quarter" idx="4"/>
          </p:nvPr>
        </p:nvSpPr>
        <p:spPr>
          <a:xfrm>
            <a:off x="8604448" y="6357553"/>
            <a:ext cx="442392" cy="412838"/>
          </a:xfrm>
          <a:prstGeom prst="rect">
            <a:avLst/>
          </a:prstGeom>
        </p:spPr>
        <p:txBody>
          <a:bodyPr anchor="b"/>
          <a:lstStyle>
            <a:lvl1pPr algn="r">
              <a:defRPr sz="1100">
                <a:solidFill>
                  <a:srgbClr val="004990"/>
                </a:solidFill>
              </a:defRPr>
            </a:lvl1pPr>
          </a:lstStyle>
          <a:p>
            <a:fld id="{4A490C5D-AEA8-4823-B9B3-806910A0ECF7}" type="slidenum">
              <a:rPr lang="es-ES" smtClean="0"/>
              <a:pPr/>
              <a:t>‹#›</a:t>
            </a:fld>
            <a:endParaRPr lang="es-ES" dirty="0"/>
          </a:p>
        </p:txBody>
      </p:sp>
      <p:sp>
        <p:nvSpPr>
          <p:cNvPr id="11" name="Title Placeholder 1"/>
          <p:cNvSpPr>
            <a:spLocks noGrp="1"/>
          </p:cNvSpPr>
          <p:nvPr>
            <p:ph type="title"/>
          </p:nvPr>
        </p:nvSpPr>
        <p:spPr>
          <a:xfrm>
            <a:off x="107504" y="44624"/>
            <a:ext cx="8928992" cy="792088"/>
          </a:xfrm>
          <a:prstGeom prst="rect">
            <a:avLst/>
          </a:prstGeom>
        </p:spPr>
        <p:txBody>
          <a:bodyPr vert="horz" lIns="91440" tIns="45720" rIns="91440" bIns="45720" rtlCol="0" anchor="b">
            <a:noAutofit/>
          </a:bodyPr>
          <a:lstStyle/>
          <a:p>
            <a:r>
              <a:rPr lang="es-ES_tradnl" smtClean="0"/>
              <a:t>Clic para editar título</a:t>
            </a:r>
            <a:endParaRPr lang="es-ES" dirty="0"/>
          </a:p>
        </p:txBody>
      </p:sp>
    </p:spTree>
    <p:extLst>
      <p:ext uri="{BB962C8B-B14F-4D97-AF65-F5344CB8AC3E}">
        <p14:creationId xmlns:p14="http://schemas.microsoft.com/office/powerpoint/2010/main" val="814002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5" name="Title 4"/>
          <p:cNvSpPr>
            <a:spLocks noGrp="1"/>
          </p:cNvSpPr>
          <p:nvPr>
            <p:ph type="title"/>
          </p:nvPr>
        </p:nvSpPr>
        <p:spPr>
          <a:xfrm>
            <a:off x="107504" y="-27384"/>
            <a:ext cx="8928992" cy="792088"/>
          </a:xfrm>
        </p:spPr>
        <p:txBody>
          <a:bodyPr/>
          <a:lstStyle/>
          <a:p>
            <a:r>
              <a:rPr lang="es-ES_tradnl" smtClean="0"/>
              <a:t>Clic para editar título</a:t>
            </a:r>
            <a:endParaRPr lang="en-US"/>
          </a:p>
        </p:txBody>
      </p:sp>
      <p:sp>
        <p:nvSpPr>
          <p:cNvPr id="6" name="Slide Number Placeholder 5"/>
          <p:cNvSpPr txBox="1">
            <a:spLocks/>
          </p:cNvSpPr>
          <p:nvPr userDrawn="1"/>
        </p:nvSpPr>
        <p:spPr>
          <a:xfrm>
            <a:off x="8112189" y="6666311"/>
            <a:ext cx="1500371" cy="256770"/>
          </a:xfrm>
          <a:prstGeom prst="rect">
            <a:avLst/>
          </a:prstGeom>
        </p:spPr>
        <p:txBody>
          <a:bodyPr lIns="64301" tIns="32150" rIns="64301" bIns="32150"/>
          <a:lstStyle>
            <a:defPPr>
              <a:defRPr lang="en-GB"/>
            </a:defPPr>
            <a:lvl1pPr algn="ctr" rtl="0" eaLnBrk="0" fontAlgn="base" hangingPunct="0">
              <a:spcBef>
                <a:spcPct val="0"/>
              </a:spcBef>
              <a:spcAft>
                <a:spcPct val="0"/>
              </a:spcAft>
              <a:defRPr sz="1000" kern="1200">
                <a:solidFill>
                  <a:schemeClr val="bg1"/>
                </a:solidFill>
                <a:latin typeface="Times New Roman" pitchFamily="18" charset="0"/>
                <a:ea typeface="+mn-ea"/>
                <a:cs typeface="+mn-cs"/>
              </a:defRPr>
            </a:lvl1pPr>
            <a:lvl2pPr marL="457200" algn="ctr" rtl="0" eaLnBrk="0" fontAlgn="base" hangingPunct="0">
              <a:spcBef>
                <a:spcPct val="0"/>
              </a:spcBef>
              <a:spcAft>
                <a:spcPct val="0"/>
              </a:spcAft>
              <a:defRPr sz="1000" kern="1200">
                <a:solidFill>
                  <a:schemeClr val="bg1"/>
                </a:solidFill>
                <a:latin typeface="Times New Roman" pitchFamily="18" charset="0"/>
                <a:ea typeface="+mn-ea"/>
                <a:cs typeface="+mn-cs"/>
              </a:defRPr>
            </a:lvl2pPr>
            <a:lvl3pPr marL="914400" algn="ctr" rtl="0" eaLnBrk="0" fontAlgn="base" hangingPunct="0">
              <a:spcBef>
                <a:spcPct val="0"/>
              </a:spcBef>
              <a:spcAft>
                <a:spcPct val="0"/>
              </a:spcAft>
              <a:defRPr sz="1000" kern="1200">
                <a:solidFill>
                  <a:schemeClr val="bg1"/>
                </a:solidFill>
                <a:latin typeface="Times New Roman" pitchFamily="18" charset="0"/>
                <a:ea typeface="+mn-ea"/>
                <a:cs typeface="+mn-cs"/>
              </a:defRPr>
            </a:lvl3pPr>
            <a:lvl4pPr marL="1371600" algn="ctr" rtl="0" eaLnBrk="0" fontAlgn="base" hangingPunct="0">
              <a:spcBef>
                <a:spcPct val="0"/>
              </a:spcBef>
              <a:spcAft>
                <a:spcPct val="0"/>
              </a:spcAft>
              <a:defRPr sz="1000" kern="1200">
                <a:solidFill>
                  <a:schemeClr val="bg1"/>
                </a:solidFill>
                <a:latin typeface="Times New Roman" pitchFamily="18" charset="0"/>
                <a:ea typeface="+mn-ea"/>
                <a:cs typeface="+mn-cs"/>
              </a:defRPr>
            </a:lvl4pPr>
            <a:lvl5pPr marL="1828800" algn="ctr" rtl="0" eaLnBrk="0" fontAlgn="base" hangingPunct="0">
              <a:spcBef>
                <a:spcPct val="0"/>
              </a:spcBef>
              <a:spcAft>
                <a:spcPct val="0"/>
              </a:spcAft>
              <a:defRPr sz="1000" kern="1200">
                <a:solidFill>
                  <a:schemeClr val="bg1"/>
                </a:solidFill>
                <a:latin typeface="Times New Roman" pitchFamily="18" charset="0"/>
                <a:ea typeface="+mn-ea"/>
                <a:cs typeface="+mn-cs"/>
              </a:defRPr>
            </a:lvl5pPr>
            <a:lvl6pPr marL="2286000" algn="l" defTabSz="914400" rtl="0" eaLnBrk="1" latinLnBrk="0" hangingPunct="1">
              <a:defRPr sz="1000" kern="1200">
                <a:solidFill>
                  <a:schemeClr val="bg1"/>
                </a:solidFill>
                <a:latin typeface="Times New Roman" pitchFamily="18" charset="0"/>
                <a:ea typeface="+mn-ea"/>
                <a:cs typeface="+mn-cs"/>
              </a:defRPr>
            </a:lvl6pPr>
            <a:lvl7pPr marL="2743200" algn="l" defTabSz="914400" rtl="0" eaLnBrk="1" latinLnBrk="0" hangingPunct="1">
              <a:defRPr sz="1000" kern="1200">
                <a:solidFill>
                  <a:schemeClr val="bg1"/>
                </a:solidFill>
                <a:latin typeface="Times New Roman" pitchFamily="18" charset="0"/>
                <a:ea typeface="+mn-ea"/>
                <a:cs typeface="+mn-cs"/>
              </a:defRPr>
            </a:lvl7pPr>
            <a:lvl8pPr marL="3200400" algn="l" defTabSz="914400" rtl="0" eaLnBrk="1" latinLnBrk="0" hangingPunct="1">
              <a:defRPr sz="1000" kern="1200">
                <a:solidFill>
                  <a:schemeClr val="bg1"/>
                </a:solidFill>
                <a:latin typeface="Times New Roman" pitchFamily="18" charset="0"/>
                <a:ea typeface="+mn-ea"/>
                <a:cs typeface="+mn-cs"/>
              </a:defRPr>
            </a:lvl8pPr>
            <a:lvl9pPr marL="3657600" algn="l" defTabSz="914400" rtl="0" eaLnBrk="1" latinLnBrk="0" hangingPunct="1">
              <a:defRPr sz="1000" kern="1200">
                <a:solidFill>
                  <a:schemeClr val="bg1"/>
                </a:solidFill>
                <a:latin typeface="Times New Roman" pitchFamily="18" charset="0"/>
                <a:ea typeface="+mn-ea"/>
                <a:cs typeface="+mn-cs"/>
              </a:defRPr>
            </a:lvl9pPr>
          </a:lstStyle>
          <a:p>
            <a:pPr eaLnBrk="1" fontAlgn="auto" hangingPunct="1">
              <a:spcBef>
                <a:spcPts val="0"/>
              </a:spcBef>
              <a:spcAft>
                <a:spcPts val="0"/>
              </a:spcAft>
              <a:defRPr/>
            </a:pPr>
            <a:fld id="{421D8212-4F7B-458D-B98F-38C3B83DAB60}" type="slidenum">
              <a:rPr lang="en-US" sz="900" kern="1200" baseline="0" smtClean="0">
                <a:solidFill>
                  <a:srgbClr val="000000"/>
                </a:solidFill>
                <a:latin typeface="Arial" charset="0"/>
                <a:ea typeface="+mn-ea"/>
                <a:cs typeface="+mn-cs"/>
              </a:rPr>
              <a:pPr eaLnBrk="1" fontAlgn="auto" hangingPunct="1">
                <a:spcBef>
                  <a:spcPts val="0"/>
                </a:spcBef>
                <a:spcAft>
                  <a:spcPts val="0"/>
                </a:spcAft>
                <a:defRPr/>
              </a:pPr>
              <a:t>‹#›</a:t>
            </a:fld>
            <a:endParaRPr lang="en-US" sz="900" kern="1200" baseline="0" dirty="0" smtClean="0">
              <a:solidFill>
                <a:srgbClr val="000000"/>
              </a:solidFill>
              <a:latin typeface="Arial" charset="0"/>
              <a:ea typeface="+mn-ea"/>
              <a:cs typeface="+mn-cs"/>
            </a:endParaRPr>
          </a:p>
        </p:txBody>
      </p:sp>
    </p:spTree>
    <p:extLst>
      <p:ext uri="{BB962C8B-B14F-4D97-AF65-F5344CB8AC3E}">
        <p14:creationId xmlns:p14="http://schemas.microsoft.com/office/powerpoint/2010/main" val="9914575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2195736" y="6356350"/>
            <a:ext cx="6336704" cy="4140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7" name="Slide Number Placeholder 5"/>
          <p:cNvSpPr>
            <a:spLocks noGrp="1"/>
          </p:cNvSpPr>
          <p:nvPr>
            <p:ph type="sldNum" sz="quarter" idx="4"/>
          </p:nvPr>
        </p:nvSpPr>
        <p:spPr>
          <a:xfrm>
            <a:off x="8604448" y="6357553"/>
            <a:ext cx="442392" cy="412838"/>
          </a:xfrm>
          <a:prstGeom prst="rect">
            <a:avLst/>
          </a:prstGeom>
        </p:spPr>
        <p:txBody>
          <a:bodyPr anchor="b"/>
          <a:lstStyle>
            <a:lvl1pPr algn="r">
              <a:defRPr sz="1100">
                <a:solidFill>
                  <a:srgbClr val="004990"/>
                </a:solidFill>
              </a:defRPr>
            </a:lvl1pPr>
          </a:lstStyle>
          <a:p>
            <a:fld id="{4A490C5D-AEA8-4823-B9B3-806910A0ECF7}" type="slidenum">
              <a:rPr lang="es-ES" smtClean="0"/>
              <a:pPr/>
              <a:t>‹#›</a:t>
            </a:fld>
            <a:endParaRPr lang="es-ES" dirty="0"/>
          </a:p>
        </p:txBody>
      </p:sp>
    </p:spTree>
    <p:extLst>
      <p:ext uri="{BB962C8B-B14F-4D97-AF65-F5344CB8AC3E}">
        <p14:creationId xmlns:p14="http://schemas.microsoft.com/office/powerpoint/2010/main" val="26845240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Presentation End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3068960"/>
            <a:ext cx="7772400" cy="747514"/>
          </a:xfrm>
        </p:spPr>
        <p:txBody>
          <a:bodyPr anchor="ctr">
            <a:normAutofit/>
          </a:bodyPr>
          <a:lstStyle>
            <a:lvl1pPr algn="ctr">
              <a:defRPr sz="3200" b="0">
                <a:solidFill>
                  <a:schemeClr val="bg1"/>
                </a:solidFill>
                <a:latin typeface="Arial" pitchFamily="34" charset="0"/>
                <a:cs typeface="Arial" pitchFamily="34" charset="0"/>
              </a:defRPr>
            </a:lvl1pPr>
          </a:lstStyle>
          <a:p>
            <a:r>
              <a:rPr lang="en-US" dirty="0" smtClean="0"/>
              <a:t>Click to edit master title style</a:t>
            </a:r>
            <a:endParaRPr lang="es-ES" dirty="0"/>
          </a:p>
        </p:txBody>
      </p:sp>
      <p:sp>
        <p:nvSpPr>
          <p:cNvPr id="3" name="Subtitle 2"/>
          <p:cNvSpPr>
            <a:spLocks noGrp="1"/>
          </p:cNvSpPr>
          <p:nvPr>
            <p:ph type="subTitle" idx="1"/>
          </p:nvPr>
        </p:nvSpPr>
        <p:spPr>
          <a:xfrm>
            <a:off x="1371600" y="3861048"/>
            <a:ext cx="6400800" cy="864096"/>
          </a:xfrm>
        </p:spPr>
        <p:txBody>
          <a:bodyPr>
            <a:normAutofit/>
          </a:bodyPr>
          <a:lstStyle>
            <a:lvl1pPr marL="0" indent="0" algn="ctr">
              <a:buNone/>
              <a:defRPr sz="24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dirty="0"/>
          </a:p>
        </p:txBody>
      </p:sp>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84067" y="1196752"/>
            <a:ext cx="497194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userDrawn="1"/>
        </p:nvSpPr>
        <p:spPr>
          <a:xfrm>
            <a:off x="251520" y="188640"/>
            <a:ext cx="3894050" cy="400110"/>
          </a:xfrm>
          <a:prstGeom prst="rect">
            <a:avLst/>
          </a:prstGeom>
          <a:noFill/>
        </p:spPr>
        <p:txBody>
          <a:bodyPr wrap="square" rtlCol="0">
            <a:spAutoFit/>
          </a:bodyPr>
          <a:lstStyle/>
          <a:p>
            <a:r>
              <a:rPr lang="es-ES" sz="2000" b="0" dirty="0" smtClean="0">
                <a:solidFill>
                  <a:schemeClr val="bg1"/>
                </a:solidFill>
              </a:rPr>
              <a:t>www.bsc.es</a:t>
            </a:r>
            <a:endParaRPr lang="es-ES" sz="2000" b="0" dirty="0">
              <a:solidFill>
                <a:schemeClr val="bg1"/>
              </a:solidFill>
            </a:endParaRPr>
          </a:p>
        </p:txBody>
      </p:sp>
    </p:spTree>
    <p:extLst>
      <p:ext uri="{BB962C8B-B14F-4D97-AF65-F5344CB8AC3E}">
        <p14:creationId xmlns:p14="http://schemas.microsoft.com/office/powerpoint/2010/main" val="34408340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smtClean="0"/>
              <a:t>Click to edit Master title style</a:t>
            </a:r>
            <a:endParaRPr lang="es-E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
        <p:nvSpPr>
          <p:cNvPr id="5" name="Slide Number Placeholder 5"/>
          <p:cNvSpPr txBox="1">
            <a:spLocks/>
          </p:cNvSpPr>
          <p:nvPr userDrawn="1"/>
        </p:nvSpPr>
        <p:spPr>
          <a:xfrm>
            <a:off x="8112189" y="6666311"/>
            <a:ext cx="1500371" cy="256770"/>
          </a:xfrm>
          <a:prstGeom prst="rect">
            <a:avLst/>
          </a:prstGeom>
        </p:spPr>
        <p:txBody>
          <a:bodyPr lIns="64301" tIns="32150" rIns="64301" bIns="32150"/>
          <a:lstStyle>
            <a:defPPr>
              <a:defRPr lang="en-GB"/>
            </a:defPPr>
            <a:lvl1pPr algn="ctr" rtl="0" eaLnBrk="0" fontAlgn="base" hangingPunct="0">
              <a:spcBef>
                <a:spcPct val="0"/>
              </a:spcBef>
              <a:spcAft>
                <a:spcPct val="0"/>
              </a:spcAft>
              <a:defRPr sz="1000" kern="1200">
                <a:solidFill>
                  <a:schemeClr val="bg1"/>
                </a:solidFill>
                <a:latin typeface="Times New Roman" pitchFamily="18" charset="0"/>
                <a:ea typeface="+mn-ea"/>
                <a:cs typeface="+mn-cs"/>
              </a:defRPr>
            </a:lvl1pPr>
            <a:lvl2pPr marL="457200" algn="ctr" rtl="0" eaLnBrk="0" fontAlgn="base" hangingPunct="0">
              <a:spcBef>
                <a:spcPct val="0"/>
              </a:spcBef>
              <a:spcAft>
                <a:spcPct val="0"/>
              </a:spcAft>
              <a:defRPr sz="1000" kern="1200">
                <a:solidFill>
                  <a:schemeClr val="bg1"/>
                </a:solidFill>
                <a:latin typeface="Times New Roman" pitchFamily="18" charset="0"/>
                <a:ea typeface="+mn-ea"/>
                <a:cs typeface="+mn-cs"/>
              </a:defRPr>
            </a:lvl2pPr>
            <a:lvl3pPr marL="914400" algn="ctr" rtl="0" eaLnBrk="0" fontAlgn="base" hangingPunct="0">
              <a:spcBef>
                <a:spcPct val="0"/>
              </a:spcBef>
              <a:spcAft>
                <a:spcPct val="0"/>
              </a:spcAft>
              <a:defRPr sz="1000" kern="1200">
                <a:solidFill>
                  <a:schemeClr val="bg1"/>
                </a:solidFill>
                <a:latin typeface="Times New Roman" pitchFamily="18" charset="0"/>
                <a:ea typeface="+mn-ea"/>
                <a:cs typeface="+mn-cs"/>
              </a:defRPr>
            </a:lvl3pPr>
            <a:lvl4pPr marL="1371600" algn="ctr" rtl="0" eaLnBrk="0" fontAlgn="base" hangingPunct="0">
              <a:spcBef>
                <a:spcPct val="0"/>
              </a:spcBef>
              <a:spcAft>
                <a:spcPct val="0"/>
              </a:spcAft>
              <a:defRPr sz="1000" kern="1200">
                <a:solidFill>
                  <a:schemeClr val="bg1"/>
                </a:solidFill>
                <a:latin typeface="Times New Roman" pitchFamily="18" charset="0"/>
                <a:ea typeface="+mn-ea"/>
                <a:cs typeface="+mn-cs"/>
              </a:defRPr>
            </a:lvl4pPr>
            <a:lvl5pPr marL="1828800" algn="ctr" rtl="0" eaLnBrk="0" fontAlgn="base" hangingPunct="0">
              <a:spcBef>
                <a:spcPct val="0"/>
              </a:spcBef>
              <a:spcAft>
                <a:spcPct val="0"/>
              </a:spcAft>
              <a:defRPr sz="1000" kern="1200">
                <a:solidFill>
                  <a:schemeClr val="bg1"/>
                </a:solidFill>
                <a:latin typeface="Times New Roman" pitchFamily="18" charset="0"/>
                <a:ea typeface="+mn-ea"/>
                <a:cs typeface="+mn-cs"/>
              </a:defRPr>
            </a:lvl5pPr>
            <a:lvl6pPr marL="2286000" algn="l" defTabSz="914400" rtl="0" eaLnBrk="1" latinLnBrk="0" hangingPunct="1">
              <a:defRPr sz="1000" kern="1200">
                <a:solidFill>
                  <a:schemeClr val="bg1"/>
                </a:solidFill>
                <a:latin typeface="Times New Roman" pitchFamily="18" charset="0"/>
                <a:ea typeface="+mn-ea"/>
                <a:cs typeface="+mn-cs"/>
              </a:defRPr>
            </a:lvl6pPr>
            <a:lvl7pPr marL="2743200" algn="l" defTabSz="914400" rtl="0" eaLnBrk="1" latinLnBrk="0" hangingPunct="1">
              <a:defRPr sz="1000" kern="1200">
                <a:solidFill>
                  <a:schemeClr val="bg1"/>
                </a:solidFill>
                <a:latin typeface="Times New Roman" pitchFamily="18" charset="0"/>
                <a:ea typeface="+mn-ea"/>
                <a:cs typeface="+mn-cs"/>
              </a:defRPr>
            </a:lvl7pPr>
            <a:lvl8pPr marL="3200400" algn="l" defTabSz="914400" rtl="0" eaLnBrk="1" latinLnBrk="0" hangingPunct="1">
              <a:defRPr sz="1000" kern="1200">
                <a:solidFill>
                  <a:schemeClr val="bg1"/>
                </a:solidFill>
                <a:latin typeface="Times New Roman" pitchFamily="18" charset="0"/>
                <a:ea typeface="+mn-ea"/>
                <a:cs typeface="+mn-cs"/>
              </a:defRPr>
            </a:lvl8pPr>
            <a:lvl9pPr marL="3657600" algn="l" defTabSz="914400" rtl="0" eaLnBrk="1" latinLnBrk="0" hangingPunct="1">
              <a:defRPr sz="1000" kern="1200">
                <a:solidFill>
                  <a:schemeClr val="bg1"/>
                </a:solidFill>
                <a:latin typeface="Times New Roman" pitchFamily="18" charset="0"/>
                <a:ea typeface="+mn-ea"/>
                <a:cs typeface="+mn-cs"/>
              </a:defRPr>
            </a:lvl9pPr>
          </a:lstStyle>
          <a:p>
            <a:pPr eaLnBrk="1" fontAlgn="auto" hangingPunct="1">
              <a:spcBef>
                <a:spcPts val="0"/>
              </a:spcBef>
              <a:spcAft>
                <a:spcPts val="0"/>
              </a:spcAft>
              <a:defRPr/>
            </a:pPr>
            <a:fld id="{421D8212-4F7B-458D-B98F-38C3B83DAB60}" type="slidenum">
              <a:rPr lang="en-US" sz="900" kern="1200" baseline="0" smtClean="0">
                <a:solidFill>
                  <a:srgbClr val="000000"/>
                </a:solidFill>
                <a:latin typeface="Arial" charset="0"/>
                <a:ea typeface="+mn-ea"/>
                <a:cs typeface="+mn-cs"/>
              </a:rPr>
              <a:pPr eaLnBrk="1" fontAlgn="auto" hangingPunct="1">
                <a:spcBef>
                  <a:spcPts val="0"/>
                </a:spcBef>
                <a:spcAft>
                  <a:spcPts val="0"/>
                </a:spcAft>
                <a:defRPr/>
              </a:pPr>
              <a:t>‹#›</a:t>
            </a:fld>
            <a:endParaRPr lang="en-US" sz="900" kern="1200" baseline="0" dirty="0" smtClean="0">
              <a:solidFill>
                <a:srgbClr val="000000"/>
              </a:solidFill>
              <a:latin typeface="Arial" charset="0"/>
              <a:ea typeface="+mn-ea"/>
              <a:cs typeface="+mn-cs"/>
            </a:endParaRPr>
          </a:p>
        </p:txBody>
      </p:sp>
    </p:spTree>
    <p:extLst>
      <p:ext uri="{BB962C8B-B14F-4D97-AF65-F5344CB8AC3E}">
        <p14:creationId xmlns:p14="http://schemas.microsoft.com/office/powerpoint/2010/main" val="372508819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smtClean="0"/>
              <a:t>Click to edit Master title style</a:t>
            </a:r>
            <a:endParaRPr lang="es-ES"/>
          </a:p>
        </p:txBody>
      </p:sp>
    </p:spTree>
    <p:extLst>
      <p:ext uri="{BB962C8B-B14F-4D97-AF65-F5344CB8AC3E}">
        <p14:creationId xmlns:p14="http://schemas.microsoft.com/office/powerpoint/2010/main" val="305958493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9144000" cy="742950"/>
          </a:xfrm>
          <a:prstGeom prst="rect">
            <a:avLst/>
          </a:prstGeom>
        </p:spPr>
      </p:pic>
      <p:sp>
        <p:nvSpPr>
          <p:cNvPr id="2" name="Title Placeholder 1"/>
          <p:cNvSpPr>
            <a:spLocks noGrp="1"/>
          </p:cNvSpPr>
          <p:nvPr>
            <p:ph type="title"/>
          </p:nvPr>
        </p:nvSpPr>
        <p:spPr>
          <a:xfrm>
            <a:off x="107504" y="44624"/>
            <a:ext cx="8928992" cy="792088"/>
          </a:xfrm>
          <a:prstGeom prst="rect">
            <a:avLst/>
          </a:prstGeom>
        </p:spPr>
        <p:txBody>
          <a:bodyPr vert="horz" lIns="91440" tIns="45720" rIns="91440" bIns="45720" rtlCol="0" anchor="b">
            <a:noAutofit/>
          </a:bodyPr>
          <a:lstStyle/>
          <a:p>
            <a:r>
              <a:rPr lang="es-ES_tradnl" smtClean="0"/>
              <a:t>Clic para editar título</a:t>
            </a:r>
            <a:endParaRPr lang="es-ES" dirty="0"/>
          </a:p>
        </p:txBody>
      </p:sp>
      <p:sp>
        <p:nvSpPr>
          <p:cNvPr id="3" name="Text Placeholder 2"/>
          <p:cNvSpPr>
            <a:spLocks noGrp="1"/>
          </p:cNvSpPr>
          <p:nvPr>
            <p:ph type="body" idx="1"/>
          </p:nvPr>
        </p:nvSpPr>
        <p:spPr>
          <a:xfrm>
            <a:off x="107504" y="980728"/>
            <a:ext cx="8928992" cy="5184576"/>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5" name="Footer Placeholder 4"/>
          <p:cNvSpPr>
            <a:spLocks noGrp="1"/>
          </p:cNvSpPr>
          <p:nvPr>
            <p:ph type="ftr" sz="quarter" idx="3"/>
          </p:nvPr>
        </p:nvSpPr>
        <p:spPr>
          <a:xfrm>
            <a:off x="2195736" y="6356350"/>
            <a:ext cx="6336704" cy="4140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8604448" y="6357553"/>
            <a:ext cx="442392" cy="412838"/>
          </a:xfrm>
          <a:prstGeom prst="rect">
            <a:avLst/>
          </a:prstGeom>
        </p:spPr>
        <p:txBody>
          <a:bodyPr anchor="b"/>
          <a:lstStyle>
            <a:lvl1pPr algn="r">
              <a:defRPr sz="1100">
                <a:solidFill>
                  <a:srgbClr val="004990"/>
                </a:solidFill>
              </a:defRPr>
            </a:lvl1pPr>
          </a:lstStyle>
          <a:p>
            <a:fld id="{4A490C5D-AEA8-4823-B9B3-806910A0ECF7}" type="slidenum">
              <a:rPr lang="es-ES" smtClean="0"/>
              <a:pPr/>
              <a:t>‹#›</a:t>
            </a:fld>
            <a:endParaRPr lang="es-ES" dirty="0"/>
          </a:p>
        </p:txBody>
      </p:sp>
      <p:pic>
        <p:nvPicPr>
          <p:cNvPr id="9"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8600" y="6309320"/>
            <a:ext cx="1878899" cy="46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430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iming>
    <p:tnLst>
      <p:par>
        <p:cTn id="1" dur="indefinite" restart="never" nodeType="tmRoot"/>
      </p:par>
    </p:tnLst>
  </p:timing>
  <p:hf hdr="0" ftr="0" dt="0"/>
  <p:txStyles>
    <p:titleStyle>
      <a:lvl1pPr algn="l" defTabSz="914400" rtl="0" eaLnBrk="1" latinLnBrk="0" hangingPunct="1">
        <a:spcBef>
          <a:spcPct val="0"/>
        </a:spcBef>
        <a:buNone/>
        <a:defRPr sz="27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Tx/>
        <a:buBlip>
          <a:blip r:embed="rId17"/>
        </a:buBlip>
        <a:defRPr sz="2400" kern="1200">
          <a:solidFill>
            <a:srgbClr val="00499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0499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0499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0499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499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0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37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03.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1.png"/><Relationship Id="rId7" Type="http://schemas.openxmlformats.org/officeDocument/2006/relationships/image" Target="../media/image335.png"/><Relationship Id="rId12"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8.xml"/><Relationship Id="rId6" Type="http://schemas.openxmlformats.org/officeDocument/2006/relationships/image" Target="../media/image334.png"/><Relationship Id="rId11" Type="http://schemas.openxmlformats.org/officeDocument/2006/relationships/image" Target="../media/image339.png"/><Relationship Id="rId5" Type="http://schemas.openxmlformats.org/officeDocument/2006/relationships/image" Target="../media/image333.png"/><Relationship Id="rId10" Type="http://schemas.openxmlformats.org/officeDocument/2006/relationships/image" Target="../media/image338.png"/><Relationship Id="rId4" Type="http://schemas.openxmlformats.org/officeDocument/2006/relationships/image" Target="../media/image332.png"/><Relationship Id="rId9" Type="http://schemas.openxmlformats.org/officeDocument/2006/relationships/image" Target="../media/image337.png"/></Relationships>
</file>

<file path=ppt/slides/_rels/slide104.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5.xml"/><Relationship Id="rId5" Type="http://schemas.openxmlformats.org/officeDocument/2006/relationships/image" Target="../media/image374.png"/><Relationship Id="rId4" Type="http://schemas.openxmlformats.org/officeDocument/2006/relationships/image" Target="../media/image3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8.xml"/><Relationship Id="rId4" Type="http://schemas.openxmlformats.org/officeDocument/2006/relationships/image" Target="../media/image377.png"/></Relationships>
</file>

<file path=ppt/slides/_rels/slide107.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slideLayout" Target="../slideLayouts/slideLayout8.xml"/><Relationship Id="rId5" Type="http://schemas.openxmlformats.org/officeDocument/2006/relationships/image" Target="../media/image381.png"/><Relationship Id="rId4" Type="http://schemas.openxmlformats.org/officeDocument/2006/relationships/image" Target="../media/image38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11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385.png"/></Relationships>
</file>

<file path=ppt/slides/_rels/slide11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3.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jpg"/><Relationship Id="rId1" Type="http://schemas.openxmlformats.org/officeDocument/2006/relationships/slideLayout" Target="../slideLayouts/slideLayout9.xml"/><Relationship Id="rId5" Type="http://schemas.openxmlformats.org/officeDocument/2006/relationships/image" Target="../media/image391.jpg"/><Relationship Id="rId4" Type="http://schemas.openxmlformats.org/officeDocument/2006/relationships/image" Target="../media/image390.jpg"/></Relationships>
</file>

<file path=ppt/slides/_rels/slide11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8.xml"/><Relationship Id="rId5" Type="http://schemas.openxmlformats.org/officeDocument/2006/relationships/image" Target="../media/image395.png"/><Relationship Id="rId4" Type="http://schemas.openxmlformats.org/officeDocument/2006/relationships/image" Target="../media/image394.png"/></Relationships>
</file>

<file path=ppt/slides/_rels/slide115.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png"/><Relationship Id="rId7" Type="http://schemas.openxmlformats.org/officeDocument/2006/relationships/image" Target="../media/image401.png"/><Relationship Id="rId2" Type="http://schemas.openxmlformats.org/officeDocument/2006/relationships/image" Target="../media/image396.png"/><Relationship Id="rId1" Type="http://schemas.openxmlformats.org/officeDocument/2006/relationships/slideLayout" Target="../slideLayouts/slideLayout5.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 Id="rId9" Type="http://schemas.openxmlformats.org/officeDocument/2006/relationships/image" Target="../media/image403.png"/></Relationships>
</file>

<file path=ppt/slides/_rels/slide116.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06.png"/></Relationships>
</file>

<file path=ppt/slides/_rels/slide118.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08.png"/></Relationships>
</file>

<file path=ppt/slides/_rels/slide119.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4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45.wmf"/><Relationship Id="rId4" Type="http://schemas.openxmlformats.org/officeDocument/2006/relationships/oleObject" Target="../embeddings/oleObject2.bin"/></Relationships>
</file>

<file path=ppt/slides/_rels/slide120.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8.xml"/><Relationship Id="rId4" Type="http://schemas.openxmlformats.org/officeDocument/2006/relationships/image" Target="../media/image413.png"/></Relationships>
</file>

<file path=ppt/slides/_rels/slide121.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45.wmf"/><Relationship Id="rId4" Type="http://schemas.openxmlformats.org/officeDocument/2006/relationships/oleObject" Target="../embeddings/oleObject27.bin"/></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vmlDrawing" Target="../drawings/vmlDrawing9.vml"/><Relationship Id="rId4" Type="http://schemas.openxmlformats.org/officeDocument/2006/relationships/image" Target="../media/image415.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vmlDrawing" Target="../drawings/vmlDrawing10.vml"/><Relationship Id="rId5" Type="http://schemas.openxmlformats.org/officeDocument/2006/relationships/image" Target="../media/image415.wmf"/><Relationship Id="rId4" Type="http://schemas.openxmlformats.org/officeDocument/2006/relationships/oleObject" Target="../embeddings/oleObject29.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image" Target="../media/image415.wmf"/><Relationship Id="rId4" Type="http://schemas.openxmlformats.org/officeDocument/2006/relationships/oleObject" Target="../embeddings/oleObject30.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417.wmf"/></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420.png"/><Relationship Id="rId4" Type="http://schemas.openxmlformats.org/officeDocument/2006/relationships/image" Target="../media/image419.png"/></Relationships>
</file>

<file path=ppt/slides/_rels/slide133.xml.rels><?xml version="1.0" encoding="UTF-8" standalone="yes"?>
<Relationships xmlns="http://schemas.openxmlformats.org/package/2006/relationships"><Relationship Id="rId3" Type="http://schemas.openxmlformats.org/officeDocument/2006/relationships/image" Target="../media/image422.emf"/><Relationship Id="rId2" Type="http://schemas.openxmlformats.org/officeDocument/2006/relationships/image" Target="../media/image421.emf"/><Relationship Id="rId1" Type="http://schemas.openxmlformats.org/officeDocument/2006/relationships/slideLayout" Target="../slideLayouts/slideLayout8.xml"/><Relationship Id="rId4" Type="http://schemas.openxmlformats.org/officeDocument/2006/relationships/image" Target="../media/image423.emf"/></Relationships>
</file>

<file path=ppt/slides/_rels/slide1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image" Target="../media/image424.emf"/><Relationship Id="rId1" Type="http://schemas.openxmlformats.org/officeDocument/2006/relationships/slideLayout" Target="../slideLayouts/slideLayout8.xml"/><Relationship Id="rId4" Type="http://schemas.openxmlformats.org/officeDocument/2006/relationships/image" Target="../media/image426.emf"/></Relationships>
</file>

<file path=ppt/slides/_rels/slide1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emf"/><Relationship Id="rId4" Type="http://schemas.openxmlformats.org/officeDocument/2006/relationships/image" Target="../media/image49.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emf"/><Relationship Id="rId4" Type="http://schemas.openxmlformats.org/officeDocument/2006/relationships/image" Target="../media/image49.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8" Type="http://schemas.openxmlformats.org/officeDocument/2006/relationships/image" Target="../media/image429.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431.wmf"/><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428.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430.wmf"/><Relationship Id="rId4" Type="http://schemas.openxmlformats.org/officeDocument/2006/relationships/image" Target="../media/image427.wmf"/><Relationship Id="rId9" Type="http://schemas.openxmlformats.org/officeDocument/2006/relationships/oleObject" Target="../embeddings/oleObject34.bin"/></Relationships>
</file>

<file path=ppt/slides/_rels/slide146.xml.rels><?xml version="1.0" encoding="UTF-8" standalone="yes"?>
<Relationships xmlns="http://schemas.openxmlformats.org/package/2006/relationships"><Relationship Id="rId8" Type="http://schemas.openxmlformats.org/officeDocument/2006/relationships/image" Target="../media/image434.wmf"/><Relationship Id="rId13" Type="http://schemas.openxmlformats.org/officeDocument/2006/relationships/oleObject" Target="../embeddings/oleObject41.bin"/><Relationship Id="rId18" Type="http://schemas.openxmlformats.org/officeDocument/2006/relationships/oleObject" Target="../embeddings/oleObject43.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436.wmf"/><Relationship Id="rId17" Type="http://schemas.openxmlformats.org/officeDocument/2006/relationships/image" Target="../media/image440.png"/><Relationship Id="rId2" Type="http://schemas.openxmlformats.org/officeDocument/2006/relationships/slideLayout" Target="../slideLayouts/slideLayout9.xml"/><Relationship Id="rId16" Type="http://schemas.openxmlformats.org/officeDocument/2006/relationships/image" Target="../media/image438.wmf"/><Relationship Id="rId1" Type="http://schemas.openxmlformats.org/officeDocument/2006/relationships/vmlDrawing" Target="../drawings/vmlDrawing13.vml"/><Relationship Id="rId6" Type="http://schemas.openxmlformats.org/officeDocument/2006/relationships/image" Target="../media/image433.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oleObject" Target="../embeddings/oleObject42.bin"/><Relationship Id="rId10" Type="http://schemas.openxmlformats.org/officeDocument/2006/relationships/image" Target="../media/image435.wmf"/><Relationship Id="rId19" Type="http://schemas.openxmlformats.org/officeDocument/2006/relationships/image" Target="../media/image439.wmf"/><Relationship Id="rId4" Type="http://schemas.openxmlformats.org/officeDocument/2006/relationships/image" Target="../media/image432.wmf"/><Relationship Id="rId9" Type="http://schemas.openxmlformats.org/officeDocument/2006/relationships/oleObject" Target="../embeddings/oleObject39.bin"/><Relationship Id="rId14" Type="http://schemas.openxmlformats.org/officeDocument/2006/relationships/image" Target="../media/image437.w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440.png"/><Relationship Id="rId7" Type="http://schemas.openxmlformats.org/officeDocument/2006/relationships/image" Target="../media/image442.wmf"/><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oleObject" Target="../embeddings/oleObject45.bin"/><Relationship Id="rId11" Type="http://schemas.openxmlformats.org/officeDocument/2006/relationships/image" Target="../media/image444.wmf"/><Relationship Id="rId5" Type="http://schemas.openxmlformats.org/officeDocument/2006/relationships/image" Target="../media/image441.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443.wmf"/></Relationships>
</file>

<file path=ppt/slides/_rels/slide1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8.xml"/><Relationship Id="rId1" Type="http://schemas.openxmlformats.org/officeDocument/2006/relationships/vmlDrawing" Target="../drawings/vmlDrawing15.vml"/><Relationship Id="rId5" Type="http://schemas.openxmlformats.org/officeDocument/2006/relationships/image" Target="../media/image445.wmf"/><Relationship Id="rId4" Type="http://schemas.openxmlformats.org/officeDocument/2006/relationships/oleObject" Target="../embeddings/oleObject48.bin"/></Relationships>
</file>

<file path=ppt/slides/_rels/slide149.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67.xml"/><Relationship Id="rId7" Type="http://schemas.openxmlformats.org/officeDocument/2006/relationships/chart" Target="../charts/chart4.xml"/><Relationship Id="rId2" Type="http://schemas.openxmlformats.org/officeDocument/2006/relationships/slideLayout" Target="../slideLayouts/slideLayout9.xml"/><Relationship Id="rId1" Type="http://schemas.openxmlformats.org/officeDocument/2006/relationships/vmlDrawing" Target="../drawings/vmlDrawing16.vml"/><Relationship Id="rId6" Type="http://schemas.openxmlformats.org/officeDocument/2006/relationships/image" Target="../media/image446.wmf"/><Relationship Id="rId5" Type="http://schemas.openxmlformats.org/officeDocument/2006/relationships/oleObject" Target="../embeddings/oleObject49.bin"/><Relationship Id="rId10" Type="http://schemas.openxmlformats.org/officeDocument/2006/relationships/image" Target="../media/image430.wmf"/><Relationship Id="rId4" Type="http://schemas.openxmlformats.org/officeDocument/2006/relationships/chart" Target="../charts/chart3.xml"/><Relationship Id="rId9" Type="http://schemas.openxmlformats.org/officeDocument/2006/relationships/oleObject" Target="../embeddings/oleObject50.bin"/></Relationships>
</file>

<file path=ppt/slides/_rels/slide15.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image" Target="../media/image52.jpg"/><Relationship Id="rId1" Type="http://schemas.openxmlformats.org/officeDocument/2006/relationships/slideLayout" Target="../slideLayouts/slideLayout5.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449.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image" Target="../media/image448.wmf"/><Relationship Id="rId5" Type="http://schemas.openxmlformats.org/officeDocument/2006/relationships/oleObject" Target="../embeddings/oleObject52.bin"/><Relationship Id="rId10" Type="http://schemas.openxmlformats.org/officeDocument/2006/relationships/image" Target="../media/image450.wmf"/><Relationship Id="rId4" Type="http://schemas.openxmlformats.org/officeDocument/2006/relationships/image" Target="../media/image447.wmf"/><Relationship Id="rId9" Type="http://schemas.openxmlformats.org/officeDocument/2006/relationships/oleObject" Target="../embeddings/oleObject54.bin"/></Relationships>
</file>

<file path=ppt/slides/_rels/slide152.xml.rels><?xml version="1.0" encoding="UTF-8" standalone="yes"?>
<Relationships xmlns="http://schemas.openxmlformats.org/package/2006/relationships"><Relationship Id="rId3" Type="http://schemas.openxmlformats.org/officeDocument/2006/relationships/image" Target="../media/image452.jpg"/><Relationship Id="rId2" Type="http://schemas.openxmlformats.org/officeDocument/2006/relationships/image" Target="../media/image451.jpg"/><Relationship Id="rId1" Type="http://schemas.openxmlformats.org/officeDocument/2006/relationships/slideLayout" Target="../slideLayouts/slideLayout8.xml"/><Relationship Id="rId4" Type="http://schemas.openxmlformats.org/officeDocument/2006/relationships/image" Target="../media/image453.jpg"/></Relationships>
</file>

<file path=ppt/slides/_rels/slide153.xml.rels><?xml version="1.0" encoding="UTF-8" standalone="yes"?>
<Relationships xmlns="http://schemas.openxmlformats.org/package/2006/relationships"><Relationship Id="rId8" Type="http://schemas.openxmlformats.org/officeDocument/2006/relationships/image" Target="../media/image455.wmf"/><Relationship Id="rId3" Type="http://schemas.openxmlformats.org/officeDocument/2006/relationships/chart" Target="../charts/chart6.xml"/><Relationship Id="rId7" Type="http://schemas.openxmlformats.org/officeDocument/2006/relationships/oleObject" Target="../embeddings/oleObject56.bin"/><Relationship Id="rId12" Type="http://schemas.openxmlformats.org/officeDocument/2006/relationships/image" Target="../media/image457.wmf"/><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454.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456.wmf"/><Relationship Id="rId4" Type="http://schemas.openxmlformats.org/officeDocument/2006/relationships/chart" Target="../charts/chart7.xml"/><Relationship Id="rId9" Type="http://schemas.openxmlformats.org/officeDocument/2006/relationships/oleObject" Target="../embeddings/oleObject57.bin"/></Relationships>
</file>

<file path=ppt/slides/_rels/slide154.xml.rels><?xml version="1.0" encoding="UTF-8" standalone="yes"?>
<Relationships xmlns="http://schemas.openxmlformats.org/package/2006/relationships"><Relationship Id="rId2" Type="http://schemas.openxmlformats.org/officeDocument/2006/relationships/image" Target="../media/image458.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9.png"/><Relationship Id="rId1" Type="http://schemas.openxmlformats.org/officeDocument/2006/relationships/slideLayout" Target="../slideLayouts/slideLayout5.xml"/><Relationship Id="rId4" Type="http://schemas.openxmlformats.org/officeDocument/2006/relationships/image" Target="../media/image461.png"/></Relationships>
</file>

<file path=ppt/slides/_rels/slide156.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8" Type="http://schemas.openxmlformats.org/officeDocument/2006/relationships/image" Target="../media/image470.jpg"/><Relationship Id="rId3" Type="http://schemas.openxmlformats.org/officeDocument/2006/relationships/image" Target="../media/image465.jpg"/><Relationship Id="rId7" Type="http://schemas.openxmlformats.org/officeDocument/2006/relationships/image" Target="../media/image469.jpg"/><Relationship Id="rId2" Type="http://schemas.openxmlformats.org/officeDocument/2006/relationships/image" Target="../media/image464.jpg"/><Relationship Id="rId1" Type="http://schemas.openxmlformats.org/officeDocument/2006/relationships/slideLayout" Target="../slideLayouts/slideLayout8.xml"/><Relationship Id="rId6" Type="http://schemas.openxmlformats.org/officeDocument/2006/relationships/image" Target="../media/image468.jpg"/><Relationship Id="rId5" Type="http://schemas.openxmlformats.org/officeDocument/2006/relationships/image" Target="../media/image467.jpg"/><Relationship Id="rId4" Type="http://schemas.openxmlformats.org/officeDocument/2006/relationships/image" Target="../media/image466.jpg"/><Relationship Id="rId9" Type="http://schemas.openxmlformats.org/officeDocument/2006/relationships/image" Target="../media/image471.jpg"/></Relationships>
</file>

<file path=ppt/slides/_rels/slide158.xml.rels><?xml version="1.0" encoding="UTF-8" standalone="yes"?>
<Relationships xmlns="http://schemas.openxmlformats.org/package/2006/relationships"><Relationship Id="rId3" Type="http://schemas.openxmlformats.org/officeDocument/2006/relationships/image" Target="../media/image473.jpg"/><Relationship Id="rId2" Type="http://schemas.openxmlformats.org/officeDocument/2006/relationships/image" Target="../media/image472.jp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475.jpg"/><Relationship Id="rId2" Type="http://schemas.openxmlformats.org/officeDocument/2006/relationships/image" Target="../media/image474.jp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5.png"/></Relationships>
</file>

<file path=ppt/slides/_rels/slide163.xml.rels><?xml version="1.0" encoding="UTF-8" standalone="yes"?>
<Relationships xmlns="http://schemas.openxmlformats.org/package/2006/relationships"><Relationship Id="rId8" Type="http://schemas.openxmlformats.org/officeDocument/2006/relationships/image" Target="../media/image482.jpg"/><Relationship Id="rId3" Type="http://schemas.openxmlformats.org/officeDocument/2006/relationships/image" Target="../media/image477.jpg"/><Relationship Id="rId7" Type="http://schemas.openxmlformats.org/officeDocument/2006/relationships/image" Target="../media/image481.jpg"/><Relationship Id="rId2" Type="http://schemas.openxmlformats.org/officeDocument/2006/relationships/image" Target="../media/image476.jpg"/><Relationship Id="rId1" Type="http://schemas.openxmlformats.org/officeDocument/2006/relationships/slideLayout" Target="../slideLayouts/slideLayout8.xml"/><Relationship Id="rId6" Type="http://schemas.openxmlformats.org/officeDocument/2006/relationships/image" Target="../media/image480.jpg"/><Relationship Id="rId5" Type="http://schemas.openxmlformats.org/officeDocument/2006/relationships/image" Target="../media/image479.jpg"/><Relationship Id="rId10" Type="http://schemas.openxmlformats.org/officeDocument/2006/relationships/image" Target="../media/image484.jpg"/><Relationship Id="rId4" Type="http://schemas.openxmlformats.org/officeDocument/2006/relationships/image" Target="../media/image478.jpg"/><Relationship Id="rId9" Type="http://schemas.openxmlformats.org/officeDocument/2006/relationships/image" Target="../media/image483.jpg"/></Relationships>
</file>

<file path=ppt/slides/_rels/slide164.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85.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5.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8.xml"/><Relationship Id="rId5" Type="http://schemas.openxmlformats.org/officeDocument/2006/relationships/image" Target="../media/image490.png"/><Relationship Id="rId4" Type="http://schemas.openxmlformats.org/officeDocument/2006/relationships/image" Target="../media/image489.png"/></Relationships>
</file>

<file path=ppt/slides/_rels/slide166.xml.rels><?xml version="1.0" encoding="UTF-8" standalone="yes"?>
<Relationships xmlns="http://schemas.openxmlformats.org/package/2006/relationships"><Relationship Id="rId3" Type="http://schemas.openxmlformats.org/officeDocument/2006/relationships/image" Target="../media/image492.png"/><Relationship Id="rId7" Type="http://schemas.openxmlformats.org/officeDocument/2006/relationships/image" Target="../media/image496.png"/><Relationship Id="rId2" Type="http://schemas.openxmlformats.org/officeDocument/2006/relationships/image" Target="../media/image491.png"/><Relationship Id="rId1" Type="http://schemas.openxmlformats.org/officeDocument/2006/relationships/slideLayout" Target="../slideLayouts/slideLayout8.xml"/><Relationship Id="rId6" Type="http://schemas.openxmlformats.org/officeDocument/2006/relationships/image" Target="../media/image495.png"/><Relationship Id="rId5" Type="http://schemas.openxmlformats.org/officeDocument/2006/relationships/image" Target="../media/image494.png"/><Relationship Id="rId4" Type="http://schemas.openxmlformats.org/officeDocument/2006/relationships/image" Target="../media/image49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98.jpg"/><Relationship Id="rId2" Type="http://schemas.openxmlformats.org/officeDocument/2006/relationships/image" Target="../media/image497.jpg"/><Relationship Id="rId1" Type="http://schemas.openxmlformats.org/officeDocument/2006/relationships/slideLayout" Target="../slideLayouts/slideLayout8.xml"/><Relationship Id="rId5" Type="http://schemas.openxmlformats.org/officeDocument/2006/relationships/image" Target="../media/image500.png"/><Relationship Id="rId4" Type="http://schemas.openxmlformats.org/officeDocument/2006/relationships/image" Target="../media/image499.jpg"/></Relationships>
</file>

<file path=ppt/slides/_rels/slide169.xml.rels><?xml version="1.0" encoding="UTF-8" standalone="yes"?>
<Relationships xmlns="http://schemas.openxmlformats.org/package/2006/relationships"><Relationship Id="rId3" Type="http://schemas.openxmlformats.org/officeDocument/2006/relationships/image" Target="../media/image502.png"/><Relationship Id="rId2" Type="http://schemas.openxmlformats.org/officeDocument/2006/relationships/image" Target="../media/image50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5.xml"/><Relationship Id="rId7" Type="http://schemas.openxmlformats.org/officeDocument/2006/relationships/image" Target="../media/image68.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70.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png"/><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172.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3" Type="http://schemas.openxmlformats.org/officeDocument/2006/relationships/image" Target="../media/image508.jpg"/><Relationship Id="rId2" Type="http://schemas.openxmlformats.org/officeDocument/2006/relationships/image" Target="../media/image507.jpg"/><Relationship Id="rId1" Type="http://schemas.openxmlformats.org/officeDocument/2006/relationships/slideLayout" Target="../slideLayouts/slideLayout8.xml"/><Relationship Id="rId5" Type="http://schemas.openxmlformats.org/officeDocument/2006/relationships/image" Target="../media/image510.jpg"/><Relationship Id="rId4" Type="http://schemas.openxmlformats.org/officeDocument/2006/relationships/image" Target="../media/image509.jpg"/></Relationships>
</file>

<file path=ppt/slides/_rels/slide17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514.jpg"/><Relationship Id="rId2" Type="http://schemas.openxmlformats.org/officeDocument/2006/relationships/image" Target="../media/image513.jpg"/><Relationship Id="rId1" Type="http://schemas.openxmlformats.org/officeDocument/2006/relationships/slideLayout" Target="../slideLayouts/slideLayout8.xml"/><Relationship Id="rId5" Type="http://schemas.openxmlformats.org/officeDocument/2006/relationships/image" Target="../media/image516.jpg"/><Relationship Id="rId4" Type="http://schemas.openxmlformats.org/officeDocument/2006/relationships/image" Target="../media/image515.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72.wmf"/><Relationship Id="rId4" Type="http://schemas.openxmlformats.org/officeDocument/2006/relationships/oleObject" Target="../embeddings/oleObject3.bin"/></Relationships>
</file>

<file path=ppt/slides/_rels/slide180.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64.bin"/><Relationship Id="rId18" Type="http://schemas.openxmlformats.org/officeDocument/2006/relationships/image" Target="../media/image103.wmf"/><Relationship Id="rId26" Type="http://schemas.openxmlformats.org/officeDocument/2006/relationships/image" Target="../media/image107.wmf"/><Relationship Id="rId3" Type="http://schemas.openxmlformats.org/officeDocument/2006/relationships/oleObject" Target="../embeddings/oleObject59.bin"/><Relationship Id="rId21" Type="http://schemas.openxmlformats.org/officeDocument/2006/relationships/oleObject" Target="../embeddings/oleObject68.bin"/><Relationship Id="rId7" Type="http://schemas.openxmlformats.org/officeDocument/2006/relationships/oleObject" Target="../embeddings/oleObject61.bin"/><Relationship Id="rId12" Type="http://schemas.openxmlformats.org/officeDocument/2006/relationships/image" Target="../media/image100.wmf"/><Relationship Id="rId17" Type="http://schemas.openxmlformats.org/officeDocument/2006/relationships/oleObject" Target="../embeddings/oleObject66.bin"/><Relationship Id="rId25" Type="http://schemas.openxmlformats.org/officeDocument/2006/relationships/oleObject" Target="../embeddings/oleObject70.bin"/><Relationship Id="rId33" Type="http://schemas.openxmlformats.org/officeDocument/2006/relationships/image" Target="../media/image86.png"/><Relationship Id="rId2" Type="http://schemas.openxmlformats.org/officeDocument/2006/relationships/slideLayout" Target="../slideLayouts/slideLayout11.xml"/><Relationship Id="rId16" Type="http://schemas.openxmlformats.org/officeDocument/2006/relationships/image" Target="../media/image102.wmf"/><Relationship Id="rId20" Type="http://schemas.openxmlformats.org/officeDocument/2006/relationships/image" Target="../media/image104.wmf"/><Relationship Id="rId29" Type="http://schemas.openxmlformats.org/officeDocument/2006/relationships/oleObject" Target="../embeddings/oleObject72.bin"/><Relationship Id="rId1" Type="http://schemas.openxmlformats.org/officeDocument/2006/relationships/vmlDrawing" Target="../drawings/vmlDrawing19.vml"/><Relationship Id="rId6" Type="http://schemas.openxmlformats.org/officeDocument/2006/relationships/image" Target="../media/image97.wmf"/><Relationship Id="rId11" Type="http://schemas.openxmlformats.org/officeDocument/2006/relationships/oleObject" Target="../embeddings/oleObject63.bin"/><Relationship Id="rId24" Type="http://schemas.openxmlformats.org/officeDocument/2006/relationships/image" Target="../media/image106.wmf"/><Relationship Id="rId32" Type="http://schemas.openxmlformats.org/officeDocument/2006/relationships/image" Target="../media/image110.wmf"/><Relationship Id="rId5" Type="http://schemas.openxmlformats.org/officeDocument/2006/relationships/oleObject" Target="../embeddings/oleObject60.bin"/><Relationship Id="rId15" Type="http://schemas.openxmlformats.org/officeDocument/2006/relationships/oleObject" Target="../embeddings/oleObject65.bin"/><Relationship Id="rId23" Type="http://schemas.openxmlformats.org/officeDocument/2006/relationships/oleObject" Target="../embeddings/oleObject69.bin"/><Relationship Id="rId28" Type="http://schemas.openxmlformats.org/officeDocument/2006/relationships/image" Target="../media/image108.wmf"/><Relationship Id="rId10" Type="http://schemas.openxmlformats.org/officeDocument/2006/relationships/image" Target="../media/image99.wmf"/><Relationship Id="rId19" Type="http://schemas.openxmlformats.org/officeDocument/2006/relationships/oleObject" Target="../embeddings/oleObject67.bin"/><Relationship Id="rId31" Type="http://schemas.openxmlformats.org/officeDocument/2006/relationships/oleObject" Target="../embeddings/oleObject73.bin"/><Relationship Id="rId4" Type="http://schemas.openxmlformats.org/officeDocument/2006/relationships/image" Target="../media/image96.wmf"/><Relationship Id="rId9" Type="http://schemas.openxmlformats.org/officeDocument/2006/relationships/oleObject" Target="../embeddings/oleObject62.bin"/><Relationship Id="rId14" Type="http://schemas.openxmlformats.org/officeDocument/2006/relationships/image" Target="../media/image101.wmf"/><Relationship Id="rId22" Type="http://schemas.openxmlformats.org/officeDocument/2006/relationships/image" Target="../media/image105.wmf"/><Relationship Id="rId27" Type="http://schemas.openxmlformats.org/officeDocument/2006/relationships/oleObject" Target="../embeddings/oleObject71.bin"/><Relationship Id="rId30" Type="http://schemas.openxmlformats.org/officeDocument/2006/relationships/image" Target="../media/image109.wmf"/></Relationships>
</file>

<file path=ppt/slides/_rels/slide181.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518.png"/></Relationships>
</file>

<file path=ppt/slides/_rels/slide182.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19.png"/><Relationship Id="rId7" Type="http://schemas.openxmlformats.org/officeDocument/2006/relationships/image" Target="../media/image523.png"/><Relationship Id="rId12" Type="http://schemas.openxmlformats.org/officeDocument/2006/relationships/image" Target="../media/image528.png"/><Relationship Id="rId2" Type="http://schemas.openxmlformats.org/officeDocument/2006/relationships/notesSlide" Target="../notesSlides/notesSlide69.xml"/><Relationship Id="rId1" Type="http://schemas.openxmlformats.org/officeDocument/2006/relationships/slideLayout" Target="../slideLayouts/slideLayout9.xml"/><Relationship Id="rId6" Type="http://schemas.openxmlformats.org/officeDocument/2006/relationships/image" Target="../media/image522.png"/><Relationship Id="rId11" Type="http://schemas.openxmlformats.org/officeDocument/2006/relationships/image" Target="../media/image527.png"/><Relationship Id="rId5" Type="http://schemas.openxmlformats.org/officeDocument/2006/relationships/image" Target="../media/image521.png"/><Relationship Id="rId10" Type="http://schemas.openxmlformats.org/officeDocument/2006/relationships/image" Target="../media/image526.png"/><Relationship Id="rId4" Type="http://schemas.openxmlformats.org/officeDocument/2006/relationships/image" Target="../media/image520.png"/><Relationship Id="rId9" Type="http://schemas.openxmlformats.org/officeDocument/2006/relationships/image" Target="../media/image525.png"/></Relationships>
</file>

<file path=ppt/slides/_rels/slide183.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70.xml"/><Relationship Id="rId7" Type="http://schemas.openxmlformats.org/officeDocument/2006/relationships/image" Target="../media/image530.wmf"/><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oleObject" Target="../embeddings/oleObject75.bin"/><Relationship Id="rId11" Type="http://schemas.openxmlformats.org/officeDocument/2006/relationships/image" Target="../media/image532.wmf"/><Relationship Id="rId5" Type="http://schemas.openxmlformats.org/officeDocument/2006/relationships/image" Target="../media/image529.wmf"/><Relationship Id="rId10" Type="http://schemas.openxmlformats.org/officeDocument/2006/relationships/oleObject" Target="../embeddings/oleObject77.bin"/><Relationship Id="rId4" Type="http://schemas.openxmlformats.org/officeDocument/2006/relationships/oleObject" Target="../embeddings/oleObject74.bin"/><Relationship Id="rId9" Type="http://schemas.openxmlformats.org/officeDocument/2006/relationships/image" Target="../media/image531.wmf"/></Relationships>
</file>

<file path=ppt/slides/_rels/slide184.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537.wmf"/><Relationship Id="rId3" Type="http://schemas.openxmlformats.org/officeDocument/2006/relationships/notesSlide" Target="../notesSlides/notesSlide71.xml"/><Relationship Id="rId7" Type="http://schemas.openxmlformats.org/officeDocument/2006/relationships/image" Target="../media/image534.wmf"/><Relationship Id="rId12" Type="http://schemas.openxmlformats.org/officeDocument/2006/relationships/oleObject" Target="../embeddings/oleObject82.bin"/><Relationship Id="rId17" Type="http://schemas.openxmlformats.org/officeDocument/2006/relationships/image" Target="../media/image539.wmf"/><Relationship Id="rId2" Type="http://schemas.openxmlformats.org/officeDocument/2006/relationships/slideLayout" Target="../slideLayouts/slideLayout11.xml"/><Relationship Id="rId16" Type="http://schemas.openxmlformats.org/officeDocument/2006/relationships/oleObject" Target="../embeddings/oleObject84.bin"/><Relationship Id="rId1" Type="http://schemas.openxmlformats.org/officeDocument/2006/relationships/vmlDrawing" Target="../drawings/vmlDrawing21.vml"/><Relationship Id="rId6" Type="http://schemas.openxmlformats.org/officeDocument/2006/relationships/oleObject" Target="../embeddings/oleObject79.bin"/><Relationship Id="rId11" Type="http://schemas.openxmlformats.org/officeDocument/2006/relationships/image" Target="../media/image536.wmf"/><Relationship Id="rId5" Type="http://schemas.openxmlformats.org/officeDocument/2006/relationships/image" Target="../media/image533.wmf"/><Relationship Id="rId15" Type="http://schemas.openxmlformats.org/officeDocument/2006/relationships/image" Target="../media/image538.w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535.wmf"/><Relationship Id="rId14" Type="http://schemas.openxmlformats.org/officeDocument/2006/relationships/oleObject" Target="../embeddings/oleObject83.bin"/></Relationships>
</file>

<file path=ppt/slides/_rels/slide185.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544.wmf"/><Relationship Id="rId3" Type="http://schemas.openxmlformats.org/officeDocument/2006/relationships/notesSlide" Target="../notesSlides/notesSlide72.xml"/><Relationship Id="rId7" Type="http://schemas.openxmlformats.org/officeDocument/2006/relationships/image" Target="../media/image541.wmf"/><Relationship Id="rId12" Type="http://schemas.openxmlformats.org/officeDocument/2006/relationships/oleObject" Target="../embeddings/oleObject89.bin"/><Relationship Id="rId2" Type="http://schemas.openxmlformats.org/officeDocument/2006/relationships/slideLayout" Target="../slideLayouts/slideLayout8.xml"/><Relationship Id="rId1" Type="http://schemas.openxmlformats.org/officeDocument/2006/relationships/vmlDrawing" Target="../drawings/vmlDrawing22.vml"/><Relationship Id="rId6" Type="http://schemas.openxmlformats.org/officeDocument/2006/relationships/oleObject" Target="../embeddings/oleObject86.bin"/><Relationship Id="rId11" Type="http://schemas.openxmlformats.org/officeDocument/2006/relationships/image" Target="../media/image543.wmf"/><Relationship Id="rId5" Type="http://schemas.openxmlformats.org/officeDocument/2006/relationships/image" Target="../media/image540.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542.wmf"/></Relationships>
</file>

<file path=ppt/slides/_rels/slide186.xml.rels><?xml version="1.0" encoding="UTF-8" standalone="yes"?>
<Relationships xmlns="http://schemas.openxmlformats.org/package/2006/relationships"><Relationship Id="rId3" Type="http://schemas.openxmlformats.org/officeDocument/2006/relationships/image" Target="../media/image545.png"/><Relationship Id="rId7" Type="http://schemas.openxmlformats.org/officeDocument/2006/relationships/image" Target="../media/image549.pn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18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552.png"/><Relationship Id="rId4" Type="http://schemas.openxmlformats.org/officeDocument/2006/relationships/image" Target="../media/image55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554.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00.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561.wmf"/><Relationship Id="rId3" Type="http://schemas.openxmlformats.org/officeDocument/2006/relationships/notesSlide" Target="../notesSlides/notesSlide85.xml"/><Relationship Id="rId7" Type="http://schemas.openxmlformats.org/officeDocument/2006/relationships/image" Target="../media/image558.wmf"/><Relationship Id="rId12" Type="http://schemas.openxmlformats.org/officeDocument/2006/relationships/oleObject" Target="../embeddings/oleObject94.bin"/><Relationship Id="rId2" Type="http://schemas.openxmlformats.org/officeDocument/2006/relationships/slideLayout" Target="../slideLayouts/slideLayout11.xml"/><Relationship Id="rId1" Type="http://schemas.openxmlformats.org/officeDocument/2006/relationships/vmlDrawing" Target="../drawings/vmlDrawing23.vml"/><Relationship Id="rId6" Type="http://schemas.openxmlformats.org/officeDocument/2006/relationships/oleObject" Target="../embeddings/oleObject91.bin"/><Relationship Id="rId11" Type="http://schemas.openxmlformats.org/officeDocument/2006/relationships/image" Target="../media/image560.wmf"/><Relationship Id="rId5" Type="http://schemas.openxmlformats.org/officeDocument/2006/relationships/image" Target="../media/image557.wmf"/><Relationship Id="rId15" Type="http://schemas.openxmlformats.org/officeDocument/2006/relationships/image" Target="../media/image562.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559.wmf"/><Relationship Id="rId14" Type="http://schemas.openxmlformats.org/officeDocument/2006/relationships/oleObject" Target="../embeddings/oleObject95.bin"/></Relationships>
</file>

<file path=ppt/slides/_rels/slide201.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image" Target="../media/image566.wmf"/><Relationship Id="rId18" Type="http://schemas.openxmlformats.org/officeDocument/2006/relationships/oleObject" Target="../embeddings/oleObject102.bin"/><Relationship Id="rId3" Type="http://schemas.openxmlformats.org/officeDocument/2006/relationships/notesSlide" Target="../notesSlides/notesSlide86.xml"/><Relationship Id="rId21" Type="http://schemas.openxmlformats.org/officeDocument/2006/relationships/image" Target="../media/image570.wmf"/><Relationship Id="rId7" Type="http://schemas.openxmlformats.org/officeDocument/2006/relationships/image" Target="../media/image563.wmf"/><Relationship Id="rId12" Type="http://schemas.openxmlformats.org/officeDocument/2006/relationships/oleObject" Target="../embeddings/oleObject99.bin"/><Relationship Id="rId17" Type="http://schemas.openxmlformats.org/officeDocument/2006/relationships/image" Target="../media/image568.wmf"/><Relationship Id="rId2" Type="http://schemas.openxmlformats.org/officeDocument/2006/relationships/slideLayout" Target="../slideLayouts/slideLayout13.xml"/><Relationship Id="rId16" Type="http://schemas.openxmlformats.org/officeDocument/2006/relationships/oleObject" Target="../embeddings/oleObject101.bin"/><Relationship Id="rId20" Type="http://schemas.openxmlformats.org/officeDocument/2006/relationships/oleObject" Target="../embeddings/oleObject103.bin"/><Relationship Id="rId1" Type="http://schemas.openxmlformats.org/officeDocument/2006/relationships/vmlDrawing" Target="../drawings/vmlDrawing24.vml"/><Relationship Id="rId6" Type="http://schemas.openxmlformats.org/officeDocument/2006/relationships/oleObject" Target="../embeddings/oleObject96.bin"/><Relationship Id="rId11" Type="http://schemas.openxmlformats.org/officeDocument/2006/relationships/image" Target="../media/image565.wmf"/><Relationship Id="rId5" Type="http://schemas.openxmlformats.org/officeDocument/2006/relationships/image" Target="../media/image572.png"/><Relationship Id="rId15" Type="http://schemas.openxmlformats.org/officeDocument/2006/relationships/image" Target="../media/image567.wmf"/><Relationship Id="rId10" Type="http://schemas.openxmlformats.org/officeDocument/2006/relationships/oleObject" Target="../embeddings/oleObject98.bin"/><Relationship Id="rId19" Type="http://schemas.openxmlformats.org/officeDocument/2006/relationships/image" Target="../media/image569.wmf"/><Relationship Id="rId4" Type="http://schemas.openxmlformats.org/officeDocument/2006/relationships/image" Target="../media/image571.png"/><Relationship Id="rId9" Type="http://schemas.openxmlformats.org/officeDocument/2006/relationships/image" Target="../media/image564.wmf"/><Relationship Id="rId14" Type="http://schemas.openxmlformats.org/officeDocument/2006/relationships/oleObject" Target="../embeddings/oleObject100.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image" Target="../media/image573.png"/><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88.xml"/><Relationship Id="rId1" Type="http://schemas.openxmlformats.org/officeDocument/2006/relationships/slideLayout" Target="../slideLayouts/slideLayout8.xml"/><Relationship Id="rId5" Type="http://schemas.openxmlformats.org/officeDocument/2006/relationships/image" Target="../media/image577.png"/><Relationship Id="rId4" Type="http://schemas.openxmlformats.org/officeDocument/2006/relationships/image" Target="../media/image576.png"/></Relationships>
</file>

<file path=ppt/slides/_rels/slide207.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88.png"/><Relationship Id="rId3" Type="http://schemas.openxmlformats.org/officeDocument/2006/relationships/image" Target="../media/image578.png"/><Relationship Id="rId7" Type="http://schemas.openxmlformats.org/officeDocument/2006/relationships/image" Target="../media/image582.png"/><Relationship Id="rId12" Type="http://schemas.openxmlformats.org/officeDocument/2006/relationships/image" Target="../media/image587.png"/><Relationship Id="rId2" Type="http://schemas.openxmlformats.org/officeDocument/2006/relationships/notesSlide" Target="../notesSlides/notesSlide89.xml"/><Relationship Id="rId1" Type="http://schemas.openxmlformats.org/officeDocument/2006/relationships/slideLayout" Target="../slideLayouts/slideLayout9.xml"/><Relationship Id="rId6" Type="http://schemas.openxmlformats.org/officeDocument/2006/relationships/image" Target="../media/image581.png"/><Relationship Id="rId11" Type="http://schemas.openxmlformats.org/officeDocument/2006/relationships/image" Target="../media/image586.png"/><Relationship Id="rId5" Type="http://schemas.openxmlformats.org/officeDocument/2006/relationships/image" Target="../media/image580.png"/><Relationship Id="rId10" Type="http://schemas.openxmlformats.org/officeDocument/2006/relationships/image" Target="../media/image585.png"/><Relationship Id="rId4" Type="http://schemas.openxmlformats.org/officeDocument/2006/relationships/image" Target="../media/image579.png"/><Relationship Id="rId9" Type="http://schemas.openxmlformats.org/officeDocument/2006/relationships/image" Target="../media/image584.png"/></Relationships>
</file>

<file path=ppt/slides/_rels/slide20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9.png"/><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91.png"/><Relationship Id="rId1" Type="http://schemas.openxmlformats.org/officeDocument/2006/relationships/slideLayout" Target="../slideLayouts/slideLayout8.xml"/><Relationship Id="rId4" Type="http://schemas.openxmlformats.org/officeDocument/2006/relationships/image" Target="../media/image5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595.png"/></Relationships>
</file>

<file path=ppt/slides/_rels/slide211.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image" Target="../media/image596.png"/><Relationship Id="rId7" Type="http://schemas.openxmlformats.org/officeDocument/2006/relationships/image" Target="../media/image600.png"/><Relationship Id="rId2" Type="http://schemas.openxmlformats.org/officeDocument/2006/relationships/notesSlide" Target="../notesSlides/notesSlide91.xml"/><Relationship Id="rId1" Type="http://schemas.openxmlformats.org/officeDocument/2006/relationships/slideLayout" Target="../slideLayouts/slideLayout8.xml"/><Relationship Id="rId6" Type="http://schemas.openxmlformats.org/officeDocument/2006/relationships/image" Target="../media/image599.png"/><Relationship Id="rId5" Type="http://schemas.openxmlformats.org/officeDocument/2006/relationships/image" Target="../media/image598.png"/><Relationship Id="rId4" Type="http://schemas.openxmlformats.org/officeDocument/2006/relationships/image" Target="../media/image597.png"/><Relationship Id="rId9" Type="http://schemas.openxmlformats.org/officeDocument/2006/relationships/image" Target="../media/image601.png"/></Relationships>
</file>

<file path=ppt/slides/_rels/slide21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xml"/><Relationship Id="rId5" Type="http://schemas.openxmlformats.org/officeDocument/2006/relationships/image" Target="../media/image148.png"/><Relationship Id="rId4" Type="http://schemas.openxmlformats.org/officeDocument/2006/relationships/image" Target="../media/image147.png"/></Relationships>
</file>

<file path=ppt/slides/_rels/slide213.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image" Target="../media/image602.png"/><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hyperlink" Target="http://www.bsc.es/computer-sciences/performance-tools/documentation" TargetMode="Externa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604.png"/><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8.xml"/><Relationship Id="rId4" Type="http://schemas.openxmlformats.org/officeDocument/2006/relationships/image" Target="../media/image16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image" Target="../media/image608.png"/></Relationships>
</file>

<file path=ppt/slides/_rels/slide232.xml.rels><?xml version="1.0" encoding="UTF-8" standalone="yes"?>
<Relationships xmlns="http://schemas.openxmlformats.org/package/2006/relationships"><Relationship Id="rId8" Type="http://schemas.openxmlformats.org/officeDocument/2006/relationships/image" Target="../media/image616.png"/><Relationship Id="rId3" Type="http://schemas.openxmlformats.org/officeDocument/2006/relationships/image" Target="../media/image607.png"/><Relationship Id="rId7" Type="http://schemas.openxmlformats.org/officeDocument/2006/relationships/image" Target="../media/image615.png"/><Relationship Id="rId2" Type="http://schemas.openxmlformats.org/officeDocument/2006/relationships/image" Target="../media/image611.png"/><Relationship Id="rId1" Type="http://schemas.openxmlformats.org/officeDocument/2006/relationships/slideLayout" Target="../slideLayouts/slideLayout9.xml"/><Relationship Id="rId6" Type="http://schemas.openxmlformats.org/officeDocument/2006/relationships/image" Target="../media/image614.png"/><Relationship Id="rId5" Type="http://schemas.openxmlformats.org/officeDocument/2006/relationships/image" Target="../media/image61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s>
</file>

<file path=ppt/slides/_rels/slide233.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04.xml"/><Relationship Id="rId1" Type="http://schemas.openxmlformats.org/officeDocument/2006/relationships/slideLayout" Target="../slideLayouts/slideLayout8.xml"/><Relationship Id="rId5" Type="http://schemas.openxmlformats.org/officeDocument/2006/relationships/image" Target="../media/image622.png"/><Relationship Id="rId4" Type="http://schemas.openxmlformats.org/officeDocument/2006/relationships/image" Target="../media/image621.png"/></Relationships>
</file>

<file path=ppt/slides/_rels/slide236.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image" Target="../media/image623.png"/><Relationship Id="rId1" Type="http://schemas.openxmlformats.org/officeDocument/2006/relationships/slideLayout" Target="../slideLayouts/slideLayout9.xml"/><Relationship Id="rId6" Type="http://schemas.openxmlformats.org/officeDocument/2006/relationships/image" Target="../media/image627.png"/><Relationship Id="rId5" Type="http://schemas.openxmlformats.org/officeDocument/2006/relationships/image" Target="../media/image626.png"/><Relationship Id="rId4" Type="http://schemas.openxmlformats.org/officeDocument/2006/relationships/image" Target="../media/image62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8" Type="http://schemas.openxmlformats.org/officeDocument/2006/relationships/image" Target="../media/image634.png"/><Relationship Id="rId3" Type="http://schemas.openxmlformats.org/officeDocument/2006/relationships/image" Target="../media/image629.png"/><Relationship Id="rId7" Type="http://schemas.openxmlformats.org/officeDocument/2006/relationships/image" Target="../media/image633.png"/><Relationship Id="rId2" Type="http://schemas.openxmlformats.org/officeDocument/2006/relationships/image" Target="../media/image628.png"/><Relationship Id="rId1" Type="http://schemas.openxmlformats.org/officeDocument/2006/relationships/slideLayout" Target="../slideLayouts/slideLayout9.xml"/><Relationship Id="rId6" Type="http://schemas.openxmlformats.org/officeDocument/2006/relationships/image" Target="../media/image632.png"/><Relationship Id="rId5" Type="http://schemas.openxmlformats.org/officeDocument/2006/relationships/image" Target="../media/image631.png"/><Relationship Id="rId4" Type="http://schemas.openxmlformats.org/officeDocument/2006/relationships/image" Target="../media/image630.png"/><Relationship Id="rId9" Type="http://schemas.openxmlformats.org/officeDocument/2006/relationships/image" Target="../media/image635.wmf"/></Relationships>
</file>

<file path=ppt/slides/_rels/slide239.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41.png"/><Relationship Id="rId2" Type="http://schemas.openxmlformats.org/officeDocument/2006/relationships/image" Target="../media/image636.png"/><Relationship Id="rId1" Type="http://schemas.openxmlformats.org/officeDocument/2006/relationships/slideLayout" Target="../slideLayouts/slideLayout9.xml"/><Relationship Id="rId6" Type="http://schemas.openxmlformats.org/officeDocument/2006/relationships/image" Target="../media/image640.png"/><Relationship Id="rId5" Type="http://schemas.openxmlformats.org/officeDocument/2006/relationships/image" Target="../media/image639.png"/><Relationship Id="rId4" Type="http://schemas.openxmlformats.org/officeDocument/2006/relationships/image" Target="../media/image638.png"/><Relationship Id="rId9" Type="http://schemas.openxmlformats.org/officeDocument/2006/relationships/image" Target="../media/image635.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8" Type="http://schemas.openxmlformats.org/officeDocument/2006/relationships/image" Target="../media/image649.png"/><Relationship Id="rId3" Type="http://schemas.openxmlformats.org/officeDocument/2006/relationships/image" Target="../media/image644.png"/><Relationship Id="rId7" Type="http://schemas.openxmlformats.org/officeDocument/2006/relationships/image" Target="../media/image648.png"/><Relationship Id="rId2" Type="http://schemas.openxmlformats.org/officeDocument/2006/relationships/image" Target="../media/image643.png"/><Relationship Id="rId1" Type="http://schemas.openxmlformats.org/officeDocument/2006/relationships/slideLayout" Target="../slideLayouts/slideLayout9.xml"/><Relationship Id="rId6" Type="http://schemas.openxmlformats.org/officeDocument/2006/relationships/image" Target="../media/image647.png"/><Relationship Id="rId5" Type="http://schemas.openxmlformats.org/officeDocument/2006/relationships/image" Target="../media/image646.png"/><Relationship Id="rId4" Type="http://schemas.openxmlformats.org/officeDocument/2006/relationships/image" Target="../media/image645.png"/><Relationship Id="rId9" Type="http://schemas.openxmlformats.org/officeDocument/2006/relationships/image" Target="../media/image635.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86.png"/><Relationship Id="rId4" Type="http://schemas.openxmlformats.org/officeDocument/2006/relationships/image" Target="../media/image9.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7.xml"/><Relationship Id="rId7" Type="http://schemas.openxmlformats.org/officeDocument/2006/relationships/image" Target="../media/image88.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image" Target="../media/image90.wmf"/><Relationship Id="rId5" Type="http://schemas.openxmlformats.org/officeDocument/2006/relationships/image" Target="../media/image87.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89.wmf"/></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14.bin"/><Relationship Id="rId18" Type="http://schemas.openxmlformats.org/officeDocument/2006/relationships/image" Target="../media/image103.wmf"/><Relationship Id="rId26" Type="http://schemas.openxmlformats.org/officeDocument/2006/relationships/image" Target="../media/image107.wmf"/><Relationship Id="rId3" Type="http://schemas.openxmlformats.org/officeDocument/2006/relationships/oleObject" Target="../embeddings/oleObject9.bin"/><Relationship Id="rId21"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100.wmf"/><Relationship Id="rId17" Type="http://schemas.openxmlformats.org/officeDocument/2006/relationships/oleObject" Target="../embeddings/oleObject16.bin"/><Relationship Id="rId25" Type="http://schemas.openxmlformats.org/officeDocument/2006/relationships/oleObject" Target="../embeddings/oleObject20.bin"/><Relationship Id="rId33" Type="http://schemas.openxmlformats.org/officeDocument/2006/relationships/image" Target="../media/image86.png"/><Relationship Id="rId2" Type="http://schemas.openxmlformats.org/officeDocument/2006/relationships/slideLayout" Target="../slideLayouts/slideLayout11.xml"/><Relationship Id="rId16" Type="http://schemas.openxmlformats.org/officeDocument/2006/relationships/image" Target="../media/image102.wmf"/><Relationship Id="rId20" Type="http://schemas.openxmlformats.org/officeDocument/2006/relationships/image" Target="../media/image104.wmf"/><Relationship Id="rId29" Type="http://schemas.openxmlformats.org/officeDocument/2006/relationships/oleObject" Target="../embeddings/oleObject22.bin"/><Relationship Id="rId1" Type="http://schemas.openxmlformats.org/officeDocument/2006/relationships/vmlDrawing" Target="../drawings/vmlDrawing6.vml"/><Relationship Id="rId6" Type="http://schemas.openxmlformats.org/officeDocument/2006/relationships/image" Target="../media/image97.wmf"/><Relationship Id="rId11" Type="http://schemas.openxmlformats.org/officeDocument/2006/relationships/oleObject" Target="../embeddings/oleObject13.bin"/><Relationship Id="rId24" Type="http://schemas.openxmlformats.org/officeDocument/2006/relationships/image" Target="../media/image106.wmf"/><Relationship Id="rId32" Type="http://schemas.openxmlformats.org/officeDocument/2006/relationships/image" Target="../media/image110.wmf"/><Relationship Id="rId5" Type="http://schemas.openxmlformats.org/officeDocument/2006/relationships/oleObject" Target="../embeddings/oleObject10.bin"/><Relationship Id="rId15" Type="http://schemas.openxmlformats.org/officeDocument/2006/relationships/oleObject" Target="../embeddings/oleObject15.bin"/><Relationship Id="rId23" Type="http://schemas.openxmlformats.org/officeDocument/2006/relationships/oleObject" Target="../embeddings/oleObject19.bin"/><Relationship Id="rId28" Type="http://schemas.openxmlformats.org/officeDocument/2006/relationships/image" Target="../media/image108.wmf"/><Relationship Id="rId10" Type="http://schemas.openxmlformats.org/officeDocument/2006/relationships/image" Target="../media/image99.wmf"/><Relationship Id="rId19" Type="http://schemas.openxmlformats.org/officeDocument/2006/relationships/oleObject" Target="../embeddings/oleObject17.bin"/><Relationship Id="rId31" Type="http://schemas.openxmlformats.org/officeDocument/2006/relationships/oleObject" Target="../embeddings/oleObject23.bin"/><Relationship Id="rId4" Type="http://schemas.openxmlformats.org/officeDocument/2006/relationships/image" Target="../media/image96.wmf"/><Relationship Id="rId9" Type="http://schemas.openxmlformats.org/officeDocument/2006/relationships/oleObject" Target="../embeddings/oleObject12.bin"/><Relationship Id="rId14" Type="http://schemas.openxmlformats.org/officeDocument/2006/relationships/image" Target="../media/image101.wmf"/><Relationship Id="rId22" Type="http://schemas.openxmlformats.org/officeDocument/2006/relationships/image" Target="../media/image105.wmf"/><Relationship Id="rId27" Type="http://schemas.openxmlformats.org/officeDocument/2006/relationships/oleObject" Target="../embeddings/oleObject21.bin"/><Relationship Id="rId30" Type="http://schemas.openxmlformats.org/officeDocument/2006/relationships/image" Target="../media/image109.wmf"/></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15.jpg"/><Relationship Id="rId7" Type="http://schemas.openxmlformats.org/officeDocument/2006/relationships/image" Target="../media/image117.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16.jpg"/></Relationships>
</file>

<file path=ppt/slides/_rels/slide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g"/><Relationship Id="rId3" Type="http://schemas.openxmlformats.org/officeDocument/2006/relationships/image" Target="../media/image15.png"/><Relationship Id="rId7" Type="http://schemas.openxmlformats.org/officeDocument/2006/relationships/image" Target="../media/image123.jpeg"/><Relationship Id="rId12" Type="http://schemas.openxmlformats.org/officeDocument/2006/relationships/image" Target="../media/image128.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jp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jpeg"/><Relationship Id="rId14" Type="http://schemas.openxmlformats.org/officeDocument/2006/relationships/image" Target="../media/image130.jp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7.jpg"/><Relationship Id="rId7" Type="http://schemas.openxmlformats.org/officeDocument/2006/relationships/image" Target="../media/image141.jpg"/><Relationship Id="rId2" Type="http://schemas.openxmlformats.org/officeDocument/2006/relationships/image" Target="../media/image136.jpg"/><Relationship Id="rId1" Type="http://schemas.openxmlformats.org/officeDocument/2006/relationships/slideLayout" Target="../slideLayouts/slideLayout8.xml"/><Relationship Id="rId6" Type="http://schemas.openxmlformats.org/officeDocument/2006/relationships/image" Target="../media/image140.jpg"/><Relationship Id="rId5" Type="http://schemas.openxmlformats.org/officeDocument/2006/relationships/image" Target="../media/image139.jpg"/><Relationship Id="rId10" Type="http://schemas.openxmlformats.org/officeDocument/2006/relationships/image" Target="../media/image144.jpg"/><Relationship Id="rId4" Type="http://schemas.openxmlformats.org/officeDocument/2006/relationships/image" Target="../media/image138.jpg"/><Relationship Id="rId9" Type="http://schemas.openxmlformats.org/officeDocument/2006/relationships/image" Target="../media/image143.jpg"/></Relationships>
</file>

<file path=ppt/slides/_rels/slide3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xml"/><Relationship Id="rId5" Type="http://schemas.openxmlformats.org/officeDocument/2006/relationships/image" Target="../media/image148.png"/><Relationship Id="rId4" Type="http://schemas.openxmlformats.org/officeDocument/2006/relationships/image" Target="../media/image147.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oleObject" Target="../embeddings/oleObject1.bin"/><Relationship Id="rId7" Type="http://schemas.openxmlformats.org/officeDocument/2006/relationships/image" Target="../media/image12.jpeg"/><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11.jp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wmf"/><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hyperlink" Target="http://www.bsc.es/paraver"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www.bsc.es/computer-sciences/performance-tools/documentatio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7.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6.png"/><Relationship Id="rId5" Type="http://schemas.openxmlformats.org/officeDocument/2006/relationships/image" Target="../media/image175.jpeg"/><Relationship Id="rId4" Type="http://schemas.openxmlformats.org/officeDocument/2006/relationships/image" Target="../media/image174.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181.jpeg"/><Relationship Id="rId2" Type="http://schemas.openxmlformats.org/officeDocument/2006/relationships/image" Target="../media/image177.jpeg"/><Relationship Id="rId1" Type="http://schemas.openxmlformats.org/officeDocument/2006/relationships/slideLayout" Target="../slideLayouts/slideLayout9.xml"/><Relationship Id="rId6" Type="http://schemas.openxmlformats.org/officeDocument/2006/relationships/image" Target="../media/image180.jpg"/><Relationship Id="rId5" Type="http://schemas.openxmlformats.org/officeDocument/2006/relationships/image" Target="../media/image179.png"/><Relationship Id="rId4" Type="http://schemas.openxmlformats.org/officeDocument/2006/relationships/image" Target="../media/image6.jpeg"/></Relationships>
</file>

<file path=ppt/slides/_rels/slide6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notesSlide" Target="../notesSlides/notesSlide19.xml"/><Relationship Id="rId7" Type="http://schemas.openxmlformats.org/officeDocument/2006/relationships/image" Target="../media/image185.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8.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195.png"/><Relationship Id="rId4" Type="http://schemas.openxmlformats.org/officeDocument/2006/relationships/image" Target="../media/image19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97.png"/><Relationship Id="rId5" Type="http://schemas.openxmlformats.org/officeDocument/2006/relationships/image" Target="../media/image175.jpeg"/><Relationship Id="rId4" Type="http://schemas.openxmlformats.org/officeDocument/2006/relationships/image" Target="../media/image19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8.xml"/><Relationship Id="rId4" Type="http://schemas.openxmlformats.org/officeDocument/2006/relationships/image" Target="../media/image19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01.png"/><Relationship Id="rId2" Type="http://schemas.openxmlformats.org/officeDocument/2006/relationships/slideLayout" Target="../slideLayouts/slideLayout10.xml"/><Relationship Id="rId1" Type="http://schemas.openxmlformats.org/officeDocument/2006/relationships/tags" Target="../tags/tag9.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67.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notesSlide" Target="../notesSlides/notesSlide24.xml"/><Relationship Id="rId7" Type="http://schemas.openxmlformats.org/officeDocument/2006/relationships/image" Target="../media/image205.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68.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10.png"/><Relationship Id="rId7" Type="http://schemas.openxmlformats.org/officeDocument/2006/relationships/image" Target="../media/image212.png"/><Relationship Id="rId12" Type="http://schemas.openxmlformats.org/officeDocument/2006/relationships/image" Target="../media/image209.emf"/><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207.emf"/><Relationship Id="rId11" Type="http://schemas.openxmlformats.org/officeDocument/2006/relationships/oleObject" Target="../embeddings/oleObject26.bin"/><Relationship Id="rId5" Type="http://schemas.openxmlformats.org/officeDocument/2006/relationships/oleObject" Target="../embeddings/oleObject24.bin"/><Relationship Id="rId10" Type="http://schemas.openxmlformats.org/officeDocument/2006/relationships/image" Target="../media/image208.emf"/><Relationship Id="rId4" Type="http://schemas.openxmlformats.org/officeDocument/2006/relationships/image" Target="../media/image211.png"/><Relationship Id="rId9" Type="http://schemas.openxmlformats.org/officeDocument/2006/relationships/oleObject" Target="../embeddings/oleObject25.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7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21.png"/><Relationship Id="rId4" Type="http://schemas.openxmlformats.org/officeDocument/2006/relationships/image" Target="../media/image220.png"/></Relationships>
</file>

<file path=ppt/slides/_rels/slide7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26" Type="http://schemas.openxmlformats.org/officeDocument/2006/relationships/image" Target="../media/image245.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5" Type="http://schemas.openxmlformats.org/officeDocument/2006/relationships/image" Target="../media/image244.png"/><Relationship Id="rId2" Type="http://schemas.openxmlformats.org/officeDocument/2006/relationships/slideLayout" Target="../slideLayouts/slideLayout8.xml"/><Relationship Id="rId16" Type="http://schemas.openxmlformats.org/officeDocument/2006/relationships/image" Target="../media/image235.png"/><Relationship Id="rId20" Type="http://schemas.openxmlformats.org/officeDocument/2006/relationships/image" Target="../media/image239.png"/><Relationship Id="rId29" Type="http://schemas.openxmlformats.org/officeDocument/2006/relationships/image" Target="../media/image248.png"/><Relationship Id="rId1" Type="http://schemas.openxmlformats.org/officeDocument/2006/relationships/tags" Target="../tags/tag12.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43.png"/><Relationship Id="rId32" Type="http://schemas.openxmlformats.org/officeDocument/2006/relationships/image" Target="../media/image251.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2.png"/><Relationship Id="rId28" Type="http://schemas.openxmlformats.org/officeDocument/2006/relationships/image" Target="../media/image247.png"/><Relationship Id="rId10" Type="http://schemas.openxmlformats.org/officeDocument/2006/relationships/image" Target="../media/image229.png"/><Relationship Id="rId19" Type="http://schemas.openxmlformats.org/officeDocument/2006/relationships/image" Target="../media/image238.png"/><Relationship Id="rId31" Type="http://schemas.openxmlformats.org/officeDocument/2006/relationships/image" Target="../media/image250.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1.png"/><Relationship Id="rId27" Type="http://schemas.openxmlformats.org/officeDocument/2006/relationships/image" Target="../media/image246.png"/><Relationship Id="rId30" Type="http://schemas.openxmlformats.org/officeDocument/2006/relationships/image" Target="../media/image249.png"/></Relationships>
</file>

<file path=ppt/slides/_rels/slide7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image" Target="../media/image253.png"/><Relationship Id="rId7" Type="http://schemas.openxmlformats.org/officeDocument/2006/relationships/image" Target="../media/image257.png"/><Relationship Id="rId12" Type="http://schemas.openxmlformats.org/officeDocument/2006/relationships/image" Target="../media/image26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56.png"/><Relationship Id="rId11" Type="http://schemas.openxmlformats.org/officeDocument/2006/relationships/image" Target="../media/image261.png"/><Relationship Id="rId5" Type="http://schemas.openxmlformats.org/officeDocument/2006/relationships/image" Target="../media/image255.png"/><Relationship Id="rId10" Type="http://schemas.openxmlformats.org/officeDocument/2006/relationships/image" Target="../media/image260.png"/><Relationship Id="rId4" Type="http://schemas.openxmlformats.org/officeDocument/2006/relationships/image" Target="../media/image254.png"/><Relationship Id="rId9" Type="http://schemas.openxmlformats.org/officeDocument/2006/relationships/image" Target="../media/image259.png"/></Relationships>
</file>

<file path=ppt/slides/_rels/slide75.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278.png"/><Relationship Id="rId3" Type="http://schemas.openxmlformats.org/officeDocument/2006/relationships/notesSlide" Target="../notesSlides/notesSlide30.xml"/><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 Type="http://schemas.openxmlformats.org/officeDocument/2006/relationships/slideLayout" Target="../slideLayouts/slideLayout8.xml"/><Relationship Id="rId16" Type="http://schemas.openxmlformats.org/officeDocument/2006/relationships/image" Target="../media/image276.png"/><Relationship Id="rId1" Type="http://schemas.openxmlformats.org/officeDocument/2006/relationships/tags" Target="../tags/tag13.xml"/><Relationship Id="rId6" Type="http://schemas.openxmlformats.org/officeDocument/2006/relationships/image" Target="../media/image266.png"/><Relationship Id="rId11" Type="http://schemas.openxmlformats.org/officeDocument/2006/relationships/image" Target="../media/image271.png"/><Relationship Id="rId5" Type="http://schemas.openxmlformats.org/officeDocument/2006/relationships/image" Target="../media/image265.png"/><Relationship Id="rId15" Type="http://schemas.openxmlformats.org/officeDocument/2006/relationships/image" Target="../media/image275.png"/><Relationship Id="rId10" Type="http://schemas.openxmlformats.org/officeDocument/2006/relationships/image" Target="../media/image270.png"/><Relationship Id="rId4" Type="http://schemas.openxmlformats.org/officeDocument/2006/relationships/image" Target="../media/image264.png"/><Relationship Id="rId9" Type="http://schemas.openxmlformats.org/officeDocument/2006/relationships/image" Target="../media/image269.png"/><Relationship Id="rId14" Type="http://schemas.openxmlformats.org/officeDocument/2006/relationships/image" Target="../media/image274.png"/></Relationships>
</file>

<file path=ppt/slides/_rels/slide7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277.png"/><Relationship Id="rId4" Type="http://schemas.openxmlformats.org/officeDocument/2006/relationships/image" Target="../media/image278.png"/></Relationships>
</file>

<file path=ppt/slides/_rels/slide77.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1.png"/><Relationship Id="rId18" Type="http://schemas.openxmlformats.org/officeDocument/2006/relationships/image" Target="../media/image237.png"/><Relationship Id="rId26" Type="http://schemas.openxmlformats.org/officeDocument/2006/relationships/image" Target="../media/image286.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83.png"/><Relationship Id="rId25" Type="http://schemas.openxmlformats.org/officeDocument/2006/relationships/image" Target="../media/image244.png"/><Relationship Id="rId2" Type="http://schemas.openxmlformats.org/officeDocument/2006/relationships/slideLayout" Target="../slideLayouts/slideLayout8.xml"/><Relationship Id="rId16" Type="http://schemas.openxmlformats.org/officeDocument/2006/relationships/image" Target="../media/image235.png"/><Relationship Id="rId20" Type="http://schemas.openxmlformats.org/officeDocument/2006/relationships/image" Target="../media/image239.png"/><Relationship Id="rId29" Type="http://schemas.openxmlformats.org/officeDocument/2006/relationships/image" Target="../media/image288.png"/><Relationship Id="rId1" Type="http://schemas.openxmlformats.org/officeDocument/2006/relationships/tags" Target="../tags/tag14.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85.png"/><Relationship Id="rId32" Type="http://schemas.openxmlformats.org/officeDocument/2006/relationships/image" Target="../media/image289.png"/><Relationship Id="rId5" Type="http://schemas.openxmlformats.org/officeDocument/2006/relationships/image" Target="../media/image224.png"/><Relationship Id="rId15" Type="http://schemas.openxmlformats.org/officeDocument/2006/relationships/image" Target="../media/image282.png"/><Relationship Id="rId23" Type="http://schemas.openxmlformats.org/officeDocument/2006/relationships/image" Target="../media/image242.png"/><Relationship Id="rId28" Type="http://schemas.openxmlformats.org/officeDocument/2006/relationships/image" Target="../media/image247.png"/><Relationship Id="rId10" Type="http://schemas.openxmlformats.org/officeDocument/2006/relationships/image" Target="../media/image229.png"/><Relationship Id="rId19" Type="http://schemas.openxmlformats.org/officeDocument/2006/relationships/image" Target="../media/image284.png"/><Relationship Id="rId31" Type="http://schemas.openxmlformats.org/officeDocument/2006/relationships/image" Target="../media/image250.png"/><Relationship Id="rId4" Type="http://schemas.openxmlformats.org/officeDocument/2006/relationships/image" Target="../media/image223.png"/><Relationship Id="rId9" Type="http://schemas.openxmlformats.org/officeDocument/2006/relationships/image" Target="../media/image280.png"/><Relationship Id="rId14" Type="http://schemas.openxmlformats.org/officeDocument/2006/relationships/image" Target="../media/image233.png"/><Relationship Id="rId22" Type="http://schemas.openxmlformats.org/officeDocument/2006/relationships/image" Target="../media/image241.png"/><Relationship Id="rId27" Type="http://schemas.openxmlformats.org/officeDocument/2006/relationships/image" Target="../media/image287.png"/><Relationship Id="rId30" Type="http://schemas.openxmlformats.org/officeDocument/2006/relationships/image" Target="../media/image2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0.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91.jpeg"/></Relationships>
</file>

<file path=ppt/slides/_rels/slide81.xml.rels><?xml version="1.0" encoding="UTF-8" standalone="yes"?>
<Relationships xmlns="http://schemas.openxmlformats.org/package/2006/relationships"><Relationship Id="rId3" Type="http://schemas.openxmlformats.org/officeDocument/2006/relationships/image" Target="../media/image292.jpeg"/><Relationship Id="rId7" Type="http://schemas.openxmlformats.org/officeDocument/2006/relationships/image" Target="../media/image296.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jpeg"/></Relationships>
</file>

<file path=ppt/slides/_rels/slide82.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304.png"/><Relationship Id="rId4" Type="http://schemas.openxmlformats.org/officeDocument/2006/relationships/image" Target="../media/image303.png"/></Relationships>
</file>

<file path=ppt/slides/_rels/slide8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wmf"/><Relationship Id="rId1" Type="http://schemas.openxmlformats.org/officeDocument/2006/relationships/slideLayout" Target="../slideLayouts/slideLayout8.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310.png"/><Relationship Id="rId5" Type="http://schemas.openxmlformats.org/officeDocument/2006/relationships/image" Target="../media/image1020.png"/><Relationship Id="rId4" Type="http://schemas.openxmlformats.org/officeDocument/2006/relationships/image" Target="../media/image1010.png"/></Relationships>
</file>

<file path=ppt/slides/_rels/slide86.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wmf"/><Relationship Id="rId7" Type="http://schemas.openxmlformats.org/officeDocument/2006/relationships/image" Target="../media/image315.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14.wmf"/><Relationship Id="rId5" Type="http://schemas.openxmlformats.org/officeDocument/2006/relationships/image" Target="../media/image313.wmf"/><Relationship Id="rId4" Type="http://schemas.openxmlformats.org/officeDocument/2006/relationships/image" Target="../media/image312.wmf"/><Relationship Id="rId9" Type="http://schemas.openxmlformats.org/officeDocument/2006/relationships/image" Target="../media/image317.png"/></Relationships>
</file>

<file path=ppt/slides/_rels/slide8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50.emf"/><Relationship Id="rId4" Type="http://schemas.openxmlformats.org/officeDocument/2006/relationships/image" Target="../media/image49.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notesSlide" Target="../notesSlides/notesSlide40.xml"/><Relationship Id="rId7" Type="http://schemas.openxmlformats.org/officeDocument/2006/relationships/image" Target="../media/image69.png"/><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0.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image" Target="../media/image322.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21.png"/><Relationship Id="rId5" Type="http://schemas.openxmlformats.org/officeDocument/2006/relationships/image" Target="../media/image68.png"/><Relationship Id="rId4" Type="http://schemas.openxmlformats.org/officeDocument/2006/relationships/image" Target="../media/image3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23.png"/><Relationship Id="rId7" Type="http://schemas.openxmlformats.org/officeDocument/2006/relationships/image" Target="../media/image327.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 Id="rId9" Type="http://schemas.openxmlformats.org/officeDocument/2006/relationships/image" Target="../media/image329.png"/></Relationships>
</file>

<file path=ppt/slides/_rels/slide93.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3" Type="http://schemas.openxmlformats.org/officeDocument/2006/relationships/image" Target="../media/image331.png"/><Relationship Id="rId7" Type="http://schemas.openxmlformats.org/officeDocument/2006/relationships/image" Target="../media/image335.png"/><Relationship Id="rId12"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8.xml"/><Relationship Id="rId6" Type="http://schemas.openxmlformats.org/officeDocument/2006/relationships/image" Target="../media/image334.png"/><Relationship Id="rId11" Type="http://schemas.openxmlformats.org/officeDocument/2006/relationships/image" Target="../media/image339.png"/><Relationship Id="rId5" Type="http://schemas.openxmlformats.org/officeDocument/2006/relationships/image" Target="../media/image333.png"/><Relationship Id="rId10" Type="http://schemas.openxmlformats.org/officeDocument/2006/relationships/image" Target="../media/image338.png"/><Relationship Id="rId4" Type="http://schemas.openxmlformats.org/officeDocument/2006/relationships/image" Target="../media/image332.png"/><Relationship Id="rId9" Type="http://schemas.openxmlformats.org/officeDocument/2006/relationships/image" Target="../media/image337.png"/></Relationships>
</file>

<file path=ppt/slides/_rels/slide94.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png"/><Relationship Id="rId18" Type="http://schemas.openxmlformats.org/officeDocument/2006/relationships/image" Target="../media/image357.png"/><Relationship Id="rId3" Type="http://schemas.openxmlformats.org/officeDocument/2006/relationships/image" Target="../media/image342.png"/><Relationship Id="rId7" Type="http://schemas.openxmlformats.org/officeDocument/2006/relationships/image" Target="../media/image346.png"/><Relationship Id="rId12" Type="http://schemas.openxmlformats.org/officeDocument/2006/relationships/image" Target="../media/image351.png"/><Relationship Id="rId17" Type="http://schemas.openxmlformats.org/officeDocument/2006/relationships/image" Target="../media/image356.png"/><Relationship Id="rId2" Type="http://schemas.openxmlformats.org/officeDocument/2006/relationships/notesSlide" Target="../notesSlides/notesSlide43.xml"/><Relationship Id="rId16" Type="http://schemas.openxmlformats.org/officeDocument/2006/relationships/image" Target="../media/image355.png"/><Relationship Id="rId20" Type="http://schemas.openxmlformats.org/officeDocument/2006/relationships/image" Target="../media/image359.png"/><Relationship Id="rId1" Type="http://schemas.openxmlformats.org/officeDocument/2006/relationships/slideLayout" Target="../slideLayouts/slideLayout8.xml"/><Relationship Id="rId6" Type="http://schemas.openxmlformats.org/officeDocument/2006/relationships/image" Target="../media/image345.png"/><Relationship Id="rId11" Type="http://schemas.openxmlformats.org/officeDocument/2006/relationships/image" Target="../media/image350.png"/><Relationship Id="rId5" Type="http://schemas.openxmlformats.org/officeDocument/2006/relationships/image" Target="../media/image344.png"/><Relationship Id="rId15" Type="http://schemas.openxmlformats.org/officeDocument/2006/relationships/image" Target="../media/image354.png"/><Relationship Id="rId10" Type="http://schemas.openxmlformats.org/officeDocument/2006/relationships/image" Target="../media/image349.png"/><Relationship Id="rId19" Type="http://schemas.openxmlformats.org/officeDocument/2006/relationships/image" Target="../media/image358.png"/><Relationship Id="rId4" Type="http://schemas.openxmlformats.org/officeDocument/2006/relationships/image" Target="../media/image343.png"/><Relationship Id="rId9" Type="http://schemas.openxmlformats.org/officeDocument/2006/relationships/image" Target="../media/image348.png"/><Relationship Id="rId14" Type="http://schemas.openxmlformats.org/officeDocument/2006/relationships/image" Target="../media/image353.png"/></Relationships>
</file>

<file path=ppt/slides/_rels/slide9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61.png"/></Relationships>
</file>

<file path=ppt/slides/_rels/slide96.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6.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9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6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3648" y="4931876"/>
            <a:ext cx="6480720" cy="646331"/>
          </a:xfrm>
          <a:prstGeom prst="rect">
            <a:avLst/>
          </a:prstGeom>
          <a:noFill/>
        </p:spPr>
        <p:txBody>
          <a:bodyPr wrap="square" rtlCol="0">
            <a:spAutoFit/>
          </a:bodyPr>
          <a:lstStyle/>
          <a:p>
            <a:pPr algn="ctr"/>
            <a:r>
              <a:rPr lang="en-US" dirty="0" err="1" smtClean="0">
                <a:solidFill>
                  <a:schemeClr val="bg1"/>
                </a:solidFill>
                <a:latin typeface="Arial" pitchFamily="34" charset="0"/>
                <a:cs typeface="Arial" pitchFamily="34" charset="0"/>
              </a:rPr>
              <a:t>Jesús</a:t>
            </a:r>
            <a:r>
              <a:rPr lang="en-US" dirty="0" smtClean="0">
                <a:solidFill>
                  <a:schemeClr val="bg1"/>
                </a:solidFill>
                <a:latin typeface="Arial" pitchFamily="34" charset="0"/>
                <a:cs typeface="Arial" pitchFamily="34" charset="0"/>
              </a:rPr>
              <a:t> Labarta, Judit Gimenez</a:t>
            </a:r>
          </a:p>
          <a:p>
            <a:pPr algn="ctr"/>
            <a:r>
              <a:rPr lang="en-US" dirty="0" smtClean="0">
                <a:solidFill>
                  <a:schemeClr val="bg1"/>
                </a:solidFill>
                <a:latin typeface="Arial" pitchFamily="34" charset="0"/>
                <a:cs typeface="Arial" pitchFamily="34" charset="0"/>
              </a:rPr>
              <a:t>BSC</a:t>
            </a:r>
            <a:endParaRPr lang="en-US" dirty="0">
              <a:solidFill>
                <a:schemeClr val="bg1"/>
              </a:solidFill>
              <a:latin typeface="Arial" pitchFamily="34" charset="0"/>
              <a:cs typeface="Arial" pitchFamily="34" charset="0"/>
            </a:endParaRPr>
          </a:p>
        </p:txBody>
      </p:sp>
      <p:sp>
        <p:nvSpPr>
          <p:cNvPr id="12" name="Title 11"/>
          <p:cNvSpPr>
            <a:spLocks noGrp="1"/>
          </p:cNvSpPr>
          <p:nvPr>
            <p:ph type="ctrTitle"/>
          </p:nvPr>
        </p:nvSpPr>
        <p:spPr>
          <a:xfrm>
            <a:off x="757808" y="2708920"/>
            <a:ext cx="7772400" cy="1368152"/>
          </a:xfrm>
        </p:spPr>
        <p:txBody>
          <a:bodyPr>
            <a:normAutofit/>
          </a:bodyPr>
          <a:lstStyle/>
          <a:p>
            <a:r>
              <a:rPr lang="en-US" dirty="0" smtClean="0"/>
              <a:t>BSC performance analysis tools</a:t>
            </a:r>
            <a:endParaRPr lang="en-US" dirty="0"/>
          </a:p>
        </p:txBody>
      </p:sp>
    </p:spTree>
    <p:extLst>
      <p:ext uri="{BB962C8B-B14F-4D97-AF65-F5344CB8AC3E}">
        <p14:creationId xmlns:p14="http://schemas.microsoft.com/office/powerpoint/2010/main" val="3030133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34" y="5679461"/>
            <a:ext cx="3566658" cy="388674"/>
          </a:xfrm>
          <a:prstGeom prst="rect">
            <a:avLst/>
          </a:prstGeom>
        </p:spPr>
      </p:pic>
      <p:sp>
        <p:nvSpPr>
          <p:cNvPr id="2" name="Title 1"/>
          <p:cNvSpPr>
            <a:spLocks noGrp="1"/>
          </p:cNvSpPr>
          <p:nvPr>
            <p:ph type="title"/>
          </p:nvPr>
        </p:nvSpPr>
        <p:spPr/>
        <p:txBody>
          <a:bodyPr/>
          <a:lstStyle/>
          <a:p>
            <a:r>
              <a:rPr lang="en-US" dirty="0" smtClean="0"/>
              <a:t>Instantaneous metrics at “no” cost</a:t>
            </a:r>
            <a:endParaRPr lang="en-US"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41552"/>
            <a:ext cx="3713292" cy="39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32856"/>
            <a:ext cx="40671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98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100</a:t>
            </a:fld>
            <a:endParaRPr lang="es-ES" dirty="0"/>
          </a:p>
        </p:txBody>
      </p:sp>
      <p:sp>
        <p:nvSpPr>
          <p:cNvPr id="3" name="2 Título"/>
          <p:cNvSpPr>
            <a:spLocks noGrp="1"/>
          </p:cNvSpPr>
          <p:nvPr>
            <p:ph type="title"/>
          </p:nvPr>
        </p:nvSpPr>
        <p:spPr/>
        <p:txBody>
          <a:bodyPr/>
          <a:lstStyle/>
          <a:p>
            <a:r>
              <a:rPr lang="es-ES" dirty="0" err="1" smtClean="0"/>
              <a:t>Strengths</a:t>
            </a:r>
            <a:r>
              <a:rPr lang="es-ES" dirty="0" smtClean="0"/>
              <a:t> &amp; </a:t>
            </a:r>
            <a:r>
              <a:rPr lang="es-ES" dirty="0" err="1" smtClean="0"/>
              <a:t>Weaknesses</a:t>
            </a:r>
            <a:endParaRPr lang="es-ES" dirty="0"/>
          </a:p>
        </p:txBody>
      </p:sp>
      <p:graphicFrame>
        <p:nvGraphicFramePr>
          <p:cNvPr id="7" name="6 Tabla"/>
          <p:cNvGraphicFramePr>
            <a:graphicFrameLocks noGrp="1"/>
          </p:cNvGraphicFramePr>
          <p:nvPr>
            <p:extLst>
              <p:ext uri="{D42A27DB-BD31-4B8C-83A1-F6EECF244321}">
                <p14:modId xmlns:p14="http://schemas.microsoft.com/office/powerpoint/2010/main" val="199225410"/>
              </p:ext>
            </p:extLst>
          </p:nvPr>
        </p:nvGraphicFramePr>
        <p:xfrm>
          <a:off x="323528" y="1052736"/>
          <a:ext cx="8568952" cy="5015159"/>
        </p:xfrm>
        <a:graphic>
          <a:graphicData uri="http://schemas.openxmlformats.org/drawingml/2006/table">
            <a:tbl>
              <a:tblPr firstRow="1" bandRow="1">
                <a:tableStyleId>{5A111915-BE36-4E01-A7E5-04B1672EAD32}</a:tableStyleId>
              </a:tblPr>
              <a:tblGrid>
                <a:gridCol w="2337895"/>
                <a:gridCol w="3058627"/>
                <a:gridCol w="3172430"/>
              </a:tblGrid>
              <a:tr h="610307">
                <a:tc>
                  <a:txBody>
                    <a:bodyPr/>
                    <a:lstStyle/>
                    <a:p>
                      <a:pPr algn="ctr"/>
                      <a:r>
                        <a:rPr lang="es-ES" dirty="0" err="1" smtClean="0"/>
                        <a:t>Heuristic</a:t>
                      </a:r>
                      <a:endParaRPr lang="es-ES" b="0" dirty="0">
                        <a:solidFill>
                          <a:schemeClr val="bg1">
                            <a:lumMod val="50000"/>
                          </a:schemeClr>
                        </a:solidFill>
                        <a:latin typeface="Calibri" panose="020F0502020204030204" pitchFamily="34" charset="0"/>
                      </a:endParaRPr>
                    </a:p>
                  </a:txBody>
                  <a:tcPr anchor="ctr"/>
                </a:tc>
                <a:tc>
                  <a:txBody>
                    <a:bodyPr/>
                    <a:lstStyle/>
                    <a:p>
                      <a:pPr algn="ctr"/>
                      <a:r>
                        <a:rPr lang="es-ES" sz="2800" dirty="0" err="1" smtClean="0"/>
                        <a:t>PROs</a:t>
                      </a:r>
                      <a:endParaRPr lang="es-ES" b="1" dirty="0">
                        <a:solidFill>
                          <a:schemeClr val="bg1">
                            <a:lumMod val="50000"/>
                          </a:schemeClr>
                        </a:solidFill>
                        <a:latin typeface="Calibri" panose="020F0502020204030204" pitchFamily="34" charset="0"/>
                      </a:endParaRPr>
                    </a:p>
                  </a:txBody>
                  <a:tcPr anchor="ctr"/>
                </a:tc>
                <a:tc>
                  <a:txBody>
                    <a:bodyPr/>
                    <a:lstStyle/>
                    <a:p>
                      <a:pPr algn="ctr"/>
                      <a:r>
                        <a:rPr lang="es-ES" sz="2800" dirty="0" err="1" smtClean="0"/>
                        <a:t>CONs</a:t>
                      </a:r>
                      <a:endParaRPr lang="es-ES" dirty="0">
                        <a:solidFill>
                          <a:schemeClr val="bg1">
                            <a:lumMod val="50000"/>
                          </a:schemeClr>
                        </a:solidFill>
                        <a:latin typeface="Calibri" panose="020F0502020204030204" pitchFamily="34" charset="0"/>
                      </a:endParaRPr>
                    </a:p>
                  </a:txBody>
                  <a:tcPr anchor="ctr"/>
                </a:tc>
              </a:tr>
              <a:tr h="1448152">
                <a:tc>
                  <a:txBody>
                    <a:bodyPr/>
                    <a:lstStyle/>
                    <a:p>
                      <a:pPr algn="ctr"/>
                      <a:r>
                        <a:rPr lang="es-ES" dirty="0" smtClean="0">
                          <a:solidFill>
                            <a:srgbClr val="000000"/>
                          </a:solidFill>
                        </a:rPr>
                        <a:t>Position</a:t>
                      </a:r>
                      <a:endParaRPr lang="es-ES" dirty="0">
                        <a:solidFill>
                          <a:srgbClr val="000000"/>
                        </a:solidFill>
                        <a:latin typeface="Calibri" panose="020F0502020204030204" pitchFamily="34" charset="0"/>
                      </a:endParaRPr>
                    </a:p>
                  </a:txBody>
                  <a:tcPr anchor="ctr"/>
                </a:tc>
                <a:tc>
                  <a:txBody>
                    <a:bodyPr/>
                    <a:lstStyle/>
                    <a:p>
                      <a:pPr algn="ctr"/>
                      <a:r>
                        <a:rPr lang="es-ES" dirty="0" err="1" smtClean="0">
                          <a:solidFill>
                            <a:schemeClr val="bg1">
                              <a:lumMod val="50000"/>
                            </a:schemeClr>
                          </a:solidFill>
                        </a:rPr>
                        <a:t>Always</a:t>
                      </a:r>
                      <a:r>
                        <a:rPr lang="es-ES" dirty="0" smtClean="0">
                          <a:solidFill>
                            <a:schemeClr val="bg1">
                              <a:lumMod val="50000"/>
                            </a:schemeClr>
                          </a:solidFill>
                        </a:rPr>
                        <a:t> </a:t>
                      </a:r>
                      <a:r>
                        <a:rPr lang="es-ES" dirty="0" err="1" smtClean="0">
                          <a:solidFill>
                            <a:schemeClr val="bg1">
                              <a:lumMod val="50000"/>
                            </a:schemeClr>
                          </a:solidFill>
                        </a:rPr>
                        <a:t>applicable</a:t>
                      </a:r>
                      <a:endParaRPr lang="es-ES" dirty="0" smtClean="0">
                        <a:solidFill>
                          <a:schemeClr val="bg1">
                            <a:lumMod val="50000"/>
                          </a:schemeClr>
                        </a:solidFill>
                      </a:endParaRPr>
                    </a:p>
                    <a:p>
                      <a:pPr algn="ctr"/>
                      <a:endParaRPr lang="es-ES" dirty="0" smtClean="0">
                        <a:solidFill>
                          <a:schemeClr val="bg1">
                            <a:lumMod val="50000"/>
                          </a:schemeClr>
                        </a:solidFill>
                      </a:endParaRPr>
                    </a:p>
                    <a:p>
                      <a:pPr algn="ctr"/>
                      <a:r>
                        <a:rPr lang="es-ES" dirty="0" smtClean="0">
                          <a:solidFill>
                            <a:schemeClr val="bg1">
                              <a:lumMod val="50000"/>
                            </a:schemeClr>
                          </a:solidFill>
                        </a:rPr>
                        <a:t>Works </a:t>
                      </a:r>
                      <a:r>
                        <a:rPr lang="es-ES" dirty="0" err="1" smtClean="0">
                          <a:solidFill>
                            <a:schemeClr val="bg1">
                              <a:lumMod val="50000"/>
                            </a:schemeClr>
                          </a:solidFill>
                        </a:rPr>
                        <a:t>well</a:t>
                      </a:r>
                      <a:r>
                        <a:rPr lang="es-ES" dirty="0" smtClean="0">
                          <a:solidFill>
                            <a:schemeClr val="bg1">
                              <a:lumMod val="50000"/>
                            </a:schemeClr>
                          </a:solidFill>
                        </a:rPr>
                        <a:t> in </a:t>
                      </a:r>
                      <a:r>
                        <a:rPr lang="es-ES" dirty="0" err="1" smtClean="0">
                          <a:solidFill>
                            <a:schemeClr val="bg1">
                              <a:lumMod val="50000"/>
                            </a:schemeClr>
                          </a:solidFill>
                        </a:rPr>
                        <a:t>the</a:t>
                      </a:r>
                      <a:endParaRPr lang="es-ES" dirty="0" smtClean="0">
                        <a:solidFill>
                          <a:schemeClr val="bg1">
                            <a:lumMod val="50000"/>
                          </a:schemeClr>
                        </a:solidFill>
                      </a:endParaRPr>
                    </a:p>
                    <a:p>
                      <a:pPr algn="ctr"/>
                      <a:r>
                        <a:rPr lang="es-ES" dirty="0" smtClean="0">
                          <a:solidFill>
                            <a:schemeClr val="bg1">
                              <a:lumMod val="50000"/>
                            </a:schemeClr>
                          </a:solidFill>
                        </a:rPr>
                        <a:t>general case</a:t>
                      </a:r>
                    </a:p>
                    <a:p>
                      <a:pPr algn="ctr"/>
                      <a:r>
                        <a:rPr lang="es-ES" dirty="0" smtClean="0">
                          <a:solidFill>
                            <a:schemeClr val="bg1">
                              <a:lumMod val="50000"/>
                            </a:schemeClr>
                          </a:solidFill>
                        </a:rPr>
                        <a:t>of</a:t>
                      </a:r>
                      <a:r>
                        <a:rPr lang="es-ES" baseline="0" dirty="0" smtClean="0">
                          <a:solidFill>
                            <a:schemeClr val="bg1">
                              <a:lumMod val="50000"/>
                            </a:schemeClr>
                          </a:solidFill>
                        </a:rPr>
                        <a:t> </a:t>
                      </a:r>
                      <a:r>
                        <a:rPr lang="es-ES" baseline="0" dirty="0" err="1" smtClean="0">
                          <a:solidFill>
                            <a:schemeClr val="bg1">
                              <a:lumMod val="50000"/>
                            </a:schemeClr>
                          </a:solidFill>
                        </a:rPr>
                        <a:t>smooth</a:t>
                      </a:r>
                      <a:r>
                        <a:rPr lang="es-ES" baseline="0" dirty="0" smtClean="0">
                          <a:solidFill>
                            <a:schemeClr val="bg1">
                              <a:lumMod val="50000"/>
                            </a:schemeClr>
                          </a:solidFill>
                        </a:rPr>
                        <a:t> </a:t>
                      </a:r>
                      <a:r>
                        <a:rPr lang="es-ES" baseline="0" dirty="0" err="1" smtClean="0">
                          <a:solidFill>
                            <a:schemeClr val="bg1">
                              <a:lumMod val="50000"/>
                            </a:schemeClr>
                          </a:solidFill>
                        </a:rPr>
                        <a:t>changes</a:t>
                      </a:r>
                      <a:endParaRPr lang="es-ES" dirty="0">
                        <a:solidFill>
                          <a:schemeClr val="bg1">
                            <a:lumMod val="50000"/>
                          </a:schemeClr>
                        </a:solidFill>
                        <a:latin typeface="Calibri" panose="020F0502020204030204" pitchFamily="34" charset="0"/>
                      </a:endParaRPr>
                    </a:p>
                  </a:txBody>
                  <a:tcPr anchor="ctr"/>
                </a:tc>
                <a:tc>
                  <a:txBody>
                    <a:bodyPr/>
                    <a:lstStyle/>
                    <a:p>
                      <a:pPr algn="ctr"/>
                      <a:r>
                        <a:rPr lang="es-ES" dirty="0" err="1" smtClean="0">
                          <a:solidFill>
                            <a:schemeClr val="bg1">
                              <a:lumMod val="50000"/>
                            </a:schemeClr>
                          </a:solidFill>
                        </a:rPr>
                        <a:t>Possible</a:t>
                      </a:r>
                      <a:endParaRPr lang="es-ES" dirty="0" smtClean="0">
                        <a:solidFill>
                          <a:schemeClr val="bg1">
                            <a:lumMod val="50000"/>
                          </a:schemeClr>
                        </a:solidFill>
                      </a:endParaRPr>
                    </a:p>
                    <a:p>
                      <a:pPr algn="ctr"/>
                      <a:r>
                        <a:rPr lang="es-ES" dirty="0" smtClean="0">
                          <a:solidFill>
                            <a:schemeClr val="bg1">
                              <a:lumMod val="50000"/>
                            </a:schemeClr>
                          </a:solidFill>
                        </a:rPr>
                        <a:t>miss-</a:t>
                      </a:r>
                      <a:r>
                        <a:rPr lang="es-ES" dirty="0" err="1" smtClean="0">
                          <a:solidFill>
                            <a:schemeClr val="bg1">
                              <a:lumMod val="50000"/>
                            </a:schemeClr>
                          </a:solidFill>
                        </a:rPr>
                        <a:t>classifications</a:t>
                      </a:r>
                      <a:r>
                        <a:rPr lang="es-ES" dirty="0" smtClean="0">
                          <a:solidFill>
                            <a:schemeClr val="bg1">
                              <a:lumMod val="50000"/>
                            </a:schemeClr>
                          </a:solidFill>
                        </a:rPr>
                        <a:t> </a:t>
                      </a:r>
                    </a:p>
                    <a:p>
                      <a:pPr algn="ctr"/>
                      <a:r>
                        <a:rPr lang="es-ES" dirty="0" err="1" smtClean="0">
                          <a:solidFill>
                            <a:schemeClr val="bg1">
                              <a:lumMod val="50000"/>
                            </a:schemeClr>
                          </a:solidFill>
                        </a:rPr>
                        <a:t>when</a:t>
                      </a:r>
                      <a:r>
                        <a:rPr lang="es-ES" dirty="0" smtClean="0">
                          <a:solidFill>
                            <a:schemeClr val="bg1">
                              <a:lumMod val="50000"/>
                            </a:schemeClr>
                          </a:solidFill>
                        </a:rPr>
                        <a:t> </a:t>
                      </a:r>
                      <a:r>
                        <a:rPr lang="es-ES" dirty="0" err="1" smtClean="0">
                          <a:solidFill>
                            <a:schemeClr val="bg1">
                              <a:lumMod val="50000"/>
                            </a:schemeClr>
                          </a:solidFill>
                        </a:rPr>
                        <a:t>abrupt</a:t>
                      </a:r>
                      <a:r>
                        <a:rPr lang="es-ES" dirty="0" smtClean="0">
                          <a:solidFill>
                            <a:schemeClr val="bg1">
                              <a:lumMod val="50000"/>
                            </a:schemeClr>
                          </a:solidFill>
                        </a:rPr>
                        <a:t> </a:t>
                      </a:r>
                      <a:r>
                        <a:rPr lang="es-ES" dirty="0" err="1" smtClean="0">
                          <a:solidFill>
                            <a:schemeClr val="bg1">
                              <a:lumMod val="50000"/>
                            </a:schemeClr>
                          </a:solidFill>
                        </a:rPr>
                        <a:t>changes</a:t>
                      </a:r>
                      <a:endParaRPr lang="es-ES" dirty="0">
                        <a:solidFill>
                          <a:schemeClr val="bg1">
                            <a:lumMod val="50000"/>
                          </a:schemeClr>
                        </a:solidFill>
                        <a:latin typeface="Calibri" panose="020F0502020204030204" pitchFamily="34" charset="0"/>
                      </a:endParaRPr>
                    </a:p>
                  </a:txBody>
                  <a:tcPr anchor="ctr"/>
                </a:tc>
              </a:tr>
              <a:tr h="594650">
                <a:tc>
                  <a:txBody>
                    <a:bodyPr/>
                    <a:lstStyle/>
                    <a:p>
                      <a:pPr algn="ctr"/>
                      <a:endParaRPr lang="es-ES" dirty="0" smtClean="0">
                        <a:solidFill>
                          <a:srgbClr val="000000"/>
                        </a:solidFill>
                      </a:endParaRPr>
                    </a:p>
                    <a:p>
                      <a:pPr algn="ctr"/>
                      <a:r>
                        <a:rPr lang="es-ES" dirty="0" err="1" smtClean="0">
                          <a:solidFill>
                            <a:srgbClr val="000000"/>
                          </a:solidFill>
                        </a:rPr>
                        <a:t>SPMDiness</a:t>
                      </a:r>
                      <a:endParaRPr lang="es-ES" dirty="0" smtClean="0">
                        <a:solidFill>
                          <a:srgbClr val="000000"/>
                        </a:solidFill>
                      </a:endParaRPr>
                    </a:p>
                    <a:p>
                      <a:pPr algn="ctr"/>
                      <a:endParaRPr lang="es-ES" dirty="0">
                        <a:solidFill>
                          <a:srgbClr val="000000"/>
                        </a:solidFill>
                        <a:latin typeface="Calibri" panose="020F0502020204030204" pitchFamily="34" charset="0"/>
                      </a:endParaRPr>
                    </a:p>
                  </a:txBody>
                  <a:tcPr anchor="ctr"/>
                </a:tc>
                <a:tc>
                  <a:txBody>
                    <a:bodyPr/>
                    <a:lstStyle/>
                    <a:p>
                      <a:pPr algn="ctr"/>
                      <a:r>
                        <a:rPr lang="es-ES" dirty="0" err="1" smtClean="0">
                          <a:solidFill>
                            <a:schemeClr val="bg1">
                              <a:lumMod val="50000"/>
                            </a:schemeClr>
                          </a:solidFill>
                        </a:rPr>
                        <a:t>Covers</a:t>
                      </a:r>
                      <a:r>
                        <a:rPr lang="es-ES" dirty="0" smtClean="0">
                          <a:solidFill>
                            <a:schemeClr val="bg1">
                              <a:lumMod val="50000"/>
                            </a:schemeClr>
                          </a:solidFill>
                        </a:rPr>
                        <a:t> </a:t>
                      </a:r>
                      <a:r>
                        <a:rPr lang="es-ES" dirty="0" err="1" smtClean="0">
                          <a:solidFill>
                            <a:schemeClr val="bg1">
                              <a:lumMod val="50000"/>
                            </a:schemeClr>
                          </a:solidFill>
                        </a:rPr>
                        <a:t>most</a:t>
                      </a:r>
                      <a:endParaRPr lang="es-ES" dirty="0" smtClean="0">
                        <a:solidFill>
                          <a:schemeClr val="bg1">
                            <a:lumMod val="50000"/>
                          </a:schemeClr>
                        </a:solidFill>
                      </a:endParaRPr>
                    </a:p>
                    <a:p>
                      <a:pPr algn="ctr"/>
                      <a:r>
                        <a:rPr lang="es-ES" baseline="0" dirty="0" smtClean="0">
                          <a:solidFill>
                            <a:schemeClr val="bg1">
                              <a:lumMod val="50000"/>
                            </a:schemeClr>
                          </a:solidFill>
                        </a:rPr>
                        <a:t>miss-</a:t>
                      </a:r>
                      <a:r>
                        <a:rPr lang="es-ES" baseline="0" dirty="0" err="1" smtClean="0">
                          <a:solidFill>
                            <a:schemeClr val="bg1">
                              <a:lumMod val="50000"/>
                            </a:schemeClr>
                          </a:solidFill>
                        </a:rPr>
                        <a:t>classifications</a:t>
                      </a:r>
                      <a:endParaRPr lang="es-ES" dirty="0">
                        <a:solidFill>
                          <a:schemeClr val="bg1">
                            <a:lumMod val="50000"/>
                          </a:schemeClr>
                        </a:solidFill>
                        <a:latin typeface="Calibri" panose="020F0502020204030204" pitchFamily="34" charset="0"/>
                      </a:endParaRPr>
                    </a:p>
                  </a:txBody>
                  <a:tcPr anchor="ctr"/>
                </a:tc>
                <a:tc>
                  <a:txBody>
                    <a:bodyPr/>
                    <a:lstStyle/>
                    <a:p>
                      <a:pPr algn="ctr"/>
                      <a:r>
                        <a:rPr lang="es-ES" dirty="0" smtClean="0">
                          <a:solidFill>
                            <a:schemeClr val="bg1">
                              <a:lumMod val="50000"/>
                            </a:schemeClr>
                          </a:solidFill>
                        </a:rPr>
                        <a:t>App has </a:t>
                      </a:r>
                      <a:r>
                        <a:rPr lang="es-ES" dirty="0" err="1" smtClean="0">
                          <a:solidFill>
                            <a:schemeClr val="bg1">
                              <a:lumMod val="50000"/>
                            </a:schemeClr>
                          </a:solidFill>
                        </a:rPr>
                        <a:t>to</a:t>
                      </a:r>
                      <a:r>
                        <a:rPr lang="es-ES" dirty="0" smtClean="0">
                          <a:solidFill>
                            <a:schemeClr val="bg1">
                              <a:lumMod val="50000"/>
                            </a:schemeClr>
                          </a:solidFill>
                        </a:rPr>
                        <a:t> be SPMD</a:t>
                      </a:r>
                      <a:endParaRPr lang="es-ES" dirty="0">
                        <a:solidFill>
                          <a:schemeClr val="bg1">
                            <a:lumMod val="50000"/>
                          </a:schemeClr>
                        </a:solidFill>
                        <a:latin typeface="Calibri" panose="020F0502020204030204" pitchFamily="34" charset="0"/>
                      </a:endParaRPr>
                    </a:p>
                  </a:txBody>
                  <a:tcPr anchor="ctr"/>
                </a:tc>
              </a:tr>
              <a:tr h="1013706">
                <a:tc>
                  <a:txBody>
                    <a:bodyPr/>
                    <a:lstStyle/>
                    <a:p>
                      <a:pPr algn="ctr"/>
                      <a:r>
                        <a:rPr lang="es-ES" dirty="0" err="1" smtClean="0">
                          <a:solidFill>
                            <a:srgbClr val="000000"/>
                          </a:solidFill>
                        </a:rPr>
                        <a:t>Callers</a:t>
                      </a:r>
                      <a:endParaRPr lang="es-ES" dirty="0" smtClean="0">
                        <a:solidFill>
                          <a:srgbClr val="000000"/>
                        </a:solidFill>
                      </a:endParaRPr>
                    </a:p>
                  </a:txBody>
                  <a:tcPr anchor="ctr"/>
                </a:tc>
                <a:tc>
                  <a:txBody>
                    <a:bodyPr/>
                    <a:lstStyle/>
                    <a:p>
                      <a:pPr algn="ctr"/>
                      <a:r>
                        <a:rPr lang="es-ES" dirty="0" err="1" smtClean="0">
                          <a:solidFill>
                            <a:schemeClr val="bg1">
                              <a:lumMod val="50000"/>
                            </a:schemeClr>
                          </a:solidFill>
                        </a:rPr>
                        <a:t>It</a:t>
                      </a:r>
                      <a:r>
                        <a:rPr lang="es-ES" dirty="0" smtClean="0">
                          <a:solidFill>
                            <a:schemeClr val="bg1">
                              <a:lumMod val="50000"/>
                            </a:schemeClr>
                          </a:solidFill>
                        </a:rPr>
                        <a:t> </a:t>
                      </a:r>
                      <a:r>
                        <a:rPr lang="es-ES" dirty="0" err="1" smtClean="0">
                          <a:solidFill>
                            <a:schemeClr val="bg1">
                              <a:lumMod val="50000"/>
                            </a:schemeClr>
                          </a:solidFill>
                        </a:rPr>
                        <a:t>never</a:t>
                      </a:r>
                      <a:r>
                        <a:rPr lang="es-ES" dirty="0" smtClean="0">
                          <a:solidFill>
                            <a:schemeClr val="bg1">
                              <a:lumMod val="50000"/>
                            </a:schemeClr>
                          </a:solidFill>
                        </a:rPr>
                        <a:t> </a:t>
                      </a:r>
                      <a:r>
                        <a:rPr lang="es-ES" dirty="0" err="1" smtClean="0">
                          <a:solidFill>
                            <a:schemeClr val="bg1">
                              <a:lumMod val="50000"/>
                            </a:schemeClr>
                          </a:solidFill>
                        </a:rPr>
                        <a:t>lies</a:t>
                      </a:r>
                      <a:endParaRPr lang="es-ES" dirty="0">
                        <a:solidFill>
                          <a:schemeClr val="bg1">
                            <a:lumMod val="50000"/>
                          </a:schemeClr>
                        </a:solidFill>
                        <a:latin typeface="Calibri" panose="020F0502020204030204" pitchFamily="34" charset="0"/>
                      </a:endParaRPr>
                    </a:p>
                  </a:txBody>
                  <a:tcPr anchor="ctr"/>
                </a:tc>
                <a:tc>
                  <a:txBody>
                    <a:bodyPr/>
                    <a:lstStyle/>
                    <a:p>
                      <a:pPr algn="ctr"/>
                      <a:r>
                        <a:rPr lang="es-ES" dirty="0" err="1" smtClean="0">
                          <a:solidFill>
                            <a:schemeClr val="bg1">
                              <a:lumMod val="50000"/>
                            </a:schemeClr>
                          </a:solidFill>
                        </a:rPr>
                        <a:t>May</a:t>
                      </a:r>
                      <a:r>
                        <a:rPr lang="es-ES" dirty="0" smtClean="0">
                          <a:solidFill>
                            <a:schemeClr val="bg1">
                              <a:lumMod val="50000"/>
                            </a:schemeClr>
                          </a:solidFill>
                        </a:rPr>
                        <a:t> </a:t>
                      </a:r>
                      <a:r>
                        <a:rPr lang="es-ES" dirty="0" err="1" smtClean="0">
                          <a:solidFill>
                            <a:schemeClr val="bg1">
                              <a:lumMod val="50000"/>
                            </a:schemeClr>
                          </a:solidFill>
                        </a:rPr>
                        <a:t>lack</a:t>
                      </a:r>
                      <a:r>
                        <a:rPr lang="es-ES" baseline="0" dirty="0" smtClean="0">
                          <a:solidFill>
                            <a:schemeClr val="bg1">
                              <a:lumMod val="50000"/>
                            </a:schemeClr>
                          </a:solidFill>
                        </a:rPr>
                        <a:t> </a:t>
                      </a:r>
                      <a:r>
                        <a:rPr lang="es-ES" baseline="0" dirty="0" err="1" smtClean="0">
                          <a:solidFill>
                            <a:schemeClr val="bg1">
                              <a:lumMod val="50000"/>
                            </a:schemeClr>
                          </a:solidFill>
                        </a:rPr>
                        <a:t>precision</a:t>
                      </a:r>
                      <a:endParaRPr lang="es-ES" dirty="0">
                        <a:solidFill>
                          <a:schemeClr val="bg1">
                            <a:lumMod val="50000"/>
                          </a:schemeClr>
                        </a:solidFill>
                        <a:latin typeface="Calibri" panose="020F0502020204030204" pitchFamily="34" charset="0"/>
                      </a:endParaRPr>
                    </a:p>
                  </a:txBody>
                  <a:tcPr anchor="ctr"/>
                </a:tc>
              </a:tr>
              <a:tr h="1013706">
                <a:tc>
                  <a:txBody>
                    <a:bodyPr/>
                    <a:lstStyle/>
                    <a:p>
                      <a:pPr algn="ctr"/>
                      <a:r>
                        <a:rPr lang="es-ES" dirty="0" err="1" smtClean="0">
                          <a:solidFill>
                            <a:srgbClr val="000000"/>
                          </a:solidFill>
                        </a:rPr>
                        <a:t>Execution</a:t>
                      </a:r>
                      <a:endParaRPr lang="es-ES" dirty="0" smtClean="0">
                        <a:solidFill>
                          <a:srgbClr val="000000"/>
                        </a:solidFill>
                      </a:endParaRPr>
                    </a:p>
                    <a:p>
                      <a:pPr algn="ctr"/>
                      <a:r>
                        <a:rPr lang="es-ES" dirty="0" err="1" smtClean="0">
                          <a:solidFill>
                            <a:srgbClr val="000000"/>
                          </a:solidFill>
                        </a:rPr>
                        <a:t>Sequence</a:t>
                      </a:r>
                      <a:endParaRPr lang="es-ES" dirty="0">
                        <a:solidFill>
                          <a:srgbClr val="000000"/>
                        </a:solidFill>
                        <a:latin typeface="Calibri" panose="020F0502020204030204" pitchFamily="34" charset="0"/>
                      </a:endParaRPr>
                    </a:p>
                  </a:txBody>
                  <a:tcPr anchor="ctr"/>
                </a:tc>
                <a:tc>
                  <a:txBody>
                    <a:bodyPr/>
                    <a:lstStyle/>
                    <a:p>
                      <a:pPr algn="ctr"/>
                      <a:r>
                        <a:rPr lang="es-ES" dirty="0" smtClean="0">
                          <a:solidFill>
                            <a:schemeClr val="bg1">
                              <a:lumMod val="50000"/>
                            </a:schemeClr>
                          </a:solidFill>
                        </a:rPr>
                        <a:t>Refines</a:t>
                      </a:r>
                      <a:r>
                        <a:rPr lang="es-ES" baseline="0" dirty="0" smtClean="0">
                          <a:solidFill>
                            <a:schemeClr val="bg1">
                              <a:lumMod val="50000"/>
                            </a:schemeClr>
                          </a:solidFill>
                        </a:rPr>
                        <a:t> </a:t>
                      </a:r>
                      <a:r>
                        <a:rPr lang="es-ES" baseline="0" dirty="0" err="1" smtClean="0">
                          <a:solidFill>
                            <a:schemeClr val="bg1">
                              <a:lumMod val="50000"/>
                            </a:schemeClr>
                          </a:solidFill>
                        </a:rPr>
                        <a:t>the</a:t>
                      </a:r>
                      <a:r>
                        <a:rPr lang="es-ES" baseline="0" dirty="0" smtClean="0">
                          <a:solidFill>
                            <a:schemeClr val="bg1">
                              <a:lumMod val="50000"/>
                            </a:schemeClr>
                          </a:solidFill>
                        </a:rPr>
                        <a:t> </a:t>
                      </a:r>
                      <a:r>
                        <a:rPr lang="es-ES" baseline="0" dirty="0" err="1" smtClean="0">
                          <a:solidFill>
                            <a:schemeClr val="bg1">
                              <a:lumMod val="50000"/>
                            </a:schemeClr>
                          </a:solidFill>
                        </a:rPr>
                        <a:t>results</a:t>
                      </a:r>
                      <a:endParaRPr lang="es-ES" dirty="0">
                        <a:solidFill>
                          <a:schemeClr val="bg1">
                            <a:lumMod val="50000"/>
                          </a:schemeClr>
                        </a:solidFill>
                        <a:latin typeface="Calibri" panose="020F0502020204030204" pitchFamily="34" charset="0"/>
                      </a:endParaRPr>
                    </a:p>
                  </a:txBody>
                  <a:tcPr anchor="ctr"/>
                </a:tc>
                <a:tc>
                  <a:txBody>
                    <a:bodyPr/>
                    <a:lstStyle/>
                    <a:p>
                      <a:pPr algn="ctr"/>
                      <a:r>
                        <a:rPr lang="es-ES" dirty="0" err="1" smtClean="0">
                          <a:solidFill>
                            <a:schemeClr val="bg1">
                              <a:lumMod val="50000"/>
                            </a:schemeClr>
                          </a:solidFill>
                          <a:latin typeface="+mj-lt"/>
                        </a:rPr>
                        <a:t>Relies</a:t>
                      </a:r>
                      <a:r>
                        <a:rPr lang="es-ES" dirty="0" smtClean="0">
                          <a:solidFill>
                            <a:schemeClr val="bg1">
                              <a:lumMod val="50000"/>
                            </a:schemeClr>
                          </a:solidFill>
                          <a:latin typeface="+mj-lt"/>
                        </a:rPr>
                        <a:t> </a:t>
                      </a:r>
                      <a:r>
                        <a:rPr lang="es-ES" dirty="0" err="1" smtClean="0">
                          <a:solidFill>
                            <a:schemeClr val="bg1">
                              <a:lumMod val="50000"/>
                            </a:schemeClr>
                          </a:solidFill>
                          <a:latin typeface="+mj-lt"/>
                        </a:rPr>
                        <a:t>on</a:t>
                      </a:r>
                      <a:r>
                        <a:rPr lang="es-ES" dirty="0" smtClean="0">
                          <a:solidFill>
                            <a:schemeClr val="bg1">
                              <a:lumMod val="50000"/>
                            </a:schemeClr>
                          </a:solidFill>
                          <a:latin typeface="+mj-lt"/>
                        </a:rPr>
                        <a:t> </a:t>
                      </a:r>
                      <a:r>
                        <a:rPr lang="es-ES" dirty="0" err="1" smtClean="0">
                          <a:solidFill>
                            <a:schemeClr val="bg1">
                              <a:lumMod val="50000"/>
                            </a:schemeClr>
                          </a:solidFill>
                          <a:latin typeface="+mj-lt"/>
                        </a:rPr>
                        <a:t>the</a:t>
                      </a:r>
                      <a:r>
                        <a:rPr lang="es-ES" dirty="0" smtClean="0">
                          <a:solidFill>
                            <a:schemeClr val="bg1">
                              <a:lumMod val="50000"/>
                            </a:schemeClr>
                          </a:solidFill>
                          <a:latin typeface="+mj-lt"/>
                        </a:rPr>
                        <a:t> </a:t>
                      </a:r>
                      <a:r>
                        <a:rPr lang="es-ES" dirty="0" err="1" smtClean="0">
                          <a:solidFill>
                            <a:schemeClr val="bg1">
                              <a:lumMod val="50000"/>
                            </a:schemeClr>
                          </a:solidFill>
                          <a:latin typeface="+mj-lt"/>
                        </a:rPr>
                        <a:t>others</a:t>
                      </a:r>
                      <a:endParaRPr lang="es-ES" dirty="0">
                        <a:solidFill>
                          <a:schemeClr val="bg1">
                            <a:lumMod val="50000"/>
                          </a:schemeClr>
                        </a:solidFill>
                        <a:latin typeface="+mj-lt"/>
                      </a:endParaRPr>
                    </a:p>
                  </a:txBody>
                  <a:tcPr anchor="ctr"/>
                </a:tc>
              </a:tr>
            </a:tbl>
          </a:graphicData>
        </a:graphic>
      </p:graphicFrame>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830" y="1727845"/>
            <a:ext cx="260995" cy="26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830" y="2519933"/>
            <a:ext cx="260995" cy="26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3429000"/>
            <a:ext cx="262800" cy="2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830" y="3429000"/>
            <a:ext cx="260995" cy="26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4437112"/>
            <a:ext cx="262800" cy="2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2276872"/>
            <a:ext cx="262800" cy="2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2" y="5445224"/>
            <a:ext cx="262800" cy="2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830" y="4418062"/>
            <a:ext cx="260995" cy="26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2829" y="5416342"/>
            <a:ext cx="260995" cy="260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2005639"/>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p:txBody>
          <a:bodyPr/>
          <a:lstStyle/>
          <a:p>
            <a:r>
              <a:rPr lang="en-US" dirty="0" smtClean="0"/>
              <a:t>4 heuristics </a:t>
            </a:r>
            <a:r>
              <a:rPr lang="en-US" dirty="0" smtClean="0">
                <a:sym typeface="Wingdings" panose="05000000000000000000" pitchFamily="2" charset="2"/>
              </a:rPr>
              <a:t></a:t>
            </a:r>
            <a:r>
              <a:rPr lang="en-US" dirty="0" smtClean="0"/>
              <a:t> 4 opinions </a:t>
            </a:r>
            <a:r>
              <a:rPr lang="en-US" dirty="0" smtClean="0">
                <a:sym typeface="Wingdings" panose="05000000000000000000" pitchFamily="2" charset="2"/>
              </a:rPr>
              <a:t> Possible contradictions</a:t>
            </a:r>
          </a:p>
          <a:p>
            <a:r>
              <a:rPr lang="en-US" dirty="0" smtClean="0">
                <a:sym typeface="Wingdings" panose="05000000000000000000" pitchFamily="2" charset="2"/>
              </a:rPr>
              <a:t>Not all are always applicable if lacking information</a:t>
            </a:r>
            <a:endParaRPr lang="en-US" dirty="0" smtClean="0"/>
          </a:p>
          <a:p>
            <a:r>
              <a:rPr lang="en-US" dirty="0" smtClean="0"/>
              <a:t>Results combined in sequence</a:t>
            </a:r>
          </a:p>
          <a:p>
            <a:pPr lvl="1"/>
            <a:r>
              <a:rPr lang="en-US" dirty="0" smtClean="0"/>
              <a:t>Each one extends / corrects the previous ones</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r>
              <a:rPr lang="en-US" b="1" dirty="0" smtClean="0"/>
              <a:t>Global tracking sequence linking all pairs of frames</a:t>
            </a:r>
            <a:endParaRPr lang="en-US" b="1" dirty="0"/>
          </a:p>
        </p:txBody>
      </p:sp>
      <p:sp>
        <p:nvSpPr>
          <p:cNvPr id="2" name="1 Marcador de número de diapositiva"/>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101</a:t>
            </a:fld>
            <a:endParaRPr lang="es-ES" dirty="0"/>
          </a:p>
        </p:txBody>
      </p:sp>
      <p:sp>
        <p:nvSpPr>
          <p:cNvPr id="3" name="2 Título"/>
          <p:cNvSpPr>
            <a:spLocks noGrp="1"/>
          </p:cNvSpPr>
          <p:nvPr>
            <p:ph type="title"/>
          </p:nvPr>
        </p:nvSpPr>
        <p:spPr/>
        <p:txBody>
          <a:bodyPr/>
          <a:lstStyle/>
          <a:p>
            <a:r>
              <a:rPr lang="es-ES" dirty="0" err="1" smtClean="0"/>
              <a:t>Combination</a:t>
            </a:r>
            <a:r>
              <a:rPr lang="es-ES" dirty="0" smtClean="0"/>
              <a:t> of </a:t>
            </a:r>
            <a:r>
              <a:rPr lang="es-ES" dirty="0" err="1" smtClean="0"/>
              <a:t>Heuristics</a:t>
            </a:r>
            <a:endParaRPr lang="es-ES" dirty="0"/>
          </a:p>
        </p:txBody>
      </p:sp>
      <p:sp>
        <p:nvSpPr>
          <p:cNvPr id="12" name="11 CuadroTexto"/>
          <p:cNvSpPr txBox="1"/>
          <p:nvPr/>
        </p:nvSpPr>
        <p:spPr>
          <a:xfrm>
            <a:off x="2144943" y="3861048"/>
            <a:ext cx="2654637" cy="748923"/>
          </a:xfrm>
          <a:prstGeom prst="rect">
            <a:avLst/>
          </a:prstGeom>
          <a:noFill/>
        </p:spPr>
        <p:txBody>
          <a:bodyPr wrap="none" rtlCol="0">
            <a:spAutoFit/>
          </a:bodyPr>
          <a:lstStyle/>
          <a:p>
            <a:pPr algn="ctr"/>
            <a:r>
              <a:rPr lang="es-ES" sz="1600" dirty="0">
                <a:solidFill>
                  <a:srgbClr val="000000"/>
                </a:solidFill>
              </a:rPr>
              <a:t>A</a:t>
            </a:r>
            <a:r>
              <a:rPr lang="es-ES" sz="1600" baseline="-25000" dirty="0">
                <a:solidFill>
                  <a:srgbClr val="000000"/>
                </a:solidFill>
              </a:rPr>
              <a:t>1 </a:t>
            </a:r>
            <a:r>
              <a:rPr lang="es-ES" sz="1600" dirty="0" smtClean="0">
                <a:solidFill>
                  <a:srgbClr val="000000"/>
                </a:solidFill>
                <a:sym typeface="Wingdings" panose="05000000000000000000" pitchFamily="2" charset="2"/>
              </a:rPr>
              <a:t> </a:t>
            </a:r>
            <a:r>
              <a:rPr lang="es-ES" sz="1600" dirty="0" smtClean="0">
                <a:solidFill>
                  <a:srgbClr val="000000"/>
                </a:solidFill>
              </a:rPr>
              <a:t>B</a:t>
            </a:r>
            <a:r>
              <a:rPr lang="es-ES" sz="1600" baseline="-25000" dirty="0" smtClean="0">
                <a:solidFill>
                  <a:srgbClr val="000000"/>
                </a:solidFill>
              </a:rPr>
              <a:t>1</a:t>
            </a:r>
          </a:p>
          <a:p>
            <a:pPr algn="ctr"/>
            <a:r>
              <a:rPr lang="es-ES" sz="1600" dirty="0" smtClean="0">
                <a:solidFill>
                  <a:srgbClr val="000000"/>
                </a:solidFill>
              </a:rPr>
              <a:t>A</a:t>
            </a:r>
            <a:r>
              <a:rPr lang="es-ES" sz="1600" baseline="-25000" dirty="0" smtClean="0">
                <a:solidFill>
                  <a:srgbClr val="000000"/>
                </a:solidFill>
              </a:rPr>
              <a:t>2 </a:t>
            </a:r>
            <a:r>
              <a:rPr lang="es-ES" sz="1600" dirty="0" smtClean="0">
                <a:solidFill>
                  <a:srgbClr val="000000"/>
                </a:solidFill>
              </a:rPr>
              <a:t>&amp; A</a:t>
            </a:r>
            <a:r>
              <a:rPr lang="es-ES" sz="1600" baseline="-25000" dirty="0" smtClean="0">
                <a:solidFill>
                  <a:srgbClr val="000000"/>
                </a:solidFill>
              </a:rPr>
              <a:t>3</a:t>
            </a:r>
            <a:r>
              <a:rPr lang="es-ES" sz="1600" dirty="0">
                <a:solidFill>
                  <a:srgbClr val="000000"/>
                </a:solidFill>
              </a:rPr>
              <a:t> &amp; </a:t>
            </a:r>
            <a:r>
              <a:rPr lang="es-ES" sz="1600" dirty="0" smtClean="0">
                <a:solidFill>
                  <a:srgbClr val="000000"/>
                </a:solidFill>
              </a:rPr>
              <a:t>A</a:t>
            </a:r>
            <a:r>
              <a:rPr lang="es-ES" sz="1600" baseline="-25000" dirty="0" smtClean="0">
                <a:solidFill>
                  <a:srgbClr val="000000"/>
                </a:solidFill>
              </a:rPr>
              <a:t>4 </a:t>
            </a:r>
            <a:r>
              <a:rPr lang="es-ES" sz="1600" dirty="0" smtClean="0">
                <a:solidFill>
                  <a:srgbClr val="000000"/>
                </a:solidFill>
                <a:sym typeface="Wingdings" panose="05000000000000000000" pitchFamily="2" charset="2"/>
              </a:rPr>
              <a:t> </a:t>
            </a:r>
            <a:r>
              <a:rPr lang="es-ES" sz="1600" dirty="0" smtClean="0">
                <a:solidFill>
                  <a:srgbClr val="000000"/>
                </a:solidFill>
              </a:rPr>
              <a:t>B</a:t>
            </a:r>
            <a:r>
              <a:rPr lang="es-ES" sz="1600" baseline="-25000" dirty="0" smtClean="0">
                <a:solidFill>
                  <a:srgbClr val="000000"/>
                </a:solidFill>
              </a:rPr>
              <a:t>2 </a:t>
            </a:r>
            <a:r>
              <a:rPr lang="es-ES" sz="1600" dirty="0">
                <a:solidFill>
                  <a:srgbClr val="000000"/>
                </a:solidFill>
              </a:rPr>
              <a:t>&amp;</a:t>
            </a:r>
            <a:r>
              <a:rPr lang="es-ES" sz="1600" baseline="-25000" dirty="0" smtClean="0">
                <a:solidFill>
                  <a:srgbClr val="000000"/>
                </a:solidFill>
              </a:rPr>
              <a:t> </a:t>
            </a:r>
            <a:r>
              <a:rPr lang="es-ES" sz="1600" dirty="0" smtClean="0">
                <a:solidFill>
                  <a:srgbClr val="000000"/>
                </a:solidFill>
              </a:rPr>
              <a:t>B</a:t>
            </a:r>
            <a:r>
              <a:rPr lang="es-ES" sz="1600" baseline="-25000" dirty="0" smtClean="0">
                <a:solidFill>
                  <a:srgbClr val="000000"/>
                </a:solidFill>
              </a:rPr>
              <a:t>3           </a:t>
            </a:r>
            <a:endParaRPr lang="es-ES" sz="1600" baseline="-25000" dirty="0">
              <a:solidFill>
                <a:srgbClr val="000000"/>
              </a:solidFill>
            </a:endParaRPr>
          </a:p>
          <a:p>
            <a:endParaRPr lang="es-ES" sz="1600" baseline="-25000" dirty="0" smtClean="0">
              <a:solidFill>
                <a:srgbClr val="000000"/>
              </a:solidFill>
            </a:endParaRPr>
          </a:p>
        </p:txBody>
      </p:sp>
      <p:sp>
        <p:nvSpPr>
          <p:cNvPr id="13" name="12 CuadroTexto"/>
          <p:cNvSpPr txBox="1"/>
          <p:nvPr/>
        </p:nvSpPr>
        <p:spPr>
          <a:xfrm>
            <a:off x="6625763" y="4528709"/>
            <a:ext cx="1006173" cy="995144"/>
          </a:xfrm>
          <a:prstGeom prst="rect">
            <a:avLst/>
          </a:prstGeom>
          <a:noFill/>
        </p:spPr>
        <p:txBody>
          <a:bodyPr wrap="none" rtlCol="0">
            <a:spAutoFit/>
          </a:bodyPr>
          <a:lstStyle/>
          <a:p>
            <a:pPr algn="ctr"/>
            <a:r>
              <a:rPr lang="es-ES" sz="1600" dirty="0" smtClean="0">
                <a:solidFill>
                  <a:srgbClr val="000000"/>
                </a:solidFill>
              </a:rPr>
              <a:t>B</a:t>
            </a:r>
            <a:r>
              <a:rPr lang="es-ES" sz="1600" baseline="-25000" dirty="0" smtClean="0">
                <a:solidFill>
                  <a:srgbClr val="000000"/>
                </a:solidFill>
              </a:rPr>
              <a:t>1 </a:t>
            </a:r>
            <a:r>
              <a:rPr lang="es-ES" sz="1600" dirty="0" smtClean="0">
                <a:solidFill>
                  <a:srgbClr val="000000"/>
                </a:solidFill>
                <a:sym typeface="Wingdings" panose="05000000000000000000" pitchFamily="2" charset="2"/>
              </a:rPr>
              <a:t> C</a:t>
            </a:r>
            <a:r>
              <a:rPr lang="es-ES" sz="1600" baseline="-25000" dirty="0" smtClean="0">
                <a:solidFill>
                  <a:srgbClr val="000000"/>
                </a:solidFill>
              </a:rPr>
              <a:t>1</a:t>
            </a:r>
          </a:p>
          <a:p>
            <a:pPr algn="ctr"/>
            <a:r>
              <a:rPr lang="es-ES" sz="1600" dirty="0" smtClean="0">
                <a:solidFill>
                  <a:srgbClr val="000000"/>
                </a:solidFill>
              </a:rPr>
              <a:t>B</a:t>
            </a:r>
            <a:r>
              <a:rPr lang="es-ES" sz="1600" baseline="-25000" dirty="0" smtClean="0">
                <a:solidFill>
                  <a:srgbClr val="000000"/>
                </a:solidFill>
              </a:rPr>
              <a:t>2 </a:t>
            </a:r>
            <a:r>
              <a:rPr lang="es-ES" sz="1600" dirty="0">
                <a:solidFill>
                  <a:srgbClr val="000000"/>
                </a:solidFill>
                <a:sym typeface="Wingdings" panose="05000000000000000000" pitchFamily="2" charset="2"/>
              </a:rPr>
              <a:t> </a:t>
            </a:r>
            <a:r>
              <a:rPr lang="es-ES" sz="1600" dirty="0" smtClean="0">
                <a:solidFill>
                  <a:srgbClr val="000000"/>
                </a:solidFill>
                <a:sym typeface="Wingdings" panose="05000000000000000000" pitchFamily="2" charset="2"/>
              </a:rPr>
              <a:t>C</a:t>
            </a:r>
            <a:r>
              <a:rPr lang="es-ES" sz="1600" baseline="-25000" dirty="0" smtClean="0">
                <a:solidFill>
                  <a:srgbClr val="000000"/>
                </a:solidFill>
              </a:rPr>
              <a:t>2</a:t>
            </a:r>
          </a:p>
          <a:p>
            <a:pPr algn="ctr"/>
            <a:r>
              <a:rPr lang="es-ES" sz="1600" dirty="0" smtClean="0">
                <a:solidFill>
                  <a:srgbClr val="000000"/>
                </a:solidFill>
              </a:rPr>
              <a:t>B</a:t>
            </a:r>
            <a:r>
              <a:rPr lang="es-ES" sz="1600" baseline="-25000" dirty="0" smtClean="0">
                <a:solidFill>
                  <a:srgbClr val="000000"/>
                </a:solidFill>
              </a:rPr>
              <a:t>3 </a:t>
            </a:r>
            <a:r>
              <a:rPr lang="es-ES" sz="1600" dirty="0">
                <a:solidFill>
                  <a:srgbClr val="000000"/>
                </a:solidFill>
                <a:sym typeface="Wingdings" panose="05000000000000000000" pitchFamily="2" charset="2"/>
              </a:rPr>
              <a:t> </a:t>
            </a:r>
            <a:r>
              <a:rPr lang="es-ES" sz="1600" dirty="0" smtClean="0">
                <a:solidFill>
                  <a:srgbClr val="000000"/>
                </a:solidFill>
                <a:sym typeface="Wingdings" panose="05000000000000000000" pitchFamily="2" charset="2"/>
              </a:rPr>
              <a:t>C</a:t>
            </a:r>
            <a:r>
              <a:rPr lang="es-ES" sz="1600" baseline="-25000" dirty="0" smtClean="0">
                <a:solidFill>
                  <a:srgbClr val="000000"/>
                </a:solidFill>
              </a:rPr>
              <a:t>3</a:t>
            </a:r>
          </a:p>
          <a:p>
            <a:endParaRPr lang="es-ES" sz="1600" baseline="-25000" dirty="0" smtClean="0">
              <a:solidFill>
                <a:srgbClr val="000000"/>
              </a:solidFill>
            </a:endParaRPr>
          </a:p>
        </p:txBody>
      </p:sp>
      <p:sp>
        <p:nvSpPr>
          <p:cNvPr id="29" name="28 Rectángulo"/>
          <p:cNvSpPr/>
          <p:nvPr/>
        </p:nvSpPr>
        <p:spPr>
          <a:xfrm>
            <a:off x="1403649" y="2924944"/>
            <a:ext cx="3312367" cy="7920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a:p>
        </p:txBody>
      </p:sp>
      <p:sp>
        <p:nvSpPr>
          <p:cNvPr id="15" name="14 CuadroTexto"/>
          <p:cNvSpPr txBox="1"/>
          <p:nvPr/>
        </p:nvSpPr>
        <p:spPr>
          <a:xfrm>
            <a:off x="4716016" y="3057416"/>
            <a:ext cx="741424" cy="523220"/>
          </a:xfrm>
          <a:prstGeom prst="rect">
            <a:avLst/>
          </a:prstGeom>
          <a:noFill/>
        </p:spPr>
        <p:txBody>
          <a:bodyPr wrap="square" rtlCol="0">
            <a:spAutoFit/>
          </a:bodyPr>
          <a:lstStyle/>
          <a:p>
            <a:pPr algn="ctr"/>
            <a:r>
              <a:rPr lang="es-ES" sz="2800" b="1" dirty="0">
                <a:solidFill>
                  <a:srgbClr val="000000"/>
                </a:solidFill>
              </a:rPr>
              <a:t>∩</a:t>
            </a:r>
          </a:p>
        </p:txBody>
      </p:sp>
      <p:sp>
        <p:nvSpPr>
          <p:cNvPr id="16" name="15 Rectángulo"/>
          <p:cNvSpPr/>
          <p:nvPr/>
        </p:nvSpPr>
        <p:spPr>
          <a:xfrm>
            <a:off x="1513113" y="3035584"/>
            <a:ext cx="1201672" cy="556449"/>
          </a:xfrm>
          <a:prstGeom prst="rect">
            <a:avLst/>
          </a:prstGeom>
          <a:solidFill>
            <a:srgbClr val="00499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s-ES" sz="1600" b="1" dirty="0" smtClean="0">
                <a:solidFill>
                  <a:srgbClr val="BDD3ED"/>
                </a:solidFill>
                <a:latin typeface="Calibri" panose="020F0502020204030204" pitchFamily="34" charset="0"/>
              </a:rPr>
              <a:t>POSITION</a:t>
            </a:r>
          </a:p>
        </p:txBody>
      </p:sp>
      <p:sp>
        <p:nvSpPr>
          <p:cNvPr id="17" name="16 Rectángulo"/>
          <p:cNvSpPr/>
          <p:nvPr/>
        </p:nvSpPr>
        <p:spPr>
          <a:xfrm>
            <a:off x="3419872" y="3025524"/>
            <a:ext cx="1201672" cy="556449"/>
          </a:xfrm>
          <a:prstGeom prst="rect">
            <a:avLst/>
          </a:prstGeom>
          <a:solidFill>
            <a:srgbClr val="00499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s-ES" sz="1600" b="1" dirty="0" smtClean="0">
                <a:solidFill>
                  <a:srgbClr val="BDD3ED"/>
                </a:solidFill>
                <a:latin typeface="Calibri" panose="020F0502020204030204" pitchFamily="34" charset="0"/>
              </a:rPr>
              <a:t>SPMDINESS</a:t>
            </a:r>
          </a:p>
        </p:txBody>
      </p:sp>
      <p:sp>
        <p:nvSpPr>
          <p:cNvPr id="18" name="17 Rectángulo"/>
          <p:cNvSpPr/>
          <p:nvPr/>
        </p:nvSpPr>
        <p:spPr>
          <a:xfrm>
            <a:off x="5457440" y="3042137"/>
            <a:ext cx="1205371" cy="556449"/>
          </a:xfrm>
          <a:prstGeom prst="rect">
            <a:avLst/>
          </a:prstGeom>
          <a:solidFill>
            <a:srgbClr val="00499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s-ES" sz="1600" b="1" dirty="0" smtClean="0">
                <a:solidFill>
                  <a:srgbClr val="BDD3ED"/>
                </a:solidFill>
                <a:latin typeface="Calibri" panose="020F0502020204030204" pitchFamily="34" charset="0"/>
              </a:rPr>
              <a:t>CALLERS</a:t>
            </a:r>
          </a:p>
        </p:txBody>
      </p:sp>
      <p:sp>
        <p:nvSpPr>
          <p:cNvPr id="32" name="31 Flecha doblada"/>
          <p:cNvSpPr/>
          <p:nvPr/>
        </p:nvSpPr>
        <p:spPr>
          <a:xfrm rot="10800000" flipH="1">
            <a:off x="3374760" y="4405250"/>
            <a:ext cx="2124380" cy="71329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3" name="32 CuadroTexto"/>
          <p:cNvSpPr txBox="1"/>
          <p:nvPr/>
        </p:nvSpPr>
        <p:spPr>
          <a:xfrm>
            <a:off x="5485277" y="4522371"/>
            <a:ext cx="997389" cy="1241365"/>
          </a:xfrm>
          <a:prstGeom prst="rect">
            <a:avLst/>
          </a:prstGeom>
          <a:noFill/>
        </p:spPr>
        <p:txBody>
          <a:bodyPr wrap="none" rtlCol="0">
            <a:spAutoFit/>
          </a:bodyPr>
          <a:lstStyle/>
          <a:p>
            <a:pPr algn="ctr"/>
            <a:r>
              <a:rPr lang="es-ES" sz="1600" dirty="0">
                <a:solidFill>
                  <a:srgbClr val="000000"/>
                </a:solidFill>
              </a:rPr>
              <a:t>A</a:t>
            </a:r>
            <a:r>
              <a:rPr lang="es-ES" sz="1600" baseline="-25000" dirty="0">
                <a:solidFill>
                  <a:srgbClr val="000000"/>
                </a:solidFill>
              </a:rPr>
              <a:t>1 </a:t>
            </a:r>
            <a:r>
              <a:rPr lang="es-ES" sz="1600" dirty="0" smtClean="0">
                <a:solidFill>
                  <a:srgbClr val="000000"/>
                </a:solidFill>
                <a:sym typeface="Wingdings" panose="05000000000000000000" pitchFamily="2" charset="2"/>
              </a:rPr>
              <a:t> </a:t>
            </a:r>
            <a:r>
              <a:rPr lang="es-ES" sz="1600" dirty="0" smtClean="0">
                <a:solidFill>
                  <a:srgbClr val="000000"/>
                </a:solidFill>
              </a:rPr>
              <a:t>B</a:t>
            </a:r>
            <a:r>
              <a:rPr lang="es-ES" sz="1600" baseline="-25000" dirty="0" smtClean="0">
                <a:solidFill>
                  <a:srgbClr val="000000"/>
                </a:solidFill>
              </a:rPr>
              <a:t>1</a:t>
            </a:r>
          </a:p>
          <a:p>
            <a:pPr algn="ctr"/>
            <a:r>
              <a:rPr lang="es-ES" sz="1600" dirty="0" smtClean="0">
                <a:solidFill>
                  <a:srgbClr val="000000"/>
                </a:solidFill>
              </a:rPr>
              <a:t>A</a:t>
            </a:r>
            <a:r>
              <a:rPr lang="es-ES" sz="1600" baseline="-25000" dirty="0" smtClean="0">
                <a:solidFill>
                  <a:srgbClr val="000000"/>
                </a:solidFill>
              </a:rPr>
              <a:t>2 </a:t>
            </a:r>
            <a:r>
              <a:rPr lang="es-ES" sz="1600" dirty="0">
                <a:solidFill>
                  <a:srgbClr val="000000"/>
                </a:solidFill>
                <a:sym typeface="Wingdings" panose="05000000000000000000" pitchFamily="2" charset="2"/>
              </a:rPr>
              <a:t> </a:t>
            </a:r>
            <a:r>
              <a:rPr lang="es-ES" sz="1600" dirty="0" smtClean="0">
                <a:solidFill>
                  <a:srgbClr val="000000"/>
                </a:solidFill>
              </a:rPr>
              <a:t>B</a:t>
            </a:r>
            <a:r>
              <a:rPr lang="es-ES" sz="1600" baseline="-25000" dirty="0" smtClean="0">
                <a:solidFill>
                  <a:srgbClr val="000000"/>
                </a:solidFill>
              </a:rPr>
              <a:t>2</a:t>
            </a:r>
          </a:p>
          <a:p>
            <a:pPr algn="ctr"/>
            <a:r>
              <a:rPr lang="es-ES" sz="1600" dirty="0" smtClean="0">
                <a:solidFill>
                  <a:srgbClr val="000000"/>
                </a:solidFill>
              </a:rPr>
              <a:t>A</a:t>
            </a:r>
            <a:r>
              <a:rPr lang="es-ES" sz="1600" baseline="-25000" dirty="0" smtClean="0">
                <a:solidFill>
                  <a:srgbClr val="000000"/>
                </a:solidFill>
              </a:rPr>
              <a:t>3 </a:t>
            </a:r>
            <a:r>
              <a:rPr lang="es-ES" sz="1600" dirty="0">
                <a:solidFill>
                  <a:srgbClr val="000000"/>
                </a:solidFill>
                <a:sym typeface="Wingdings" panose="05000000000000000000" pitchFamily="2" charset="2"/>
              </a:rPr>
              <a:t> </a:t>
            </a:r>
            <a:r>
              <a:rPr lang="es-ES" sz="1600" dirty="0" smtClean="0">
                <a:solidFill>
                  <a:srgbClr val="000000"/>
                </a:solidFill>
              </a:rPr>
              <a:t>B</a:t>
            </a:r>
            <a:r>
              <a:rPr lang="es-ES" sz="1600" baseline="-25000" dirty="0" smtClean="0">
                <a:solidFill>
                  <a:srgbClr val="000000"/>
                </a:solidFill>
              </a:rPr>
              <a:t>3</a:t>
            </a:r>
          </a:p>
          <a:p>
            <a:r>
              <a:rPr lang="es-ES" sz="1600" dirty="0" smtClean="0">
                <a:solidFill>
                  <a:srgbClr val="000000"/>
                </a:solidFill>
              </a:rPr>
              <a:t> A</a:t>
            </a:r>
            <a:r>
              <a:rPr lang="es-ES" sz="1600" baseline="-25000" dirty="0" smtClean="0">
                <a:solidFill>
                  <a:srgbClr val="000000"/>
                </a:solidFill>
              </a:rPr>
              <a:t>4 </a:t>
            </a:r>
            <a:r>
              <a:rPr lang="es-ES" sz="1600" dirty="0">
                <a:solidFill>
                  <a:srgbClr val="000000"/>
                </a:solidFill>
                <a:sym typeface="Wingdings" panose="05000000000000000000" pitchFamily="2" charset="2"/>
              </a:rPr>
              <a:t> </a:t>
            </a:r>
            <a:r>
              <a:rPr lang="es-ES" sz="1600" dirty="0">
                <a:solidFill>
                  <a:srgbClr val="000000"/>
                </a:solidFill>
              </a:rPr>
              <a:t>B</a:t>
            </a:r>
            <a:r>
              <a:rPr lang="es-ES" sz="1600" baseline="-25000" dirty="0">
                <a:solidFill>
                  <a:srgbClr val="000000"/>
                </a:solidFill>
              </a:rPr>
              <a:t>3</a:t>
            </a:r>
          </a:p>
          <a:p>
            <a:endParaRPr lang="es-ES" sz="1600" baseline="-25000" dirty="0" smtClean="0">
              <a:solidFill>
                <a:srgbClr val="000000"/>
              </a:solidFill>
            </a:endParaRPr>
          </a:p>
        </p:txBody>
      </p:sp>
      <p:sp>
        <p:nvSpPr>
          <p:cNvPr id="34" name="33 CuadroTexto"/>
          <p:cNvSpPr txBox="1"/>
          <p:nvPr/>
        </p:nvSpPr>
        <p:spPr>
          <a:xfrm>
            <a:off x="7773132" y="4531499"/>
            <a:ext cx="944489" cy="1077218"/>
          </a:xfrm>
          <a:prstGeom prst="rect">
            <a:avLst/>
          </a:prstGeom>
          <a:noFill/>
        </p:spPr>
        <p:txBody>
          <a:bodyPr wrap="none" rtlCol="0">
            <a:spAutoFit/>
          </a:bodyPr>
          <a:lstStyle/>
          <a:p>
            <a:pPr algn="ctr"/>
            <a:r>
              <a:rPr lang="es-ES" sz="1600" dirty="0" smtClean="0">
                <a:solidFill>
                  <a:srgbClr val="000000"/>
                </a:solidFill>
              </a:rPr>
              <a:t>C</a:t>
            </a:r>
            <a:r>
              <a:rPr lang="es-ES" sz="1600" baseline="-25000" dirty="0" smtClean="0">
                <a:solidFill>
                  <a:srgbClr val="000000"/>
                </a:solidFill>
              </a:rPr>
              <a:t>1 </a:t>
            </a:r>
            <a:r>
              <a:rPr lang="es-ES" sz="1600" dirty="0" smtClean="0">
                <a:solidFill>
                  <a:srgbClr val="000000"/>
                </a:solidFill>
                <a:sym typeface="Wingdings" panose="05000000000000000000" pitchFamily="2" charset="2"/>
              </a:rPr>
              <a:t> D</a:t>
            </a:r>
            <a:r>
              <a:rPr lang="es-ES" sz="1600" baseline="-25000" dirty="0" smtClean="0">
                <a:solidFill>
                  <a:srgbClr val="000000"/>
                </a:solidFill>
              </a:rPr>
              <a:t>1</a:t>
            </a:r>
          </a:p>
          <a:p>
            <a:pPr algn="ctr"/>
            <a:r>
              <a:rPr lang="es-ES" sz="1600" dirty="0" smtClean="0">
                <a:solidFill>
                  <a:srgbClr val="000000"/>
                </a:solidFill>
              </a:rPr>
              <a:t>C</a:t>
            </a:r>
            <a:r>
              <a:rPr lang="es-ES" sz="1600" baseline="-25000" dirty="0" smtClean="0">
                <a:solidFill>
                  <a:srgbClr val="000000"/>
                </a:solidFill>
              </a:rPr>
              <a:t>2 </a:t>
            </a:r>
            <a:r>
              <a:rPr lang="es-ES" sz="1600" dirty="0">
                <a:solidFill>
                  <a:srgbClr val="000000"/>
                </a:solidFill>
                <a:sym typeface="Wingdings" panose="05000000000000000000" pitchFamily="2" charset="2"/>
              </a:rPr>
              <a:t> </a:t>
            </a:r>
            <a:r>
              <a:rPr lang="es-ES" sz="1600" dirty="0" smtClean="0">
                <a:solidFill>
                  <a:srgbClr val="000000"/>
                </a:solidFill>
                <a:sym typeface="Wingdings" panose="05000000000000000000" pitchFamily="2" charset="2"/>
              </a:rPr>
              <a:t>D</a:t>
            </a:r>
            <a:r>
              <a:rPr lang="es-ES" sz="1600" baseline="-25000" dirty="0" smtClean="0">
                <a:solidFill>
                  <a:srgbClr val="000000"/>
                </a:solidFill>
              </a:rPr>
              <a:t>2</a:t>
            </a:r>
          </a:p>
          <a:p>
            <a:pPr algn="ctr"/>
            <a:r>
              <a:rPr lang="es-ES" sz="1600" dirty="0" smtClean="0">
                <a:solidFill>
                  <a:srgbClr val="000000"/>
                </a:solidFill>
              </a:rPr>
              <a:t>C</a:t>
            </a:r>
            <a:r>
              <a:rPr lang="es-ES" sz="1600" baseline="-25000" dirty="0" smtClean="0">
                <a:solidFill>
                  <a:srgbClr val="000000"/>
                </a:solidFill>
              </a:rPr>
              <a:t>3 </a:t>
            </a:r>
            <a:r>
              <a:rPr lang="es-ES" sz="1600" dirty="0">
                <a:solidFill>
                  <a:srgbClr val="000000"/>
                </a:solidFill>
                <a:sym typeface="Wingdings" panose="05000000000000000000" pitchFamily="2" charset="2"/>
              </a:rPr>
              <a:t> </a:t>
            </a:r>
            <a:r>
              <a:rPr lang="es-ES" sz="1600" dirty="0" smtClean="0">
                <a:solidFill>
                  <a:srgbClr val="000000"/>
                </a:solidFill>
                <a:sym typeface="Wingdings" panose="05000000000000000000" pitchFamily="2" charset="2"/>
              </a:rPr>
              <a:t>D</a:t>
            </a:r>
            <a:r>
              <a:rPr lang="es-ES" sz="1600" baseline="-25000" dirty="0" smtClean="0">
                <a:solidFill>
                  <a:srgbClr val="000000"/>
                </a:solidFill>
              </a:rPr>
              <a:t>3</a:t>
            </a:r>
          </a:p>
          <a:p>
            <a:pPr algn="ctr"/>
            <a:r>
              <a:rPr lang="es-ES" sz="1600" dirty="0" smtClean="0">
                <a:solidFill>
                  <a:srgbClr val="000000"/>
                </a:solidFill>
              </a:rPr>
              <a:t>C</a:t>
            </a:r>
            <a:r>
              <a:rPr lang="es-ES" sz="1600" baseline="-25000" dirty="0" smtClean="0">
                <a:solidFill>
                  <a:srgbClr val="000000"/>
                </a:solidFill>
              </a:rPr>
              <a:t>3 </a:t>
            </a:r>
            <a:r>
              <a:rPr lang="es-ES" sz="1600" dirty="0" smtClean="0">
                <a:solidFill>
                  <a:srgbClr val="000000"/>
                </a:solidFill>
                <a:sym typeface="Wingdings" panose="05000000000000000000" pitchFamily="2" charset="2"/>
              </a:rPr>
              <a:t> D</a:t>
            </a:r>
            <a:r>
              <a:rPr lang="es-ES" sz="1600" baseline="-25000" dirty="0" smtClean="0">
                <a:solidFill>
                  <a:srgbClr val="000000"/>
                </a:solidFill>
                <a:sym typeface="Wingdings" panose="05000000000000000000" pitchFamily="2" charset="2"/>
              </a:rPr>
              <a:t>4</a:t>
            </a:r>
            <a:endParaRPr lang="es-ES" sz="1600" baseline="-25000" dirty="0">
              <a:solidFill>
                <a:srgbClr val="000000"/>
              </a:solidFill>
            </a:endParaRPr>
          </a:p>
        </p:txBody>
      </p:sp>
      <p:grpSp>
        <p:nvGrpSpPr>
          <p:cNvPr id="74" name="73 Grupo"/>
          <p:cNvGrpSpPr/>
          <p:nvPr/>
        </p:nvGrpSpPr>
        <p:grpSpPr>
          <a:xfrm>
            <a:off x="6110287" y="4588737"/>
            <a:ext cx="1992486" cy="968641"/>
            <a:chOff x="6110287" y="4692607"/>
            <a:chExt cx="1992486" cy="968641"/>
          </a:xfrm>
        </p:grpSpPr>
        <p:sp>
          <p:nvSpPr>
            <p:cNvPr id="41" name="40 Rectángulo"/>
            <p:cNvSpPr/>
            <p:nvPr/>
          </p:nvSpPr>
          <p:spPr>
            <a:xfrm>
              <a:off x="6732136" y="4942003"/>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3" name="72 Grupo"/>
            <p:cNvGrpSpPr/>
            <p:nvPr/>
          </p:nvGrpSpPr>
          <p:grpSpPr>
            <a:xfrm>
              <a:off x="6110287" y="4692607"/>
              <a:ext cx="1992486" cy="968641"/>
              <a:chOff x="6110287" y="4692607"/>
              <a:chExt cx="1992486" cy="968641"/>
            </a:xfrm>
          </p:grpSpPr>
          <p:sp>
            <p:nvSpPr>
              <p:cNvPr id="36" name="35 Rectángulo"/>
              <p:cNvSpPr/>
              <p:nvPr/>
            </p:nvSpPr>
            <p:spPr>
              <a:xfrm>
                <a:off x="6110288" y="4693188"/>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Rectángulo"/>
              <p:cNvSpPr/>
              <p:nvPr/>
            </p:nvSpPr>
            <p:spPr>
              <a:xfrm>
                <a:off x="6110287" y="4942584"/>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Rectángulo"/>
              <p:cNvSpPr/>
              <p:nvPr/>
            </p:nvSpPr>
            <p:spPr>
              <a:xfrm>
                <a:off x="6110287" y="5191901"/>
                <a:ext cx="250031" cy="46934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39 Rectángulo"/>
              <p:cNvSpPr/>
              <p:nvPr/>
            </p:nvSpPr>
            <p:spPr>
              <a:xfrm>
                <a:off x="6732137" y="4692607"/>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41 Rectángulo"/>
              <p:cNvSpPr/>
              <p:nvPr/>
            </p:nvSpPr>
            <p:spPr>
              <a:xfrm>
                <a:off x="6732136" y="5191320"/>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42 Rectángulo"/>
              <p:cNvSpPr/>
              <p:nvPr/>
            </p:nvSpPr>
            <p:spPr>
              <a:xfrm>
                <a:off x="7260107" y="4693566"/>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43 Rectángulo"/>
              <p:cNvSpPr/>
              <p:nvPr/>
            </p:nvSpPr>
            <p:spPr>
              <a:xfrm>
                <a:off x="7260106" y="4942962"/>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44 Rectángulo"/>
              <p:cNvSpPr/>
              <p:nvPr/>
            </p:nvSpPr>
            <p:spPr>
              <a:xfrm>
                <a:off x="7260106" y="5192279"/>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45 Rectángulo"/>
              <p:cNvSpPr/>
              <p:nvPr/>
            </p:nvSpPr>
            <p:spPr>
              <a:xfrm>
                <a:off x="7852742" y="4693564"/>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46 Rectángulo"/>
              <p:cNvSpPr/>
              <p:nvPr/>
            </p:nvSpPr>
            <p:spPr>
              <a:xfrm>
                <a:off x="7852741" y="4942960"/>
                <a:ext cx="250031" cy="23480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47 Rectángulo"/>
              <p:cNvSpPr/>
              <p:nvPr/>
            </p:nvSpPr>
            <p:spPr>
              <a:xfrm>
                <a:off x="7852741" y="5192277"/>
                <a:ext cx="250031" cy="468971"/>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0" name="49 Conector recto de flecha"/>
              <p:cNvCxnSpPr>
                <a:stCxn id="36" idx="3"/>
                <a:endCxn id="40" idx="1"/>
              </p:cNvCxnSpPr>
              <p:nvPr/>
            </p:nvCxnSpPr>
            <p:spPr>
              <a:xfrm flipV="1">
                <a:off x="6360319" y="4810011"/>
                <a:ext cx="371818" cy="581"/>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a:stCxn id="38" idx="3"/>
                <a:endCxn id="41" idx="1"/>
              </p:cNvCxnSpPr>
              <p:nvPr/>
            </p:nvCxnSpPr>
            <p:spPr>
              <a:xfrm flipV="1">
                <a:off x="6360318" y="5059407"/>
                <a:ext cx="371818" cy="581"/>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51 Conector recto de flecha"/>
              <p:cNvCxnSpPr>
                <a:stCxn id="39" idx="3"/>
                <a:endCxn id="42" idx="1"/>
              </p:cNvCxnSpPr>
              <p:nvPr/>
            </p:nvCxnSpPr>
            <p:spPr>
              <a:xfrm flipV="1">
                <a:off x="6360318" y="5308724"/>
                <a:ext cx="371818" cy="117851"/>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7" name="56 Conector recto de flecha"/>
              <p:cNvCxnSpPr>
                <a:stCxn id="43" idx="3"/>
                <a:endCxn id="46" idx="1"/>
              </p:cNvCxnSpPr>
              <p:nvPr/>
            </p:nvCxnSpPr>
            <p:spPr>
              <a:xfrm flipV="1">
                <a:off x="7510138" y="4810968"/>
                <a:ext cx="342604" cy="2"/>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59 Conector recto de flecha"/>
              <p:cNvCxnSpPr>
                <a:stCxn id="44" idx="3"/>
                <a:endCxn id="47" idx="1"/>
              </p:cNvCxnSpPr>
              <p:nvPr/>
            </p:nvCxnSpPr>
            <p:spPr>
              <a:xfrm flipV="1">
                <a:off x="7510137" y="5060364"/>
                <a:ext cx="342604" cy="2"/>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a:stCxn id="45" idx="3"/>
                <a:endCxn id="48" idx="1"/>
              </p:cNvCxnSpPr>
              <p:nvPr/>
            </p:nvCxnSpPr>
            <p:spPr>
              <a:xfrm>
                <a:off x="7510137" y="5309683"/>
                <a:ext cx="342604" cy="117080"/>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grpSp>
      </p:grpSp>
      <p:sp>
        <p:nvSpPr>
          <p:cNvPr id="49" name="48 CuadroTexto"/>
          <p:cNvSpPr txBox="1"/>
          <p:nvPr/>
        </p:nvSpPr>
        <p:spPr>
          <a:xfrm rot="10800000">
            <a:off x="2687093" y="3064898"/>
            <a:ext cx="741424" cy="523220"/>
          </a:xfrm>
          <a:prstGeom prst="rect">
            <a:avLst/>
          </a:prstGeom>
          <a:noFill/>
        </p:spPr>
        <p:txBody>
          <a:bodyPr wrap="square" rtlCol="0">
            <a:spAutoFit/>
          </a:bodyPr>
          <a:lstStyle/>
          <a:p>
            <a:pPr algn="ctr"/>
            <a:r>
              <a:rPr lang="es-ES" sz="2800" b="1" dirty="0">
                <a:solidFill>
                  <a:srgbClr val="000000"/>
                </a:solidFill>
              </a:rPr>
              <a:t>∩</a:t>
            </a:r>
          </a:p>
        </p:txBody>
      </p:sp>
      <p:sp>
        <p:nvSpPr>
          <p:cNvPr id="66" name="65 Cerrar llave"/>
          <p:cNvSpPr/>
          <p:nvPr/>
        </p:nvSpPr>
        <p:spPr>
          <a:xfrm rot="5400000">
            <a:off x="3928817" y="1119855"/>
            <a:ext cx="206245" cy="5400600"/>
          </a:xfrm>
          <a:prstGeom prst="rightBrace">
            <a:avLst>
              <a:gd name="adj1" fmla="val 52976"/>
              <a:gd name="adj2" fmla="val 60582"/>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 name="25 Rectángulo"/>
          <p:cNvSpPr/>
          <p:nvPr/>
        </p:nvSpPr>
        <p:spPr>
          <a:xfrm>
            <a:off x="3851920" y="4666387"/>
            <a:ext cx="1201672" cy="556449"/>
          </a:xfrm>
          <a:prstGeom prst="rect">
            <a:avLst/>
          </a:prstGeom>
          <a:solidFill>
            <a:srgbClr val="004990"/>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r>
              <a:rPr lang="es-ES" sz="1600" b="1" dirty="0" smtClean="0">
                <a:solidFill>
                  <a:srgbClr val="BDD3ED"/>
                </a:solidFill>
                <a:latin typeface="Calibri" panose="020F0502020204030204" pitchFamily="34" charset="0"/>
              </a:rPr>
              <a:t>EXECUTION</a:t>
            </a:r>
          </a:p>
          <a:p>
            <a:pPr algn="ctr"/>
            <a:r>
              <a:rPr lang="es-ES" sz="1600" b="1" dirty="0" smtClean="0">
                <a:solidFill>
                  <a:srgbClr val="BDD3ED"/>
                </a:solidFill>
                <a:latin typeface="Calibri" panose="020F0502020204030204" pitchFamily="34" charset="0"/>
              </a:rPr>
              <a:t>SEQUENCE</a:t>
            </a:r>
          </a:p>
        </p:txBody>
      </p:sp>
      <p:sp>
        <p:nvSpPr>
          <p:cNvPr id="53" name="Text Box 4"/>
          <p:cNvSpPr txBox="1">
            <a:spLocks noChangeAspect="1" noChangeArrowheads="1"/>
          </p:cNvSpPr>
          <p:nvPr/>
        </p:nvSpPr>
        <p:spPr bwMode="auto">
          <a:xfrm>
            <a:off x="899592" y="6265029"/>
            <a:ext cx="7488832"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a:r>
              <a:rPr lang="en-US" sz="1300" b="1" dirty="0">
                <a:solidFill>
                  <a:srgbClr val="009900"/>
                </a:solidFill>
              </a:rPr>
              <a:t> </a:t>
            </a:r>
            <a:r>
              <a:rPr lang="en-US" sz="1300" b="1" dirty="0" err="1">
                <a:solidFill>
                  <a:srgbClr val="009900"/>
                </a:solidFill>
              </a:rPr>
              <a:t>G</a:t>
            </a:r>
            <a:r>
              <a:rPr lang="en-US" sz="1300" b="1" dirty="0" err="1" smtClean="0">
                <a:solidFill>
                  <a:srgbClr val="009900"/>
                </a:solidFill>
              </a:rPr>
              <a:t>.Llort</a:t>
            </a:r>
            <a:r>
              <a:rPr lang="en-US" sz="1300" b="1" dirty="0" smtClean="0">
                <a:solidFill>
                  <a:srgbClr val="009900"/>
                </a:solidFill>
              </a:rPr>
              <a:t> et </a:t>
            </a:r>
            <a:r>
              <a:rPr lang="en-US" sz="1300" b="1" dirty="0">
                <a:solidFill>
                  <a:srgbClr val="009900"/>
                </a:solidFill>
              </a:rPr>
              <a:t>all, </a:t>
            </a:r>
            <a:r>
              <a:rPr lang="en-US" sz="1300" b="1" dirty="0" smtClean="0">
                <a:solidFill>
                  <a:srgbClr val="009900"/>
                </a:solidFill>
              </a:rPr>
              <a:t>“</a:t>
            </a:r>
            <a:r>
              <a:rPr lang="it-IT" sz="1300" b="1" dirty="0" smtClean="0">
                <a:solidFill>
                  <a:srgbClr val="009900"/>
                </a:solidFill>
              </a:rPr>
              <a:t>On the Usefulness of Object Tracking Techniques in Performance Analysis</a:t>
            </a:r>
            <a:r>
              <a:rPr lang="en-US" sz="1300" b="1" dirty="0" smtClean="0">
                <a:solidFill>
                  <a:srgbClr val="009900"/>
                </a:solidFill>
              </a:rPr>
              <a:t>”, SC 2013</a:t>
            </a:r>
            <a:endParaRPr lang="en-US" sz="1300" b="1" dirty="0">
              <a:solidFill>
                <a:srgbClr val="009900"/>
              </a:solidFill>
            </a:endParaRPr>
          </a:p>
        </p:txBody>
      </p:sp>
    </p:spTree>
    <p:extLst>
      <p:ext uri="{BB962C8B-B14F-4D97-AF65-F5344CB8AC3E}">
        <p14:creationId xmlns:p14="http://schemas.microsoft.com/office/powerpoint/2010/main" val="1627597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left)">
                                      <p:cBhvr>
                                        <p:cTn id="5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9" grpId="0" animBg="1"/>
      <p:bldP spid="15" grpId="0"/>
      <p:bldP spid="32" grpId="0" animBg="1"/>
      <p:bldP spid="33" grpId="0"/>
      <p:bldP spid="34" grpId="0"/>
      <p:bldP spid="49" grpId="0"/>
      <p:bldP spid="66" grpId="0" animBg="1"/>
      <p:bldP spid="2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p:txBody>
          <a:bodyPr/>
          <a:lstStyle/>
          <a:p>
            <a:r>
              <a:rPr lang="es-ES" sz="2000" dirty="0" smtClean="0"/>
              <a:t>Target: </a:t>
            </a:r>
            <a:r>
              <a:rPr lang="es-ES" sz="2000" dirty="0" err="1" smtClean="0"/>
              <a:t>Study</a:t>
            </a:r>
            <a:r>
              <a:rPr lang="es-ES" sz="2000" dirty="0" smtClean="0"/>
              <a:t> </a:t>
            </a:r>
            <a:r>
              <a:rPr lang="es-ES" sz="2000" dirty="0" err="1" smtClean="0"/>
              <a:t>the</a:t>
            </a:r>
            <a:r>
              <a:rPr lang="es-ES" sz="2000" dirty="0" smtClean="0"/>
              <a:t> </a:t>
            </a:r>
            <a:r>
              <a:rPr lang="es-ES" sz="2000" dirty="0" err="1" smtClean="0"/>
              <a:t>scalability</a:t>
            </a:r>
            <a:r>
              <a:rPr lang="es-ES" sz="2000" dirty="0" smtClean="0"/>
              <a:t> of </a:t>
            </a:r>
            <a:r>
              <a:rPr lang="es-ES" sz="2000" dirty="0" err="1" smtClean="0"/>
              <a:t>the</a:t>
            </a:r>
            <a:r>
              <a:rPr lang="es-ES" sz="2000" dirty="0" smtClean="0"/>
              <a:t> </a:t>
            </a:r>
            <a:r>
              <a:rPr lang="es-ES" sz="2000" dirty="0" err="1" smtClean="0"/>
              <a:t>computing</a:t>
            </a:r>
            <a:r>
              <a:rPr lang="es-ES" sz="2000" dirty="0" smtClean="0"/>
              <a:t> </a:t>
            </a:r>
            <a:r>
              <a:rPr lang="es-ES" sz="2000" dirty="0" err="1" smtClean="0"/>
              <a:t>regions</a:t>
            </a:r>
            <a:endParaRPr lang="es-ES" sz="2000" dirty="0" smtClean="0"/>
          </a:p>
          <a:p>
            <a:pPr lvl="1"/>
            <a:r>
              <a:rPr lang="es-ES" sz="1800" dirty="0" smtClean="0"/>
              <a:t>Video </a:t>
            </a:r>
            <a:r>
              <a:rPr lang="es-ES" sz="1800" dirty="0" err="1" smtClean="0"/>
              <a:t>increasing</a:t>
            </a:r>
            <a:r>
              <a:rPr lang="es-ES" sz="1800" dirty="0" smtClean="0"/>
              <a:t> </a:t>
            </a:r>
            <a:r>
              <a:rPr lang="es-ES" sz="1800" dirty="0" err="1" smtClean="0"/>
              <a:t>the</a:t>
            </a:r>
            <a:r>
              <a:rPr lang="es-ES" sz="1800" dirty="0" smtClean="0"/>
              <a:t> </a:t>
            </a:r>
            <a:r>
              <a:rPr lang="es-ES" sz="1800" dirty="0" err="1" smtClean="0"/>
              <a:t>scale</a:t>
            </a:r>
            <a:r>
              <a:rPr lang="es-ES" sz="1800" dirty="0" smtClean="0"/>
              <a:t> </a:t>
            </a:r>
            <a:r>
              <a:rPr lang="es-ES" sz="1800" dirty="0" err="1" smtClean="0"/>
              <a:t>from</a:t>
            </a:r>
            <a:r>
              <a:rPr lang="es-ES" sz="1800" dirty="0" smtClean="0"/>
              <a:t> 64 </a:t>
            </a:r>
            <a:r>
              <a:rPr lang="es-ES" sz="1800" dirty="0" err="1" smtClean="0"/>
              <a:t>to</a:t>
            </a:r>
            <a:r>
              <a:rPr lang="es-ES" sz="1800" dirty="0" smtClean="0"/>
              <a:t> 512 </a:t>
            </a:r>
            <a:r>
              <a:rPr lang="es-ES" sz="1800" dirty="0" err="1" smtClean="0"/>
              <a:t>tasks</a:t>
            </a:r>
            <a:endParaRPr lang="es-ES" sz="1800" dirty="0" smtClean="0"/>
          </a:p>
          <a:p>
            <a:pPr marL="0" indent="0">
              <a:buNone/>
            </a:pPr>
            <a:endParaRPr lang="es-ES" dirty="0"/>
          </a:p>
        </p:txBody>
      </p:sp>
      <p:sp>
        <p:nvSpPr>
          <p:cNvPr id="2" name="1 Marcador de número de diapositiva"/>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102</a:t>
            </a:fld>
            <a:endParaRPr lang="es-ES" dirty="0"/>
          </a:p>
        </p:txBody>
      </p:sp>
      <p:sp>
        <p:nvSpPr>
          <p:cNvPr id="3" name="2 Título"/>
          <p:cNvSpPr>
            <a:spLocks noGrp="1"/>
          </p:cNvSpPr>
          <p:nvPr>
            <p:ph type="title"/>
          </p:nvPr>
        </p:nvSpPr>
        <p:spPr/>
        <p:txBody>
          <a:bodyPr/>
          <a:lstStyle/>
          <a:p>
            <a:r>
              <a:rPr lang="es-ES" dirty="0" err="1" smtClean="0"/>
              <a:t>Example</a:t>
            </a:r>
            <a:r>
              <a:rPr lang="es-ES" dirty="0" smtClean="0"/>
              <a:t>: </a:t>
            </a:r>
            <a:r>
              <a:rPr lang="es-ES" dirty="0" err="1" smtClean="0"/>
              <a:t>OpenMX</a:t>
            </a:r>
            <a:r>
              <a:rPr lang="es-ES" dirty="0" smtClean="0"/>
              <a:t> </a:t>
            </a:r>
            <a:r>
              <a:rPr lang="es-ES" dirty="0" err="1" smtClean="0"/>
              <a:t>strong-scale</a:t>
            </a:r>
            <a:r>
              <a:rPr lang="es-ES" dirty="0" smtClean="0"/>
              <a:t> test</a:t>
            </a:r>
            <a:endParaRPr lang="es-ES" dirty="0"/>
          </a:p>
        </p:txBody>
      </p:sp>
      <p:grpSp>
        <p:nvGrpSpPr>
          <p:cNvPr id="37" name="36 Grupo"/>
          <p:cNvGrpSpPr/>
          <p:nvPr/>
        </p:nvGrpSpPr>
        <p:grpSpPr>
          <a:xfrm>
            <a:off x="315743" y="1774006"/>
            <a:ext cx="2815678" cy="2157608"/>
            <a:chOff x="315743" y="1628800"/>
            <a:chExt cx="2815678" cy="2157608"/>
          </a:xfrm>
        </p:grpSpPr>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3" y="1628800"/>
              <a:ext cx="2815678" cy="2157608"/>
            </a:xfrm>
            <a:prstGeom prst="rect">
              <a:avLst/>
            </a:prstGeom>
          </p:spPr>
        </p:pic>
        <p:sp>
          <p:nvSpPr>
            <p:cNvPr id="11" name="10 CuadroTexto"/>
            <p:cNvSpPr txBox="1"/>
            <p:nvPr/>
          </p:nvSpPr>
          <p:spPr>
            <a:xfrm>
              <a:off x="2589832" y="1700808"/>
              <a:ext cx="444352" cy="400110"/>
            </a:xfrm>
            <a:prstGeom prst="rect">
              <a:avLst/>
            </a:prstGeom>
            <a:noFill/>
          </p:spPr>
          <p:txBody>
            <a:bodyPr wrap="none" rtlCol="0">
              <a:spAutoFit/>
            </a:bodyPr>
            <a:lstStyle/>
            <a:p>
              <a:r>
                <a:rPr lang="es-ES" sz="2000" b="1" dirty="0" smtClean="0">
                  <a:solidFill>
                    <a:srgbClr val="000000"/>
                  </a:solidFill>
                  <a:latin typeface="Calibri" panose="020F0502020204030204" pitchFamily="34" charset="0"/>
                </a:rPr>
                <a:t>64</a:t>
              </a:r>
              <a:endParaRPr lang="es-ES" b="1" dirty="0">
                <a:solidFill>
                  <a:srgbClr val="000000"/>
                </a:solidFill>
                <a:latin typeface="Calibri" panose="020F0502020204030204" pitchFamily="34" charset="0"/>
              </a:endParaRPr>
            </a:p>
          </p:txBody>
        </p:sp>
      </p:grpSp>
      <p:grpSp>
        <p:nvGrpSpPr>
          <p:cNvPr id="38" name="37 Grupo"/>
          <p:cNvGrpSpPr/>
          <p:nvPr/>
        </p:nvGrpSpPr>
        <p:grpSpPr>
          <a:xfrm>
            <a:off x="3099199" y="1774006"/>
            <a:ext cx="2815678" cy="2157608"/>
            <a:chOff x="3099199" y="1628800"/>
            <a:chExt cx="2815678" cy="2157608"/>
          </a:xfrm>
        </p:grpSpPr>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199" y="1628800"/>
              <a:ext cx="2815678" cy="2157608"/>
            </a:xfrm>
            <a:prstGeom prst="rect">
              <a:avLst/>
            </a:prstGeom>
          </p:spPr>
        </p:pic>
        <p:sp>
          <p:nvSpPr>
            <p:cNvPr id="12" name="11 CuadroTexto"/>
            <p:cNvSpPr txBox="1"/>
            <p:nvPr/>
          </p:nvSpPr>
          <p:spPr>
            <a:xfrm>
              <a:off x="5220072" y="1700808"/>
              <a:ext cx="640706"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128</a:t>
              </a:r>
              <a:endParaRPr lang="es-ES" b="1" dirty="0">
                <a:solidFill>
                  <a:srgbClr val="000000"/>
                </a:solidFill>
                <a:latin typeface="Calibri" panose="020F0502020204030204" pitchFamily="34" charset="0"/>
              </a:endParaRPr>
            </a:p>
          </p:txBody>
        </p:sp>
      </p:grpSp>
      <p:grpSp>
        <p:nvGrpSpPr>
          <p:cNvPr id="39" name="38 Grupo"/>
          <p:cNvGrpSpPr/>
          <p:nvPr/>
        </p:nvGrpSpPr>
        <p:grpSpPr>
          <a:xfrm>
            <a:off x="5860778" y="1774006"/>
            <a:ext cx="2815678" cy="2157608"/>
            <a:chOff x="5860778" y="1628800"/>
            <a:chExt cx="2815678" cy="2157608"/>
          </a:xfrm>
        </p:grpSpPr>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778" y="1628800"/>
              <a:ext cx="2815678" cy="2157608"/>
            </a:xfrm>
            <a:prstGeom prst="rect">
              <a:avLst/>
            </a:prstGeom>
          </p:spPr>
        </p:pic>
        <p:sp>
          <p:nvSpPr>
            <p:cNvPr id="13" name="12 CuadroTexto"/>
            <p:cNvSpPr txBox="1"/>
            <p:nvPr/>
          </p:nvSpPr>
          <p:spPr>
            <a:xfrm>
              <a:off x="7956376" y="1700808"/>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192</a:t>
              </a:r>
              <a:endParaRPr lang="es-ES" b="1" dirty="0">
                <a:solidFill>
                  <a:srgbClr val="000000"/>
                </a:solidFill>
                <a:latin typeface="Calibri" panose="020F0502020204030204" pitchFamily="34" charset="0"/>
              </a:endParaRPr>
            </a:p>
          </p:txBody>
        </p:sp>
      </p:grpSp>
      <p:grpSp>
        <p:nvGrpSpPr>
          <p:cNvPr id="44" name="43 Grupo"/>
          <p:cNvGrpSpPr/>
          <p:nvPr/>
        </p:nvGrpSpPr>
        <p:grpSpPr>
          <a:xfrm>
            <a:off x="315743" y="4079704"/>
            <a:ext cx="2815678" cy="2157608"/>
            <a:chOff x="315743" y="3934498"/>
            <a:chExt cx="2815678" cy="2157608"/>
          </a:xfrm>
        </p:grpSpPr>
        <p:pic>
          <p:nvPicPr>
            <p:cNvPr id="8" name="7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743" y="3934498"/>
              <a:ext cx="2815678" cy="2157608"/>
            </a:xfrm>
            <a:prstGeom prst="rect">
              <a:avLst/>
            </a:prstGeom>
          </p:spPr>
        </p:pic>
        <p:sp>
          <p:nvSpPr>
            <p:cNvPr id="14" name="13 CuadroTexto"/>
            <p:cNvSpPr txBox="1"/>
            <p:nvPr/>
          </p:nvSpPr>
          <p:spPr>
            <a:xfrm>
              <a:off x="2411760" y="4037002"/>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256</a:t>
              </a:r>
              <a:endParaRPr lang="es-ES" b="1" dirty="0">
                <a:solidFill>
                  <a:srgbClr val="000000"/>
                </a:solidFill>
                <a:latin typeface="Calibri" panose="020F0502020204030204" pitchFamily="34" charset="0"/>
              </a:endParaRPr>
            </a:p>
          </p:txBody>
        </p:sp>
      </p:grpSp>
      <p:grpSp>
        <p:nvGrpSpPr>
          <p:cNvPr id="43" name="42 Grupo"/>
          <p:cNvGrpSpPr/>
          <p:nvPr/>
        </p:nvGrpSpPr>
        <p:grpSpPr>
          <a:xfrm>
            <a:off x="3099199" y="4079704"/>
            <a:ext cx="2815678" cy="2157608"/>
            <a:chOff x="3099199" y="3934498"/>
            <a:chExt cx="2815678" cy="2157608"/>
          </a:xfrm>
        </p:grpSpPr>
        <p:pic>
          <p:nvPicPr>
            <p:cNvPr id="9" name="8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9199" y="3934498"/>
              <a:ext cx="2815678" cy="2157608"/>
            </a:xfrm>
            <a:prstGeom prst="rect">
              <a:avLst/>
            </a:prstGeom>
          </p:spPr>
        </p:pic>
        <p:sp>
          <p:nvSpPr>
            <p:cNvPr id="15" name="14 CuadroTexto"/>
            <p:cNvSpPr txBox="1"/>
            <p:nvPr/>
          </p:nvSpPr>
          <p:spPr>
            <a:xfrm>
              <a:off x="5220072" y="4037002"/>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384</a:t>
              </a:r>
              <a:endParaRPr lang="es-ES" b="1" dirty="0">
                <a:solidFill>
                  <a:srgbClr val="000000"/>
                </a:solidFill>
                <a:latin typeface="Calibri" panose="020F0502020204030204" pitchFamily="34" charset="0"/>
              </a:endParaRPr>
            </a:p>
          </p:txBody>
        </p:sp>
      </p:grpSp>
      <p:grpSp>
        <p:nvGrpSpPr>
          <p:cNvPr id="42" name="41 Grupo"/>
          <p:cNvGrpSpPr/>
          <p:nvPr/>
        </p:nvGrpSpPr>
        <p:grpSpPr>
          <a:xfrm>
            <a:off x="5860778" y="4079704"/>
            <a:ext cx="2815678" cy="2157608"/>
            <a:chOff x="5860778" y="3934498"/>
            <a:chExt cx="2815678" cy="2157608"/>
          </a:xfrm>
        </p:grpSpPr>
        <p:pic>
          <p:nvPicPr>
            <p:cNvPr id="10" name="9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0778" y="3934498"/>
              <a:ext cx="2815678" cy="2157608"/>
            </a:xfrm>
            <a:prstGeom prst="rect">
              <a:avLst/>
            </a:prstGeom>
          </p:spPr>
        </p:pic>
        <p:sp>
          <p:nvSpPr>
            <p:cNvPr id="16" name="15 CuadroTexto"/>
            <p:cNvSpPr txBox="1"/>
            <p:nvPr/>
          </p:nvSpPr>
          <p:spPr>
            <a:xfrm>
              <a:off x="7956376" y="4005064"/>
              <a:ext cx="720080"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512</a:t>
              </a:r>
              <a:endParaRPr lang="es-ES" b="1" dirty="0">
                <a:solidFill>
                  <a:srgbClr val="000000"/>
                </a:solidFill>
                <a:latin typeface="Calibri" panose="020F0502020204030204" pitchFamily="34" charset="0"/>
              </a:endParaRPr>
            </a:p>
          </p:txBody>
        </p:sp>
      </p:grpSp>
      <p:grpSp>
        <p:nvGrpSpPr>
          <p:cNvPr id="45" name="44 Grupo"/>
          <p:cNvGrpSpPr/>
          <p:nvPr/>
        </p:nvGrpSpPr>
        <p:grpSpPr>
          <a:xfrm>
            <a:off x="312752" y="1774006"/>
            <a:ext cx="2814102" cy="2156400"/>
            <a:chOff x="304588" y="1628800"/>
            <a:chExt cx="2814102" cy="2156400"/>
          </a:xfrm>
        </p:grpSpPr>
        <p:pic>
          <p:nvPicPr>
            <p:cNvPr id="17" name="4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88" y="1628800"/>
              <a:ext cx="2814102" cy="2156400"/>
            </a:xfrm>
            <a:prstGeom prst="rect">
              <a:avLst/>
            </a:prstGeom>
          </p:spPr>
        </p:pic>
        <p:sp>
          <p:nvSpPr>
            <p:cNvPr id="30" name="29 CuadroTexto"/>
            <p:cNvSpPr txBox="1"/>
            <p:nvPr/>
          </p:nvSpPr>
          <p:spPr>
            <a:xfrm>
              <a:off x="2581125" y="1700808"/>
              <a:ext cx="444352" cy="400110"/>
            </a:xfrm>
            <a:prstGeom prst="rect">
              <a:avLst/>
            </a:prstGeom>
            <a:noFill/>
          </p:spPr>
          <p:txBody>
            <a:bodyPr wrap="none" rtlCol="0">
              <a:spAutoFit/>
            </a:bodyPr>
            <a:lstStyle/>
            <a:p>
              <a:r>
                <a:rPr lang="es-ES" sz="2000" b="1" dirty="0" smtClean="0">
                  <a:solidFill>
                    <a:srgbClr val="000000"/>
                  </a:solidFill>
                  <a:latin typeface="Calibri" panose="020F0502020204030204" pitchFamily="34" charset="0"/>
                </a:rPr>
                <a:t>64</a:t>
              </a:r>
              <a:endParaRPr lang="es-ES" b="1" dirty="0">
                <a:solidFill>
                  <a:srgbClr val="000000"/>
                </a:solidFill>
                <a:latin typeface="Calibri" panose="020F0502020204030204" pitchFamily="34" charset="0"/>
              </a:endParaRPr>
            </a:p>
          </p:txBody>
        </p:sp>
      </p:grpSp>
      <p:grpSp>
        <p:nvGrpSpPr>
          <p:cNvPr id="46" name="45 Grupo"/>
          <p:cNvGrpSpPr/>
          <p:nvPr/>
        </p:nvGrpSpPr>
        <p:grpSpPr>
          <a:xfrm>
            <a:off x="3105318" y="1774006"/>
            <a:ext cx="2814102" cy="2156400"/>
            <a:chOff x="3084454" y="1628800"/>
            <a:chExt cx="2814102" cy="2156400"/>
          </a:xfrm>
        </p:grpSpPr>
        <p:pic>
          <p:nvPicPr>
            <p:cNvPr id="18" name="17 Image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4454" y="1628800"/>
              <a:ext cx="2814102" cy="2156400"/>
            </a:xfrm>
            <a:prstGeom prst="rect">
              <a:avLst/>
            </a:prstGeom>
          </p:spPr>
        </p:pic>
        <p:sp>
          <p:nvSpPr>
            <p:cNvPr id="31" name="30 CuadroTexto"/>
            <p:cNvSpPr txBox="1"/>
            <p:nvPr/>
          </p:nvSpPr>
          <p:spPr>
            <a:xfrm>
              <a:off x="5197847" y="1700808"/>
              <a:ext cx="640706"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128</a:t>
              </a:r>
              <a:endParaRPr lang="es-ES" b="1" dirty="0">
                <a:solidFill>
                  <a:srgbClr val="000000"/>
                </a:solidFill>
                <a:latin typeface="Calibri" panose="020F0502020204030204" pitchFamily="34" charset="0"/>
              </a:endParaRPr>
            </a:p>
          </p:txBody>
        </p:sp>
      </p:grpSp>
      <p:grpSp>
        <p:nvGrpSpPr>
          <p:cNvPr id="47" name="46 Grupo"/>
          <p:cNvGrpSpPr/>
          <p:nvPr/>
        </p:nvGrpSpPr>
        <p:grpSpPr>
          <a:xfrm>
            <a:off x="5858803" y="1772039"/>
            <a:ext cx="2814102" cy="2156400"/>
            <a:chOff x="5844289" y="1626833"/>
            <a:chExt cx="2814102" cy="2156400"/>
          </a:xfrm>
        </p:grpSpPr>
        <p:pic>
          <p:nvPicPr>
            <p:cNvPr id="19" name="18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4289" y="1626833"/>
              <a:ext cx="2814102" cy="2156400"/>
            </a:xfrm>
            <a:prstGeom prst="rect">
              <a:avLst/>
            </a:prstGeom>
          </p:spPr>
        </p:pic>
        <p:sp>
          <p:nvSpPr>
            <p:cNvPr id="32" name="31 CuadroTexto"/>
            <p:cNvSpPr txBox="1"/>
            <p:nvPr/>
          </p:nvSpPr>
          <p:spPr>
            <a:xfrm>
              <a:off x="7943676" y="1700808"/>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192</a:t>
              </a:r>
              <a:endParaRPr lang="es-ES" b="1" dirty="0">
                <a:solidFill>
                  <a:srgbClr val="000000"/>
                </a:solidFill>
                <a:latin typeface="Calibri" panose="020F0502020204030204" pitchFamily="34" charset="0"/>
              </a:endParaRPr>
            </a:p>
          </p:txBody>
        </p:sp>
      </p:grpSp>
      <p:grpSp>
        <p:nvGrpSpPr>
          <p:cNvPr id="48" name="47 Grupo"/>
          <p:cNvGrpSpPr/>
          <p:nvPr/>
        </p:nvGrpSpPr>
        <p:grpSpPr>
          <a:xfrm>
            <a:off x="312740" y="4078066"/>
            <a:ext cx="2814102" cy="2156400"/>
            <a:chOff x="306164" y="3953498"/>
            <a:chExt cx="2814102" cy="2156400"/>
          </a:xfrm>
        </p:grpSpPr>
        <p:pic>
          <p:nvPicPr>
            <p:cNvPr id="20" name="19 Imagen"/>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164" y="3953498"/>
              <a:ext cx="2814102" cy="2156400"/>
            </a:xfrm>
            <a:prstGeom prst="rect">
              <a:avLst/>
            </a:prstGeom>
          </p:spPr>
        </p:pic>
        <p:sp>
          <p:nvSpPr>
            <p:cNvPr id="33" name="32 CuadroTexto"/>
            <p:cNvSpPr txBox="1"/>
            <p:nvPr/>
          </p:nvSpPr>
          <p:spPr>
            <a:xfrm>
              <a:off x="2404140" y="4057640"/>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256</a:t>
              </a:r>
              <a:endParaRPr lang="es-ES" b="1" dirty="0">
                <a:solidFill>
                  <a:srgbClr val="000000"/>
                </a:solidFill>
                <a:latin typeface="Calibri" panose="020F0502020204030204" pitchFamily="34" charset="0"/>
              </a:endParaRPr>
            </a:p>
          </p:txBody>
        </p:sp>
      </p:grpSp>
      <p:grpSp>
        <p:nvGrpSpPr>
          <p:cNvPr id="49" name="48 Grupo"/>
          <p:cNvGrpSpPr/>
          <p:nvPr/>
        </p:nvGrpSpPr>
        <p:grpSpPr>
          <a:xfrm>
            <a:off x="3105676" y="4076479"/>
            <a:ext cx="2814102" cy="2156400"/>
            <a:chOff x="3081637" y="3953498"/>
            <a:chExt cx="2814102" cy="2156400"/>
          </a:xfrm>
        </p:grpSpPr>
        <p:pic>
          <p:nvPicPr>
            <p:cNvPr id="21" name="20 Image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81637" y="3953498"/>
              <a:ext cx="2814102" cy="2156400"/>
            </a:xfrm>
            <a:prstGeom prst="rect">
              <a:avLst/>
            </a:prstGeom>
          </p:spPr>
        </p:pic>
        <p:sp>
          <p:nvSpPr>
            <p:cNvPr id="34" name="33 CuadroTexto"/>
            <p:cNvSpPr txBox="1"/>
            <p:nvPr/>
          </p:nvSpPr>
          <p:spPr>
            <a:xfrm>
              <a:off x="5196033" y="4059227"/>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384</a:t>
              </a:r>
              <a:endParaRPr lang="es-ES" b="1" dirty="0">
                <a:solidFill>
                  <a:srgbClr val="000000"/>
                </a:solidFill>
                <a:latin typeface="Calibri" panose="020F0502020204030204" pitchFamily="34" charset="0"/>
              </a:endParaRPr>
            </a:p>
          </p:txBody>
        </p:sp>
      </p:grpSp>
      <p:grpSp>
        <p:nvGrpSpPr>
          <p:cNvPr id="50" name="49 Grupo"/>
          <p:cNvGrpSpPr/>
          <p:nvPr/>
        </p:nvGrpSpPr>
        <p:grpSpPr>
          <a:xfrm>
            <a:off x="5860993" y="4079704"/>
            <a:ext cx="2814102" cy="2156400"/>
            <a:chOff x="5846479" y="3934498"/>
            <a:chExt cx="2814102" cy="2156400"/>
          </a:xfrm>
        </p:grpSpPr>
        <p:pic>
          <p:nvPicPr>
            <p:cNvPr id="22" name="21 Imagen"/>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46479" y="3934498"/>
              <a:ext cx="2814102" cy="2156400"/>
            </a:xfrm>
            <a:prstGeom prst="rect">
              <a:avLst/>
            </a:prstGeom>
          </p:spPr>
        </p:pic>
        <p:sp>
          <p:nvSpPr>
            <p:cNvPr id="35" name="34 CuadroTexto"/>
            <p:cNvSpPr txBox="1"/>
            <p:nvPr/>
          </p:nvSpPr>
          <p:spPr>
            <a:xfrm>
              <a:off x="7940501" y="4005064"/>
              <a:ext cx="720080"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512</a:t>
              </a:r>
              <a:endParaRPr lang="es-ES" b="1" dirty="0">
                <a:solidFill>
                  <a:srgbClr val="000000"/>
                </a:solidFill>
                <a:latin typeface="Calibri" panose="020F0502020204030204" pitchFamily="34" charset="0"/>
              </a:endParaRPr>
            </a:p>
          </p:txBody>
        </p:sp>
      </p:grpSp>
      <p:pic>
        <p:nvPicPr>
          <p:cNvPr id="23" name="22 Imagen"/>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55140" y="2246124"/>
            <a:ext cx="5108900" cy="3215392"/>
          </a:xfrm>
          <a:prstGeom prst="rect">
            <a:avLst/>
          </a:prstGeom>
        </p:spPr>
      </p:pic>
      <p:cxnSp>
        <p:nvCxnSpPr>
          <p:cNvPr id="25" name="24 Conector recto"/>
          <p:cNvCxnSpPr/>
          <p:nvPr/>
        </p:nvCxnSpPr>
        <p:spPr>
          <a:xfrm>
            <a:off x="683568" y="1846014"/>
            <a:ext cx="7922694"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38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accel="50000" decel="50000" fill="hold" nodeType="withEffect">
                                  <p:stCondLst>
                                    <p:cond delay="0"/>
                                  </p:stCondLst>
                                  <p:childTnLst>
                                    <p:animMotion origin="layout" path="M 3.88889E-6 3.33333E-6 L -0.00018 0.60902 " pathEditMode="relative" rAng="0" ptsTypes="AA">
                                      <p:cBhvr>
                                        <p:cTn id="9" dur="2000" fill="hold"/>
                                        <p:tgtEl>
                                          <p:spTgt spid="25"/>
                                        </p:tgtEl>
                                        <p:attrNameLst>
                                          <p:attrName>ppt_x</p:attrName>
                                          <p:attrName>ppt_y</p:attrName>
                                        </p:attrNameLst>
                                      </p:cBhvr>
                                      <p:rCtr x="-17" y="30440"/>
                                    </p:animMotion>
                                  </p:childTnLst>
                                </p:cTn>
                              </p:par>
                              <p:par>
                                <p:cTn id="10" presetID="22" presetClass="entr" presetSubtype="1"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2000"/>
                                        <p:tgtEl>
                                          <p:spTgt spid="45"/>
                                        </p:tgtEl>
                                      </p:cBhvr>
                                    </p:animEffect>
                                  </p:childTnLst>
                                </p:cTn>
                              </p:par>
                              <p:par>
                                <p:cTn id="13" presetID="22" presetClass="entr" presetSubtype="1"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up)">
                                      <p:cBhvr>
                                        <p:cTn id="15" dur="2000"/>
                                        <p:tgtEl>
                                          <p:spTgt spid="46"/>
                                        </p:tgtEl>
                                      </p:cBhvr>
                                    </p:animEffect>
                                  </p:childTnLst>
                                </p:cTn>
                              </p:par>
                              <p:par>
                                <p:cTn id="16" presetID="22" presetClass="entr" presetSubtype="1"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2000"/>
                                        <p:tgtEl>
                                          <p:spTgt spid="47"/>
                                        </p:tgtEl>
                                      </p:cBhvr>
                                    </p:animEffect>
                                  </p:childTnLst>
                                </p:cTn>
                              </p:par>
                              <p:par>
                                <p:cTn id="19" presetID="22" presetClass="entr" presetSubtype="1"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2000"/>
                                        <p:tgtEl>
                                          <p:spTgt spid="48"/>
                                        </p:tgtEl>
                                      </p:cBhvr>
                                    </p:animEffect>
                                  </p:childTnLst>
                                </p:cTn>
                              </p:par>
                              <p:par>
                                <p:cTn id="22" presetID="22" presetClass="entr" presetSubtype="1"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2000"/>
                                        <p:tgtEl>
                                          <p:spTgt spid="49"/>
                                        </p:tgtEl>
                                      </p:cBhvr>
                                    </p:animEffect>
                                  </p:childTnLst>
                                </p:cTn>
                              </p:par>
                              <p:par>
                                <p:cTn id="25" presetID="22" presetClass="entr" presetSubtype="1"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up)">
                                      <p:cBhvr>
                                        <p:cTn id="27" dur="2000"/>
                                        <p:tgtEl>
                                          <p:spTgt spid="50"/>
                                        </p:tgtEl>
                                      </p:cBhvr>
                                    </p:animEffect>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par>
                          <p:cTn id="31" fill="hold">
                            <p:stCondLst>
                              <p:cond delay="2000"/>
                            </p:stCondLst>
                            <p:childTnLst>
                              <p:par>
                                <p:cTn id="32" presetID="1" presetClass="exit" presetSubtype="0" fill="hold" nodeType="afterEffect">
                                  <p:stCondLst>
                                    <p:cond delay="0"/>
                                  </p:stCondLst>
                                  <p:childTnLst>
                                    <p:set>
                                      <p:cBhvr>
                                        <p:cTn id="33" dur="1" fill="hold">
                                          <p:stCondLst>
                                            <p:cond delay="0"/>
                                          </p:stCondLst>
                                        </p:cTn>
                                        <p:tgtEl>
                                          <p:spTgt spid="38"/>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nodeType="afterEffect">
                                  <p:stCondLst>
                                    <p:cond delay="0"/>
                                  </p:stCondLst>
                                  <p:childTnLst>
                                    <p:set>
                                      <p:cBhvr>
                                        <p:cTn id="36" dur="1" fill="hold">
                                          <p:stCondLst>
                                            <p:cond delay="0"/>
                                          </p:stCondLst>
                                        </p:cTn>
                                        <p:tgtEl>
                                          <p:spTgt spid="39"/>
                                        </p:tgtEl>
                                        <p:attrNameLst>
                                          <p:attrName>style.visibility</p:attrName>
                                        </p:attrNameLst>
                                      </p:cBhvr>
                                      <p:to>
                                        <p:strVal val="hidden"/>
                                      </p:to>
                                    </p:set>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44"/>
                                        </p:tgtEl>
                                        <p:attrNameLst>
                                          <p:attrName>style.visibility</p:attrName>
                                        </p:attrNameLst>
                                      </p:cBhvr>
                                      <p:to>
                                        <p:strVal val="hidden"/>
                                      </p:to>
                                    </p:set>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43"/>
                                        </p:tgtEl>
                                        <p:attrNameLst>
                                          <p:attrName>style.visibility</p:attrName>
                                        </p:attrNameLst>
                                      </p:cBhvr>
                                      <p:to>
                                        <p:strVal val="hidden"/>
                                      </p:to>
                                    </p:set>
                                  </p:childTnLst>
                                </p:cTn>
                              </p:par>
                            </p:childTnLst>
                          </p:cTn>
                        </p:par>
                        <p:par>
                          <p:cTn id="43" fill="hold">
                            <p:stCondLst>
                              <p:cond delay="2000"/>
                            </p:stCondLst>
                            <p:childTnLst>
                              <p:par>
                                <p:cTn id="44" presetID="1" presetClass="exit" presetSubtype="0" fill="hold" nodeType="afterEffect">
                                  <p:stCondLst>
                                    <p:cond delay="0"/>
                                  </p:stCondLst>
                                  <p:childTnLst>
                                    <p:set>
                                      <p:cBhvr>
                                        <p:cTn id="45" dur="1" fill="hold">
                                          <p:stCondLst>
                                            <p:cond delay="0"/>
                                          </p:stCondLst>
                                        </p:cTn>
                                        <p:tgtEl>
                                          <p:spTgt spid="42"/>
                                        </p:tgtEl>
                                        <p:attrNameLst>
                                          <p:attrName>style.visibility</p:attrName>
                                        </p:attrNameLst>
                                      </p:cBhvr>
                                      <p:to>
                                        <p:strVal val="hidden"/>
                                      </p:to>
                                    </p:set>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nodeType="clickEffect">
                                  <p:stCondLst>
                                    <p:cond delay="0"/>
                                  </p:stCondLst>
                                  <p:childTnLst>
                                    <p:animEffect transition="out" filter="fade">
                                      <p:cBhvr>
                                        <p:cTn id="53" dur="1000"/>
                                        <p:tgtEl>
                                          <p:spTgt spid="45"/>
                                        </p:tgtEl>
                                      </p:cBhvr>
                                    </p:animEffect>
                                    <p:anim calcmode="lin" valueType="num">
                                      <p:cBhvr>
                                        <p:cTn id="54" dur="1000"/>
                                        <p:tgtEl>
                                          <p:spTgt spid="45"/>
                                        </p:tgtEl>
                                        <p:attrNameLst>
                                          <p:attrName>ppt_x</p:attrName>
                                        </p:attrNameLst>
                                      </p:cBhvr>
                                      <p:tavLst>
                                        <p:tav tm="0">
                                          <p:val>
                                            <p:strVal val="ppt_x"/>
                                          </p:val>
                                        </p:tav>
                                        <p:tav tm="100000">
                                          <p:val>
                                            <p:strVal val="ppt_x"/>
                                          </p:val>
                                        </p:tav>
                                      </p:tavLst>
                                    </p:anim>
                                    <p:anim calcmode="lin" valueType="num">
                                      <p:cBhvr>
                                        <p:cTn id="55" dur="1000"/>
                                        <p:tgtEl>
                                          <p:spTgt spid="45"/>
                                        </p:tgtEl>
                                        <p:attrNameLst>
                                          <p:attrName>ppt_y</p:attrName>
                                        </p:attrNameLst>
                                      </p:cBhvr>
                                      <p:tavLst>
                                        <p:tav tm="0">
                                          <p:val>
                                            <p:strVal val="ppt_y"/>
                                          </p:val>
                                        </p:tav>
                                        <p:tav tm="100000">
                                          <p:val>
                                            <p:strVal val="ppt_y+.1"/>
                                          </p:val>
                                        </p:tav>
                                      </p:tavLst>
                                    </p:anim>
                                    <p:set>
                                      <p:cBhvr>
                                        <p:cTn id="56" dur="1" fill="hold">
                                          <p:stCondLst>
                                            <p:cond delay="999"/>
                                          </p:stCondLst>
                                        </p:cTn>
                                        <p:tgtEl>
                                          <p:spTgt spid="45"/>
                                        </p:tgtEl>
                                        <p:attrNameLst>
                                          <p:attrName>style.visibility</p:attrName>
                                        </p:attrNameLst>
                                      </p:cBhvr>
                                      <p:to>
                                        <p:strVal val="hidden"/>
                                      </p:to>
                                    </p:set>
                                  </p:childTnLst>
                                </p:cTn>
                              </p:par>
                              <p:par>
                                <p:cTn id="57" presetID="42" presetClass="exit" presetSubtype="0" fill="hold" nodeType="withEffect">
                                  <p:stCondLst>
                                    <p:cond delay="0"/>
                                  </p:stCondLst>
                                  <p:childTnLst>
                                    <p:animEffect transition="out" filter="fade">
                                      <p:cBhvr>
                                        <p:cTn id="58" dur="1000"/>
                                        <p:tgtEl>
                                          <p:spTgt spid="46"/>
                                        </p:tgtEl>
                                      </p:cBhvr>
                                    </p:animEffect>
                                    <p:anim calcmode="lin" valueType="num">
                                      <p:cBhvr>
                                        <p:cTn id="59" dur="1000"/>
                                        <p:tgtEl>
                                          <p:spTgt spid="46"/>
                                        </p:tgtEl>
                                        <p:attrNameLst>
                                          <p:attrName>ppt_x</p:attrName>
                                        </p:attrNameLst>
                                      </p:cBhvr>
                                      <p:tavLst>
                                        <p:tav tm="0">
                                          <p:val>
                                            <p:strVal val="ppt_x"/>
                                          </p:val>
                                        </p:tav>
                                        <p:tav tm="100000">
                                          <p:val>
                                            <p:strVal val="ppt_x"/>
                                          </p:val>
                                        </p:tav>
                                      </p:tavLst>
                                    </p:anim>
                                    <p:anim calcmode="lin" valueType="num">
                                      <p:cBhvr>
                                        <p:cTn id="60" dur="1000"/>
                                        <p:tgtEl>
                                          <p:spTgt spid="46"/>
                                        </p:tgtEl>
                                        <p:attrNameLst>
                                          <p:attrName>ppt_y</p:attrName>
                                        </p:attrNameLst>
                                      </p:cBhvr>
                                      <p:tavLst>
                                        <p:tav tm="0">
                                          <p:val>
                                            <p:strVal val="ppt_y"/>
                                          </p:val>
                                        </p:tav>
                                        <p:tav tm="100000">
                                          <p:val>
                                            <p:strVal val="ppt_y+.1"/>
                                          </p:val>
                                        </p:tav>
                                      </p:tavLst>
                                    </p:anim>
                                    <p:set>
                                      <p:cBhvr>
                                        <p:cTn id="61" dur="1" fill="hold">
                                          <p:stCondLst>
                                            <p:cond delay="999"/>
                                          </p:stCondLst>
                                        </p:cTn>
                                        <p:tgtEl>
                                          <p:spTgt spid="46"/>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47"/>
                                        </p:tgtEl>
                                      </p:cBhvr>
                                    </p:animEffect>
                                    <p:anim calcmode="lin" valueType="num">
                                      <p:cBhvr>
                                        <p:cTn id="64" dur="1000"/>
                                        <p:tgtEl>
                                          <p:spTgt spid="47"/>
                                        </p:tgtEl>
                                        <p:attrNameLst>
                                          <p:attrName>ppt_x</p:attrName>
                                        </p:attrNameLst>
                                      </p:cBhvr>
                                      <p:tavLst>
                                        <p:tav tm="0">
                                          <p:val>
                                            <p:strVal val="ppt_x"/>
                                          </p:val>
                                        </p:tav>
                                        <p:tav tm="100000">
                                          <p:val>
                                            <p:strVal val="ppt_x"/>
                                          </p:val>
                                        </p:tav>
                                      </p:tavLst>
                                    </p:anim>
                                    <p:anim calcmode="lin" valueType="num">
                                      <p:cBhvr>
                                        <p:cTn id="65" dur="1000"/>
                                        <p:tgtEl>
                                          <p:spTgt spid="47"/>
                                        </p:tgtEl>
                                        <p:attrNameLst>
                                          <p:attrName>ppt_y</p:attrName>
                                        </p:attrNameLst>
                                      </p:cBhvr>
                                      <p:tavLst>
                                        <p:tav tm="0">
                                          <p:val>
                                            <p:strVal val="ppt_y"/>
                                          </p:val>
                                        </p:tav>
                                        <p:tav tm="100000">
                                          <p:val>
                                            <p:strVal val="ppt_y+.1"/>
                                          </p:val>
                                        </p:tav>
                                      </p:tavLst>
                                    </p:anim>
                                    <p:set>
                                      <p:cBhvr>
                                        <p:cTn id="66" dur="1" fill="hold">
                                          <p:stCondLst>
                                            <p:cond delay="999"/>
                                          </p:stCondLst>
                                        </p:cTn>
                                        <p:tgtEl>
                                          <p:spTgt spid="47"/>
                                        </p:tgtEl>
                                        <p:attrNameLst>
                                          <p:attrName>style.visibility</p:attrName>
                                        </p:attrNameLst>
                                      </p:cBhvr>
                                      <p:to>
                                        <p:strVal val="hidden"/>
                                      </p:to>
                                    </p:set>
                                  </p:childTnLst>
                                </p:cTn>
                              </p:par>
                              <p:par>
                                <p:cTn id="67" presetID="47" presetClass="exit" presetSubtype="0" fill="hold" nodeType="withEffect">
                                  <p:stCondLst>
                                    <p:cond delay="0"/>
                                  </p:stCondLst>
                                  <p:childTnLst>
                                    <p:animEffect transition="out" filter="fade">
                                      <p:cBhvr>
                                        <p:cTn id="68" dur="1000"/>
                                        <p:tgtEl>
                                          <p:spTgt spid="48"/>
                                        </p:tgtEl>
                                      </p:cBhvr>
                                    </p:animEffect>
                                    <p:anim calcmode="lin" valueType="num">
                                      <p:cBhvr>
                                        <p:cTn id="69" dur="1000"/>
                                        <p:tgtEl>
                                          <p:spTgt spid="48"/>
                                        </p:tgtEl>
                                        <p:attrNameLst>
                                          <p:attrName>ppt_x</p:attrName>
                                        </p:attrNameLst>
                                      </p:cBhvr>
                                      <p:tavLst>
                                        <p:tav tm="0">
                                          <p:val>
                                            <p:strVal val="ppt_x"/>
                                          </p:val>
                                        </p:tav>
                                        <p:tav tm="100000">
                                          <p:val>
                                            <p:strVal val="ppt_x"/>
                                          </p:val>
                                        </p:tav>
                                      </p:tavLst>
                                    </p:anim>
                                    <p:anim calcmode="lin" valueType="num">
                                      <p:cBhvr>
                                        <p:cTn id="70" dur="1000"/>
                                        <p:tgtEl>
                                          <p:spTgt spid="48"/>
                                        </p:tgtEl>
                                        <p:attrNameLst>
                                          <p:attrName>ppt_y</p:attrName>
                                        </p:attrNameLst>
                                      </p:cBhvr>
                                      <p:tavLst>
                                        <p:tav tm="0">
                                          <p:val>
                                            <p:strVal val="ppt_y"/>
                                          </p:val>
                                        </p:tav>
                                        <p:tav tm="100000">
                                          <p:val>
                                            <p:strVal val="ppt_y-.1"/>
                                          </p:val>
                                        </p:tav>
                                      </p:tavLst>
                                    </p:anim>
                                    <p:set>
                                      <p:cBhvr>
                                        <p:cTn id="71" dur="1" fill="hold">
                                          <p:stCondLst>
                                            <p:cond delay="999"/>
                                          </p:stCondLst>
                                        </p:cTn>
                                        <p:tgtEl>
                                          <p:spTgt spid="48"/>
                                        </p:tgtEl>
                                        <p:attrNameLst>
                                          <p:attrName>style.visibility</p:attrName>
                                        </p:attrNameLst>
                                      </p:cBhvr>
                                      <p:to>
                                        <p:strVal val="hidden"/>
                                      </p:to>
                                    </p:set>
                                  </p:childTnLst>
                                </p:cTn>
                              </p:par>
                              <p:par>
                                <p:cTn id="72" presetID="47" presetClass="exit" presetSubtype="0" fill="hold" nodeType="withEffect">
                                  <p:stCondLst>
                                    <p:cond delay="0"/>
                                  </p:stCondLst>
                                  <p:childTnLst>
                                    <p:animEffect transition="out" filter="fade">
                                      <p:cBhvr>
                                        <p:cTn id="73" dur="1000"/>
                                        <p:tgtEl>
                                          <p:spTgt spid="49"/>
                                        </p:tgtEl>
                                      </p:cBhvr>
                                    </p:animEffect>
                                    <p:anim calcmode="lin" valueType="num">
                                      <p:cBhvr>
                                        <p:cTn id="74" dur="1000"/>
                                        <p:tgtEl>
                                          <p:spTgt spid="49"/>
                                        </p:tgtEl>
                                        <p:attrNameLst>
                                          <p:attrName>ppt_x</p:attrName>
                                        </p:attrNameLst>
                                      </p:cBhvr>
                                      <p:tavLst>
                                        <p:tav tm="0">
                                          <p:val>
                                            <p:strVal val="ppt_x"/>
                                          </p:val>
                                        </p:tav>
                                        <p:tav tm="100000">
                                          <p:val>
                                            <p:strVal val="ppt_x"/>
                                          </p:val>
                                        </p:tav>
                                      </p:tavLst>
                                    </p:anim>
                                    <p:anim calcmode="lin" valueType="num">
                                      <p:cBhvr>
                                        <p:cTn id="75" dur="1000"/>
                                        <p:tgtEl>
                                          <p:spTgt spid="49"/>
                                        </p:tgtEl>
                                        <p:attrNameLst>
                                          <p:attrName>ppt_y</p:attrName>
                                        </p:attrNameLst>
                                      </p:cBhvr>
                                      <p:tavLst>
                                        <p:tav tm="0">
                                          <p:val>
                                            <p:strVal val="ppt_y"/>
                                          </p:val>
                                        </p:tav>
                                        <p:tav tm="100000">
                                          <p:val>
                                            <p:strVal val="ppt_y-.1"/>
                                          </p:val>
                                        </p:tav>
                                      </p:tavLst>
                                    </p:anim>
                                    <p:set>
                                      <p:cBhvr>
                                        <p:cTn id="76" dur="1" fill="hold">
                                          <p:stCondLst>
                                            <p:cond delay="999"/>
                                          </p:stCondLst>
                                        </p:cTn>
                                        <p:tgtEl>
                                          <p:spTgt spid="49"/>
                                        </p:tgtEl>
                                        <p:attrNameLst>
                                          <p:attrName>style.visibility</p:attrName>
                                        </p:attrNameLst>
                                      </p:cBhvr>
                                      <p:to>
                                        <p:strVal val="hidden"/>
                                      </p:to>
                                    </p:set>
                                  </p:childTnLst>
                                </p:cTn>
                              </p:par>
                              <p:par>
                                <p:cTn id="77" presetID="47" presetClass="exit" presetSubtype="0" fill="hold" nodeType="withEffect">
                                  <p:stCondLst>
                                    <p:cond delay="0"/>
                                  </p:stCondLst>
                                  <p:childTnLst>
                                    <p:animEffect transition="out" filter="fade">
                                      <p:cBhvr>
                                        <p:cTn id="78" dur="1000"/>
                                        <p:tgtEl>
                                          <p:spTgt spid="50"/>
                                        </p:tgtEl>
                                      </p:cBhvr>
                                    </p:animEffect>
                                    <p:anim calcmode="lin" valueType="num">
                                      <p:cBhvr>
                                        <p:cTn id="79" dur="1000"/>
                                        <p:tgtEl>
                                          <p:spTgt spid="50"/>
                                        </p:tgtEl>
                                        <p:attrNameLst>
                                          <p:attrName>ppt_x</p:attrName>
                                        </p:attrNameLst>
                                      </p:cBhvr>
                                      <p:tavLst>
                                        <p:tav tm="0">
                                          <p:val>
                                            <p:strVal val="ppt_x"/>
                                          </p:val>
                                        </p:tav>
                                        <p:tav tm="100000">
                                          <p:val>
                                            <p:strVal val="ppt_x"/>
                                          </p:val>
                                        </p:tav>
                                      </p:tavLst>
                                    </p:anim>
                                    <p:anim calcmode="lin" valueType="num">
                                      <p:cBhvr>
                                        <p:cTn id="80" dur="1000"/>
                                        <p:tgtEl>
                                          <p:spTgt spid="50"/>
                                        </p:tgtEl>
                                        <p:attrNameLst>
                                          <p:attrName>ppt_y</p:attrName>
                                        </p:attrNameLst>
                                      </p:cBhvr>
                                      <p:tavLst>
                                        <p:tav tm="0">
                                          <p:val>
                                            <p:strVal val="ppt_y"/>
                                          </p:val>
                                        </p:tav>
                                        <p:tav tm="100000">
                                          <p:val>
                                            <p:strVal val="ppt_y-.1"/>
                                          </p:val>
                                        </p:tav>
                                      </p:tavLst>
                                    </p:anim>
                                    <p:set>
                                      <p:cBhvr>
                                        <p:cTn id="81" dur="1" fill="hold">
                                          <p:stCondLst>
                                            <p:cond delay="999"/>
                                          </p:stCondLst>
                                        </p:cTn>
                                        <p:tgtEl>
                                          <p:spTgt spid="50"/>
                                        </p:tgtEl>
                                        <p:attrNameLst>
                                          <p:attrName>style.visibility</p:attrName>
                                        </p:attrNameLst>
                                      </p:cBhvr>
                                      <p:to>
                                        <p:strVal val="hidden"/>
                                      </p:to>
                                    </p:set>
                                  </p:childTnLst>
                                </p:cTn>
                              </p:par>
                              <p:par>
                                <p:cTn id="82" presetID="49" presetClass="path" presetSubtype="0" accel="50000" decel="50000" fill="hold" nodeType="withEffect">
                                  <p:stCondLst>
                                    <p:cond delay="0"/>
                                  </p:stCondLst>
                                  <p:childTnLst>
                                    <p:animMotion origin="layout" path="M 0 0 L 0.25 0.25 E" pathEditMode="relative" ptsTypes="">
                                      <p:cBhvr>
                                        <p:cTn id="83" dur="2000" fill="hold"/>
                                        <p:tgtEl>
                                          <p:spTgt spid="45"/>
                                        </p:tgtEl>
                                        <p:attrNameLst>
                                          <p:attrName>ppt_x</p:attrName>
                                          <p:attrName>ppt_y</p:attrName>
                                        </p:attrNameLst>
                                      </p:cBhvr>
                                    </p:animMotion>
                                  </p:childTnLst>
                                </p:cTn>
                              </p:par>
                              <p:par>
                                <p:cTn id="84" presetID="56" presetClass="path" presetSubtype="0" accel="50000" decel="50000" fill="hold" nodeType="withEffect">
                                  <p:stCondLst>
                                    <p:cond delay="0"/>
                                  </p:stCondLst>
                                  <p:childTnLst>
                                    <p:animMotion origin="layout" path="M 0 0 L 0.25 -0.25 E" pathEditMode="relative" ptsTypes="">
                                      <p:cBhvr>
                                        <p:cTn id="85" dur="2000" fill="hold"/>
                                        <p:tgtEl>
                                          <p:spTgt spid="48"/>
                                        </p:tgtEl>
                                        <p:attrNameLst>
                                          <p:attrName>ppt_x</p:attrName>
                                          <p:attrName>ppt_y</p:attrName>
                                        </p:attrNameLst>
                                      </p:cBhvr>
                                    </p:animMotion>
                                  </p:childTnLst>
                                </p:cTn>
                              </p:par>
                              <p:par>
                                <p:cTn id="86" presetID="49" presetClass="path" presetSubtype="0" accel="50000" decel="50000" fill="hold" nodeType="withEffect">
                                  <p:stCondLst>
                                    <p:cond delay="0"/>
                                  </p:stCondLst>
                                  <p:childTnLst>
                                    <p:animMotion origin="layout" path="M -8.33333E-7 -8.67052E-7 L -0.22344 0.25179 " pathEditMode="relative" rAng="0" ptsTypes="AA">
                                      <p:cBhvr>
                                        <p:cTn id="87" dur="2000" fill="hold"/>
                                        <p:tgtEl>
                                          <p:spTgt spid="47"/>
                                        </p:tgtEl>
                                        <p:attrNameLst>
                                          <p:attrName>ppt_x</p:attrName>
                                          <p:attrName>ppt_y</p:attrName>
                                        </p:attrNameLst>
                                      </p:cBhvr>
                                      <p:rCtr x="-11181" y="12578"/>
                                    </p:animMotion>
                                  </p:childTnLst>
                                </p:cTn>
                              </p:par>
                              <p:par>
                                <p:cTn id="88" presetID="56" presetClass="path" presetSubtype="0" accel="50000" decel="50000" fill="hold" nodeType="withEffect">
                                  <p:stCondLst>
                                    <p:cond delay="0"/>
                                  </p:stCondLst>
                                  <p:childTnLst>
                                    <p:animMotion origin="layout" path="M 4.72222E-6 -2.19653E-6 L -0.23195 -0.25156 " pathEditMode="relative" rAng="0" ptsTypes="AA">
                                      <p:cBhvr>
                                        <p:cTn id="89" dur="2000" fill="hold"/>
                                        <p:tgtEl>
                                          <p:spTgt spid="50"/>
                                        </p:tgtEl>
                                        <p:attrNameLst>
                                          <p:attrName>ppt_x</p:attrName>
                                          <p:attrName>ppt_y</p:attrName>
                                        </p:attrNameLst>
                                      </p:cBhvr>
                                      <p:rCtr x="-11597" y="-12578"/>
                                    </p:animMotion>
                                  </p:childTnLst>
                                </p:cTn>
                              </p:par>
                              <p:par>
                                <p:cTn id="90" presetID="53" presetClass="entr" presetSubtype="16" fill="hold" nodeType="withEffect">
                                  <p:stCondLst>
                                    <p:cond delay="50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mph" presetSubtype="0" fill="hold" nodeType="clickEffect">
                                  <p:stCondLst>
                                    <p:cond delay="0"/>
                                  </p:stCondLst>
                                  <p:childTnLst>
                                    <p:animScale>
                                      <p:cBhvr>
                                        <p:cTn id="98" dur="500" fill="hold"/>
                                        <p:tgtEl>
                                          <p:spTgt spid="23"/>
                                        </p:tgtEl>
                                      </p:cBhvr>
                                      <p:by x="70000" y="70000"/>
                                    </p:animScale>
                                  </p:childTnLst>
                                </p:cTn>
                              </p:par>
                              <p:par>
                                <p:cTn id="99" presetID="56" presetClass="path" presetSubtype="0" fill="hold" nodeType="withEffect">
                                  <p:stCondLst>
                                    <p:cond delay="0"/>
                                  </p:stCondLst>
                                  <p:childTnLst>
                                    <p:animMotion origin="layout" path="M -0.0151 0.01179 L 0.2448 -0.14567 " pathEditMode="relative" rAng="0" ptsTypes="AA">
                                      <p:cBhvr>
                                        <p:cTn id="100" dur="500" fill="hold"/>
                                        <p:tgtEl>
                                          <p:spTgt spid="23"/>
                                        </p:tgtEl>
                                        <p:attrNameLst>
                                          <p:attrName>ppt_x</p:attrName>
                                          <p:attrName>ppt_y</p:attrName>
                                        </p:attrNameLst>
                                      </p:cBhvr>
                                      <p:rCtr x="12986" y="-7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AMG2013: Sequential computation characterization</a:t>
            </a:r>
            <a:endParaRPr lang="en-US" dirty="0"/>
          </a:p>
        </p:txBody>
      </p:sp>
      <p:sp>
        <p:nvSpPr>
          <p:cNvPr id="3" name="Content Placeholder 2"/>
          <p:cNvSpPr>
            <a:spLocks noGrp="1"/>
          </p:cNvSpPr>
          <p:nvPr>
            <p:ph idx="1"/>
          </p:nvPr>
        </p:nvSpPr>
        <p:spPr/>
        <p:txBody>
          <a:bodyPr/>
          <a:lstStyle/>
          <a:p>
            <a:r>
              <a:rPr lang="en-US" dirty="0" smtClean="0"/>
              <a:t>Weak scaling: 16, 32, 64, 128, 256 processes</a:t>
            </a:r>
            <a:endParaRPr lang="en-US" dirty="0"/>
          </a:p>
        </p:txBody>
      </p:sp>
      <p:pic>
        <p:nvPicPr>
          <p:cNvPr id="10" name="9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84" y="1484784"/>
            <a:ext cx="4572000" cy="1158240"/>
          </a:xfrm>
          <a:prstGeom prst="rect">
            <a:avLst/>
          </a:prstGeom>
        </p:spPr>
      </p:pic>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24" y="2708920"/>
            <a:ext cx="4572000" cy="1158240"/>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24" y="3998952"/>
            <a:ext cx="4572000" cy="1158240"/>
          </a:xfrm>
          <a:prstGeom prst="rect">
            <a:avLst/>
          </a:prstGeom>
        </p:spPr>
      </p:pic>
      <p:sp>
        <p:nvSpPr>
          <p:cNvPr id="14" name="13 CuadroTexto"/>
          <p:cNvSpPr txBox="1"/>
          <p:nvPr/>
        </p:nvSpPr>
        <p:spPr>
          <a:xfrm>
            <a:off x="3741348" y="2132856"/>
            <a:ext cx="1036080" cy="338554"/>
          </a:xfrm>
          <a:prstGeom prst="rect">
            <a:avLst/>
          </a:prstGeom>
          <a:solidFill>
            <a:schemeClr val="bg1"/>
          </a:solidFill>
          <a:ln>
            <a:solidFill>
              <a:srgbClr val="0B7185"/>
            </a:solidFill>
          </a:ln>
        </p:spPr>
        <p:txBody>
          <a:bodyPr wrap="square" rtlCol="0">
            <a:spAutoFit/>
          </a:bodyPr>
          <a:lstStyle/>
          <a:p>
            <a:r>
              <a:rPr lang="es-ES" sz="1600" dirty="0" smtClean="0">
                <a:solidFill>
                  <a:schemeClr val="tx2"/>
                </a:solidFill>
              </a:rPr>
              <a:t>16 </a:t>
            </a:r>
            <a:r>
              <a:rPr lang="es-ES" sz="1600" dirty="0" err="1" smtClean="0">
                <a:solidFill>
                  <a:schemeClr val="tx2"/>
                </a:solidFill>
              </a:rPr>
              <a:t>cores</a:t>
            </a:r>
            <a:endParaRPr lang="en-US" sz="1600" dirty="0">
              <a:solidFill>
                <a:schemeClr val="tx2"/>
              </a:solidFill>
            </a:endParaRPr>
          </a:p>
        </p:txBody>
      </p:sp>
      <p:sp>
        <p:nvSpPr>
          <p:cNvPr id="15" name="14 Rectángulo"/>
          <p:cNvSpPr/>
          <p:nvPr/>
        </p:nvSpPr>
        <p:spPr>
          <a:xfrm>
            <a:off x="3741910" y="3355866"/>
            <a:ext cx="1000022" cy="338554"/>
          </a:xfrm>
          <a:prstGeom prst="rect">
            <a:avLst/>
          </a:prstGeom>
          <a:solidFill>
            <a:schemeClr val="bg1"/>
          </a:solidFill>
          <a:ln>
            <a:solidFill>
              <a:srgbClr val="0B7185"/>
            </a:solidFill>
          </a:ln>
        </p:spPr>
        <p:txBody>
          <a:bodyPr wrap="square" rtlCol="0">
            <a:spAutoFit/>
          </a:bodyPr>
          <a:lstStyle/>
          <a:p>
            <a:r>
              <a:rPr lang="es-ES" sz="1600" dirty="0">
                <a:solidFill>
                  <a:schemeClr val="tx2"/>
                </a:solidFill>
              </a:rPr>
              <a:t>32 </a:t>
            </a:r>
            <a:r>
              <a:rPr lang="es-ES" sz="1600" dirty="0" err="1">
                <a:solidFill>
                  <a:schemeClr val="tx2"/>
                </a:solidFill>
              </a:rPr>
              <a:t>cores</a:t>
            </a:r>
            <a:endParaRPr lang="en-US" sz="1600" dirty="0">
              <a:solidFill>
                <a:schemeClr val="tx2"/>
              </a:solidFill>
            </a:endParaRPr>
          </a:p>
        </p:txBody>
      </p:sp>
      <p:sp>
        <p:nvSpPr>
          <p:cNvPr id="16" name="15 Rectángulo"/>
          <p:cNvSpPr/>
          <p:nvPr/>
        </p:nvSpPr>
        <p:spPr>
          <a:xfrm>
            <a:off x="3741910" y="4628895"/>
            <a:ext cx="1000022" cy="338554"/>
          </a:xfrm>
          <a:prstGeom prst="rect">
            <a:avLst/>
          </a:prstGeom>
          <a:solidFill>
            <a:schemeClr val="bg1"/>
          </a:solidFill>
          <a:ln>
            <a:solidFill>
              <a:srgbClr val="0B7185"/>
            </a:solidFill>
          </a:ln>
        </p:spPr>
        <p:txBody>
          <a:bodyPr wrap="square" rtlCol="0">
            <a:spAutoFit/>
          </a:bodyPr>
          <a:lstStyle/>
          <a:p>
            <a:r>
              <a:rPr lang="es-ES" sz="1600" dirty="0">
                <a:solidFill>
                  <a:schemeClr val="tx2"/>
                </a:solidFill>
              </a:rPr>
              <a:t>64 </a:t>
            </a:r>
            <a:r>
              <a:rPr lang="es-ES" sz="1600" dirty="0" err="1">
                <a:solidFill>
                  <a:schemeClr val="tx2"/>
                </a:solidFill>
              </a:rPr>
              <a:t>cores</a:t>
            </a:r>
            <a:endParaRPr lang="en-US" sz="1600" dirty="0">
              <a:solidFill>
                <a:schemeClr val="tx2"/>
              </a:solidFill>
            </a:endParaRPr>
          </a:p>
        </p:txBody>
      </p:sp>
      <p:pic>
        <p:nvPicPr>
          <p:cNvPr id="13" name="1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88" y="5295096"/>
            <a:ext cx="4572000" cy="1158240"/>
          </a:xfrm>
          <a:prstGeom prst="rect">
            <a:avLst/>
          </a:prstGeom>
        </p:spPr>
      </p:pic>
      <p:sp>
        <p:nvSpPr>
          <p:cNvPr id="17" name="16 Rectángulo"/>
          <p:cNvSpPr/>
          <p:nvPr/>
        </p:nvSpPr>
        <p:spPr>
          <a:xfrm>
            <a:off x="3661812" y="5925039"/>
            <a:ext cx="1080120" cy="338554"/>
          </a:xfrm>
          <a:prstGeom prst="rect">
            <a:avLst/>
          </a:prstGeom>
          <a:solidFill>
            <a:schemeClr val="bg1"/>
          </a:solidFill>
          <a:ln>
            <a:solidFill>
              <a:srgbClr val="0B7185"/>
            </a:solidFill>
          </a:ln>
        </p:spPr>
        <p:txBody>
          <a:bodyPr wrap="square" rtlCol="0">
            <a:spAutoFit/>
          </a:bodyPr>
          <a:lstStyle/>
          <a:p>
            <a:r>
              <a:rPr lang="es-ES" sz="1600" dirty="0" smtClean="0">
                <a:solidFill>
                  <a:schemeClr val="tx2"/>
                </a:solidFill>
              </a:rPr>
              <a:t>128cores</a:t>
            </a:r>
            <a:endParaRPr lang="en-US" sz="1600" dirty="0">
              <a:solidFill>
                <a:schemeClr val="tx2"/>
              </a:solidFill>
            </a:endParaRPr>
          </a:p>
        </p:txBody>
      </p:sp>
      <p:pic>
        <p:nvPicPr>
          <p:cNvPr id="18" name="11 Marcador de contenid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3078" y="840602"/>
            <a:ext cx="1633141" cy="1076230"/>
          </a:xfrm>
          <a:prstGeom prst="rect">
            <a:avLst/>
          </a:prstGeom>
        </p:spPr>
      </p:pic>
      <p:sp>
        <p:nvSpPr>
          <p:cNvPr id="19" name="18 Elipse"/>
          <p:cNvSpPr/>
          <p:nvPr/>
        </p:nvSpPr>
        <p:spPr>
          <a:xfrm>
            <a:off x="7596336" y="840602"/>
            <a:ext cx="288032" cy="252784"/>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spTree>
    <p:extLst>
      <p:ext uri="{BB962C8B-B14F-4D97-AF65-F5344CB8AC3E}">
        <p14:creationId xmlns:p14="http://schemas.microsoft.com/office/powerpoint/2010/main" val="1662232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Tracks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951" y="3812608"/>
            <a:ext cx="3471229" cy="2836703"/>
          </a:xfrm>
          <a:prstGeom prst="rect">
            <a:avLst/>
          </a:prstGeom>
          <a:ln>
            <a:solidFill>
              <a:schemeClr val="accent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94" y="3812608"/>
            <a:ext cx="3538414" cy="2829238"/>
          </a:xfrm>
          <a:prstGeom prst="rect">
            <a:avLst/>
          </a:prstGeom>
          <a:ln>
            <a:solidFill>
              <a:schemeClr val="accent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557" y="908720"/>
            <a:ext cx="3516019" cy="2903888"/>
          </a:xfrm>
          <a:prstGeom prst="rect">
            <a:avLst/>
          </a:prstGeom>
          <a:ln>
            <a:solidFill>
              <a:schemeClr val="accent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884" y="908720"/>
            <a:ext cx="3627994" cy="2888958"/>
          </a:xfrm>
          <a:prstGeom prst="rect">
            <a:avLst/>
          </a:prstGeom>
          <a:ln>
            <a:solidFill>
              <a:schemeClr val="accent1"/>
            </a:solidFill>
          </a:ln>
        </p:spPr>
      </p:pic>
    </p:spTree>
    <p:extLst>
      <p:ext uri="{BB962C8B-B14F-4D97-AF65-F5344CB8AC3E}">
        <p14:creationId xmlns:p14="http://schemas.microsoft.com/office/powerpoint/2010/main" val="361493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Sampling</a:t>
            </a:r>
            <a:r>
              <a:rPr lang="es-ES" dirty="0" smtClean="0"/>
              <a:t> and </a:t>
            </a:r>
            <a:r>
              <a:rPr lang="es-ES" dirty="0" err="1" smtClean="0"/>
              <a:t>folding</a:t>
            </a:r>
            <a:endParaRPr lang="es-ES" dirty="0"/>
          </a:p>
        </p:txBody>
      </p:sp>
    </p:spTree>
    <p:extLst>
      <p:ext uri="{BB962C8B-B14F-4D97-AF65-F5344CB8AC3E}">
        <p14:creationId xmlns:p14="http://schemas.microsoft.com/office/powerpoint/2010/main" val="65372247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5314" name="Picture 2" descr="uf_propoer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1861" y="897434"/>
            <a:ext cx="1434331" cy="1446609"/>
          </a:xfrm>
          <a:prstGeom prst="rect">
            <a:avLst/>
          </a:prstGeom>
          <a:noFill/>
          <a:extLst>
            <a:ext uri="{909E8E84-426E-40DD-AFC4-6F175D3DCCD1}">
              <a14:hiddenFill xmlns:a14="http://schemas.microsoft.com/office/drawing/2010/main">
                <a:solidFill>
                  <a:srgbClr val="FFFFFF"/>
                </a:solidFill>
              </a14:hiddenFill>
            </a:ext>
          </a:extLst>
        </p:spPr>
      </p:pic>
      <p:sp>
        <p:nvSpPr>
          <p:cNvPr id="1165315" name="Rectangle 3"/>
          <p:cNvSpPr>
            <a:spLocks noGrp="1" noChangeArrowheads="1"/>
          </p:cNvSpPr>
          <p:nvPr>
            <p:ph type="title"/>
          </p:nvPr>
        </p:nvSpPr>
        <p:spPr/>
        <p:txBody>
          <a:bodyPr/>
          <a:lstStyle/>
          <a:p>
            <a:r>
              <a:rPr lang="en-GB"/>
              <a:t>High frequency periodic sampling</a:t>
            </a:r>
            <a:endParaRPr lang="en-US"/>
          </a:p>
        </p:txBody>
      </p:sp>
      <p:sp>
        <p:nvSpPr>
          <p:cNvPr id="1165316" name="Rectangle 4"/>
          <p:cNvSpPr>
            <a:spLocks noGrp="1" noChangeArrowheads="1"/>
          </p:cNvSpPr>
          <p:nvPr>
            <p:ph type="body" idx="1"/>
          </p:nvPr>
        </p:nvSpPr>
        <p:spPr>
          <a:xfrm>
            <a:off x="457647" y="1232297"/>
            <a:ext cx="4167932" cy="4893469"/>
          </a:xfrm>
        </p:spPr>
        <p:txBody>
          <a:bodyPr>
            <a:normAutofit fontScale="92500" lnSpcReduction="20000"/>
          </a:bodyPr>
          <a:lstStyle/>
          <a:p>
            <a:r>
              <a:rPr lang="en-US"/>
              <a:t>Sampling frequency &gt; Nyquist</a:t>
            </a:r>
          </a:p>
          <a:p>
            <a:r>
              <a:rPr lang="en-US"/>
              <a:t>Shows fine structure</a:t>
            </a:r>
          </a:p>
          <a:p>
            <a:r>
              <a:rPr lang="en-US"/>
              <a:t>May have overhead</a:t>
            </a:r>
          </a:p>
          <a:p>
            <a:endParaRPr lang="en-US"/>
          </a:p>
          <a:p>
            <a:endParaRPr lang="en-US"/>
          </a:p>
          <a:p>
            <a:r>
              <a:rPr lang="en-US"/>
              <a:t>Identification of function span</a:t>
            </a:r>
          </a:p>
          <a:p>
            <a:pPr lvl="1"/>
            <a:r>
              <a:rPr lang="en-US"/>
              <a:t>Assumption: consecutive samples with same call stack </a:t>
            </a:r>
            <a:r>
              <a:rPr lang="en-US">
                <a:sym typeface="Wingdings" pitchFamily="2" charset="2"/>
              </a:rPr>
              <a:t> whole interval assigned to function</a:t>
            </a:r>
            <a:endParaRPr lang="en-US"/>
          </a:p>
          <a:p>
            <a:pPr lvl="1"/>
            <a:r>
              <a:rPr lang="en-US"/>
              <a:t>All functions / specific subsets</a:t>
            </a:r>
          </a:p>
          <a:p>
            <a:pPr lvl="2"/>
            <a:r>
              <a:rPr lang="en-US"/>
              <a:t>Top of stack</a:t>
            </a:r>
          </a:p>
          <a:p>
            <a:pPr lvl="2"/>
            <a:r>
              <a:rPr lang="en-US"/>
              <a:t>Walk the stack searching for the first routine in the target set.</a:t>
            </a:r>
          </a:p>
          <a:p>
            <a:pPr lvl="2"/>
            <a:endParaRPr lang="en-US"/>
          </a:p>
          <a:p>
            <a:endParaRPr lang="en-US"/>
          </a:p>
        </p:txBody>
      </p:sp>
      <p:pic>
        <p:nvPicPr>
          <p:cNvPr id="1165317" name="Picture 5" descr="sampled_counter_metr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921" y="1099468"/>
            <a:ext cx="4071938" cy="5191497"/>
          </a:xfrm>
          <a:prstGeom prst="rect">
            <a:avLst/>
          </a:prstGeom>
          <a:noFill/>
          <a:extLst>
            <a:ext uri="{909E8E84-426E-40DD-AFC4-6F175D3DCCD1}">
              <a14:hiddenFill xmlns:a14="http://schemas.microsoft.com/office/drawing/2010/main">
                <a:solidFill>
                  <a:srgbClr val="FFFFFF"/>
                </a:solidFill>
              </a14:hiddenFill>
            </a:ext>
          </a:extLst>
        </p:spPr>
      </p:pic>
      <p:pic>
        <p:nvPicPr>
          <p:cNvPr id="1165318" name="Picture 6" descr="sampled_rout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921" y="1099469"/>
            <a:ext cx="4071938" cy="106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710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165318"/>
                                        </p:tgtEl>
                                        <p:attrNameLst>
                                          <p:attrName>style.visibility</p:attrName>
                                        </p:attrNameLst>
                                      </p:cBhvr>
                                      <p:to>
                                        <p:strVal val="visible"/>
                                      </p:to>
                                    </p:set>
                                    <p:anim calcmode="lin" valueType="num">
                                      <p:cBhvr>
                                        <p:cTn id="7" dur="500" fill="hold"/>
                                        <p:tgtEl>
                                          <p:spTgt spid="1165318"/>
                                        </p:tgtEl>
                                        <p:attrNameLst>
                                          <p:attrName>ppt_w</p:attrName>
                                        </p:attrNameLst>
                                      </p:cBhvr>
                                      <p:tavLst>
                                        <p:tav tm="0">
                                          <p:val>
                                            <p:fltVal val="0"/>
                                          </p:val>
                                        </p:tav>
                                        <p:tav tm="100000">
                                          <p:val>
                                            <p:strVal val="#ppt_w"/>
                                          </p:val>
                                        </p:tav>
                                      </p:tavLst>
                                    </p:anim>
                                    <p:anim calcmode="lin" valueType="num">
                                      <p:cBhvr>
                                        <p:cTn id="8" dur="500" fill="hold"/>
                                        <p:tgtEl>
                                          <p:spTgt spid="11653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t>Low frequency periodic sampling</a:t>
            </a:r>
          </a:p>
        </p:txBody>
      </p:sp>
      <p:sp>
        <p:nvSpPr>
          <p:cNvPr id="325635" name="Rectangle 3"/>
          <p:cNvSpPr>
            <a:spLocks noGrp="1" noChangeArrowheads="1"/>
          </p:cNvSpPr>
          <p:nvPr>
            <p:ph type="body" idx="1"/>
          </p:nvPr>
        </p:nvSpPr>
        <p:spPr>
          <a:xfrm>
            <a:off x="457702" y="1232498"/>
            <a:ext cx="3658270" cy="4888683"/>
          </a:xfrm>
        </p:spPr>
        <p:txBody>
          <a:bodyPr/>
          <a:lstStyle/>
          <a:p>
            <a:pPr>
              <a:lnSpc>
                <a:spcPct val="90000"/>
              </a:lnSpc>
            </a:pPr>
            <a:r>
              <a:rPr lang="en-US" sz="1300"/>
              <a:t>How to increase precision?</a:t>
            </a:r>
          </a:p>
          <a:p>
            <a:pPr>
              <a:lnSpc>
                <a:spcPct val="90000"/>
              </a:lnSpc>
            </a:pPr>
            <a:r>
              <a:rPr lang="en-US" sz="1300"/>
              <a:t>Folding based on known periodic structure of application  (tagged iterations)</a:t>
            </a:r>
          </a:p>
          <a:p>
            <a:pPr>
              <a:lnSpc>
                <a:spcPct val="90000"/>
              </a:lnSpc>
            </a:pPr>
            <a:r>
              <a:rPr lang="en-US" sz="1300"/>
              <a:t>Applies to stationary applications</a:t>
            </a:r>
          </a:p>
          <a:p>
            <a:pPr>
              <a:lnSpc>
                <a:spcPct val="90000"/>
              </a:lnSpc>
            </a:pPr>
            <a:endParaRPr lang="en-US" sz="1300"/>
          </a:p>
          <a:p>
            <a:pPr>
              <a:lnSpc>
                <a:spcPct val="90000"/>
              </a:lnSpc>
            </a:pPr>
            <a:r>
              <a:rPr lang="en-US" sz="1300"/>
              <a:t>Result: trace for one iteration with synthetic paraver events</a:t>
            </a:r>
          </a:p>
          <a:p>
            <a:pPr>
              <a:lnSpc>
                <a:spcPct val="90000"/>
              </a:lnSpc>
            </a:pPr>
            <a:endParaRPr lang="en-US" sz="1300"/>
          </a:p>
          <a:p>
            <a:pPr>
              <a:lnSpc>
                <a:spcPct val="90000"/>
              </a:lnSpc>
            </a:pPr>
            <a:r>
              <a:rPr lang="en-US" sz="1300"/>
              <a:t>Refer counts/timestamps to start of iteration</a:t>
            </a:r>
          </a:p>
          <a:p>
            <a:pPr lvl="1">
              <a:lnSpc>
                <a:spcPct val="90000"/>
              </a:lnSpc>
            </a:pPr>
            <a:r>
              <a:rPr lang="en-US" sz="1300"/>
              <a:t>Call stack</a:t>
            </a:r>
          </a:p>
          <a:p>
            <a:pPr lvl="2">
              <a:lnSpc>
                <a:spcPct val="90000"/>
              </a:lnSpc>
            </a:pPr>
            <a:r>
              <a:rPr lang="en-US" sz="1100"/>
              <a:t>Search for consecutive sequences of folded samples within same function and generate synthetic events</a:t>
            </a:r>
          </a:p>
          <a:p>
            <a:pPr lvl="1">
              <a:lnSpc>
                <a:spcPct val="90000"/>
              </a:lnSpc>
            </a:pPr>
            <a:r>
              <a:rPr lang="en-US" sz="1300"/>
              <a:t>Hardware counters</a:t>
            </a:r>
          </a:p>
          <a:p>
            <a:pPr lvl="2">
              <a:lnSpc>
                <a:spcPct val="90000"/>
              </a:lnSpc>
            </a:pPr>
            <a:r>
              <a:rPr lang="en-US" sz="1100"/>
              <a:t>Noise reduction</a:t>
            </a:r>
          </a:p>
          <a:p>
            <a:pPr lvl="2">
              <a:lnSpc>
                <a:spcPct val="90000"/>
              </a:lnSpc>
            </a:pPr>
            <a:r>
              <a:rPr lang="en-US" sz="1100"/>
              <a:t>Fit folded samples</a:t>
            </a:r>
          </a:p>
          <a:p>
            <a:pPr lvl="2">
              <a:lnSpc>
                <a:spcPct val="90000"/>
              </a:lnSpc>
            </a:pPr>
            <a:r>
              <a:rPr lang="en-US" sz="1100"/>
              <a:t>Sample fitting curve to generate synthetic events.</a:t>
            </a:r>
          </a:p>
        </p:txBody>
      </p:sp>
      <p:pic>
        <p:nvPicPr>
          <p:cNvPr id="325636" name="Picture 4" descr="inst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366" y="1125324"/>
            <a:ext cx="4072434" cy="2370102"/>
          </a:xfrm>
          <a:prstGeom prst="rect">
            <a:avLst/>
          </a:prstGeom>
          <a:noFill/>
          <a:extLst>
            <a:ext uri="{909E8E84-426E-40DD-AFC4-6F175D3DCCD1}">
              <a14:hiddenFill xmlns:a14="http://schemas.microsoft.com/office/drawing/2010/main">
                <a:solidFill>
                  <a:srgbClr val="FFFFFF"/>
                </a:solidFill>
              </a14:hiddenFill>
            </a:ext>
          </a:extLst>
        </p:spPr>
      </p:pic>
      <p:pic>
        <p:nvPicPr>
          <p:cNvPr id="325637" name="Picture 5" descr="fun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366" y="2304235"/>
            <a:ext cx="4072434" cy="2370102"/>
          </a:xfrm>
          <a:prstGeom prst="rect">
            <a:avLst/>
          </a:prstGeom>
          <a:noFill/>
          <a:extLst>
            <a:ext uri="{909E8E84-426E-40DD-AFC4-6F175D3DCCD1}">
              <a14:hiddenFill xmlns:a14="http://schemas.microsoft.com/office/drawing/2010/main">
                <a:solidFill>
                  <a:srgbClr val="FFFFFF"/>
                </a:solidFill>
              </a14:hiddenFill>
            </a:ext>
          </a:extLst>
        </p:spPr>
      </p:pic>
      <p:pic>
        <p:nvPicPr>
          <p:cNvPr id="325638" name="Picture 6" descr="detailed_inst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9366" y="3642789"/>
            <a:ext cx="4072434" cy="2371218"/>
          </a:xfrm>
          <a:prstGeom prst="rect">
            <a:avLst/>
          </a:prstGeom>
          <a:noFill/>
          <a:extLst>
            <a:ext uri="{909E8E84-426E-40DD-AFC4-6F175D3DCCD1}">
              <a14:hiddenFill xmlns:a14="http://schemas.microsoft.com/office/drawing/2010/main">
                <a:solidFill>
                  <a:srgbClr val="FFFFFF"/>
                </a:solidFill>
              </a14:hiddenFill>
            </a:ext>
          </a:extLst>
        </p:spPr>
      </p:pic>
      <p:pic>
        <p:nvPicPr>
          <p:cNvPr id="325639" name="Picture 7" descr="avg_inst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366" y="4922176"/>
            <a:ext cx="4072434" cy="127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12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p:cNvSpPr>
          <p:nvPr>
            <p:ph type="body" idx="1"/>
          </p:nvPr>
        </p:nvSpPr>
        <p:spPr/>
        <p:txBody>
          <a:bodyPr/>
          <a:lstStyle/>
          <a:p>
            <a:r>
              <a:rPr lang="en-US" dirty="0" smtClean="0"/>
              <a:t>… to get extreme detail with minimal overhead</a:t>
            </a:r>
          </a:p>
          <a:p>
            <a:endParaRPr lang="en-US" dirty="0" smtClean="0"/>
          </a:p>
          <a:p>
            <a:r>
              <a:rPr lang="en-US" dirty="0" smtClean="0"/>
              <a:t>Different roles</a:t>
            </a:r>
          </a:p>
          <a:p>
            <a:pPr lvl="1"/>
            <a:r>
              <a:rPr lang="en-US" dirty="0" smtClean="0"/>
              <a:t>Instrumentation delimits regions</a:t>
            </a:r>
          </a:p>
          <a:p>
            <a:pPr lvl="1"/>
            <a:r>
              <a:rPr lang="en-US" dirty="0" smtClean="0"/>
              <a:t>Sampling report progress within region</a:t>
            </a:r>
          </a:p>
        </p:txBody>
      </p:sp>
      <p:sp>
        <p:nvSpPr>
          <p:cNvPr id="14338" name="1 Título"/>
          <p:cNvSpPr>
            <a:spLocks/>
          </p:cNvSpPr>
          <p:nvPr/>
        </p:nvSpPr>
        <p:spPr bwMode="auto">
          <a:xfrm>
            <a:off x="107950" y="44450"/>
            <a:ext cx="8928100" cy="792163"/>
          </a:xfrm>
          <a:prstGeom prst="rect">
            <a:avLst/>
          </a:prstGeom>
          <a:noFill/>
          <a:ln w="9525">
            <a:noFill/>
            <a:miter lim="800000"/>
            <a:headEnd/>
            <a:tailEnd/>
          </a:ln>
        </p:spPr>
        <p:txBody>
          <a:bodyPr lIns="0" tIns="0" rIns="0" bIns="0" anchor="ctr"/>
          <a:lstStyle/>
          <a:p>
            <a:pPr eaLnBrk="0" hangingPunct="0"/>
            <a:r>
              <a:rPr lang="es-ES_tradnl" sz="2700" dirty="0" err="1">
                <a:solidFill>
                  <a:schemeClr val="bg1"/>
                </a:solidFill>
              </a:rPr>
              <a:t>Mixing</a:t>
            </a:r>
            <a:r>
              <a:rPr lang="es-ES_tradnl" sz="2700" dirty="0">
                <a:solidFill>
                  <a:schemeClr val="bg1"/>
                </a:solidFill>
              </a:rPr>
              <a:t> </a:t>
            </a:r>
            <a:r>
              <a:rPr lang="es-ES_tradnl" sz="2700" dirty="0" err="1">
                <a:solidFill>
                  <a:schemeClr val="bg1"/>
                </a:solidFill>
              </a:rPr>
              <a:t>instrumentation</a:t>
            </a:r>
            <a:r>
              <a:rPr lang="es-ES_tradnl" sz="2700" dirty="0">
                <a:solidFill>
                  <a:schemeClr val="bg1"/>
                </a:solidFill>
              </a:rPr>
              <a:t> and </a:t>
            </a:r>
            <a:r>
              <a:rPr lang="es-ES_tradnl" sz="2700" dirty="0" err="1" smtClean="0">
                <a:solidFill>
                  <a:schemeClr val="bg1"/>
                </a:solidFill>
              </a:rPr>
              <a:t>sampling</a:t>
            </a:r>
            <a:r>
              <a:rPr lang="es-ES_tradnl" sz="2700" dirty="0" smtClean="0">
                <a:solidFill>
                  <a:schemeClr val="bg1"/>
                </a:solidFill>
              </a:rPr>
              <a:t> …</a:t>
            </a:r>
            <a:endParaRPr lang="es-ES" sz="2700" dirty="0">
              <a:solidFill>
                <a:schemeClr val="bg1"/>
              </a:solidFill>
            </a:endParaRPr>
          </a:p>
        </p:txBody>
      </p:sp>
      <p:grpSp>
        <p:nvGrpSpPr>
          <p:cNvPr id="14339" name="60 Grupo"/>
          <p:cNvGrpSpPr>
            <a:grpSpLocks/>
          </p:cNvGrpSpPr>
          <p:nvPr/>
        </p:nvGrpSpPr>
        <p:grpSpPr bwMode="auto">
          <a:xfrm>
            <a:off x="5475288" y="3667125"/>
            <a:ext cx="138112" cy="238125"/>
            <a:chOff x="4752280" y="5652045"/>
            <a:chExt cx="228600" cy="360040"/>
          </a:xfrm>
        </p:grpSpPr>
        <p:sp>
          <p:nvSpPr>
            <p:cNvPr id="14367" name="61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68" name="62 Conector recto"/>
            <p:cNvCxnSpPr>
              <a:cxnSpLocks noChangeShapeType="1"/>
              <a:stCxn id="14367"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14340" name="63 Grupo"/>
          <p:cNvGrpSpPr>
            <a:grpSpLocks/>
          </p:cNvGrpSpPr>
          <p:nvPr/>
        </p:nvGrpSpPr>
        <p:grpSpPr bwMode="auto">
          <a:xfrm>
            <a:off x="4633913" y="3667125"/>
            <a:ext cx="138112" cy="238125"/>
            <a:chOff x="4752280" y="5652045"/>
            <a:chExt cx="228600" cy="360040"/>
          </a:xfrm>
        </p:grpSpPr>
        <p:sp>
          <p:nvSpPr>
            <p:cNvPr id="14365" name="64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66" name="65 Conector recto"/>
            <p:cNvCxnSpPr>
              <a:cxnSpLocks noChangeShapeType="1"/>
              <a:stCxn id="14365"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67" name="66 Grupo"/>
          <p:cNvGrpSpPr/>
          <p:nvPr/>
        </p:nvGrpSpPr>
        <p:grpSpPr>
          <a:xfrm>
            <a:off x="6375713" y="3666480"/>
            <a:ext cx="139055" cy="239972"/>
            <a:chOff x="4752280" y="5652045"/>
            <a:chExt cx="228600" cy="360040"/>
          </a:xfrm>
          <a:solidFill>
            <a:srgbClr val="00B050"/>
          </a:solidFill>
        </p:grpSpPr>
        <p:sp>
          <p:nvSpPr>
            <p:cNvPr id="68" name="67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69" name="68 Conector recto"/>
            <p:cNvCxnSpPr>
              <a:stCxn id="68"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70" name="69 Grupo"/>
          <p:cNvGrpSpPr/>
          <p:nvPr/>
        </p:nvGrpSpPr>
        <p:grpSpPr>
          <a:xfrm>
            <a:off x="8153430" y="3666480"/>
            <a:ext cx="137449" cy="239972"/>
            <a:chOff x="4752280" y="5652045"/>
            <a:chExt cx="228600" cy="360040"/>
          </a:xfrm>
          <a:solidFill>
            <a:srgbClr val="0070C0"/>
          </a:solidFill>
        </p:grpSpPr>
        <p:sp>
          <p:nvSpPr>
            <p:cNvPr id="71" name="70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72" name="71 Conector recto"/>
            <p:cNvCxnSpPr>
              <a:stCxn id="71"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73" name="72 Grupo"/>
          <p:cNvGrpSpPr/>
          <p:nvPr/>
        </p:nvGrpSpPr>
        <p:grpSpPr>
          <a:xfrm>
            <a:off x="7500116" y="3666480"/>
            <a:ext cx="137450" cy="239972"/>
            <a:chOff x="4752280" y="5652045"/>
            <a:chExt cx="228600" cy="360040"/>
          </a:xfrm>
          <a:solidFill>
            <a:srgbClr val="0070C0"/>
          </a:solidFill>
        </p:grpSpPr>
        <p:sp>
          <p:nvSpPr>
            <p:cNvPr id="74" name="73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75" name="74 Conector recto"/>
            <p:cNvCxnSpPr>
              <a:stCxn id="74"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4344" name="81 Grupo"/>
          <p:cNvGrpSpPr>
            <a:grpSpLocks/>
          </p:cNvGrpSpPr>
          <p:nvPr/>
        </p:nvGrpSpPr>
        <p:grpSpPr bwMode="auto">
          <a:xfrm>
            <a:off x="4233863" y="3987800"/>
            <a:ext cx="1371600" cy="311150"/>
            <a:chOff x="2592040" y="5626842"/>
            <a:chExt cx="1512168" cy="343332"/>
          </a:xfrm>
        </p:grpSpPr>
        <p:cxnSp>
          <p:nvCxnSpPr>
            <p:cNvPr id="14363" name="82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4" name="83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C00000"/>
                  </a:solidFill>
                  <a:cs typeface="Arial" charset="0"/>
                </a:rPr>
                <a:t>Iteration #1</a:t>
              </a:r>
              <a:endParaRPr lang="es-ES" sz="1600">
                <a:solidFill>
                  <a:srgbClr val="C00000"/>
                </a:solidFill>
                <a:cs typeface="Arial" charset="0"/>
              </a:endParaRPr>
            </a:p>
          </p:txBody>
        </p:sp>
      </p:grpSp>
      <p:grpSp>
        <p:nvGrpSpPr>
          <p:cNvPr id="14345" name="84 Grupo"/>
          <p:cNvGrpSpPr>
            <a:grpSpLocks/>
          </p:cNvGrpSpPr>
          <p:nvPr/>
        </p:nvGrpSpPr>
        <p:grpSpPr bwMode="auto">
          <a:xfrm>
            <a:off x="5759450" y="3987800"/>
            <a:ext cx="1371600" cy="311150"/>
            <a:chOff x="2592040" y="5626842"/>
            <a:chExt cx="1512168" cy="343332"/>
          </a:xfrm>
        </p:grpSpPr>
        <p:cxnSp>
          <p:nvCxnSpPr>
            <p:cNvPr id="14361" name="85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2" name="86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00B050"/>
                  </a:solidFill>
                  <a:cs typeface="Arial" charset="0"/>
                </a:rPr>
                <a:t>Iteration #2</a:t>
              </a:r>
              <a:endParaRPr lang="es-ES" sz="1600">
                <a:solidFill>
                  <a:srgbClr val="00B050"/>
                </a:solidFill>
                <a:cs typeface="Arial" charset="0"/>
              </a:endParaRPr>
            </a:p>
          </p:txBody>
        </p:sp>
      </p:grpSp>
      <p:grpSp>
        <p:nvGrpSpPr>
          <p:cNvPr id="14346" name="87 Grupo"/>
          <p:cNvGrpSpPr>
            <a:grpSpLocks/>
          </p:cNvGrpSpPr>
          <p:nvPr/>
        </p:nvGrpSpPr>
        <p:grpSpPr bwMode="auto">
          <a:xfrm>
            <a:off x="7304088" y="3989388"/>
            <a:ext cx="1371600" cy="311150"/>
            <a:chOff x="2592040" y="5626842"/>
            <a:chExt cx="1512168" cy="343332"/>
          </a:xfrm>
        </p:grpSpPr>
        <p:cxnSp>
          <p:nvCxnSpPr>
            <p:cNvPr id="14359" name="88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0" name="89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0070C0"/>
                  </a:solidFill>
                  <a:cs typeface="Arial" charset="0"/>
                </a:rPr>
                <a:t>Iteration #3</a:t>
              </a:r>
              <a:endParaRPr lang="es-ES" sz="1600">
                <a:solidFill>
                  <a:srgbClr val="0070C0"/>
                </a:solidFill>
                <a:cs typeface="Arial" charset="0"/>
              </a:endParaRPr>
            </a:p>
          </p:txBody>
        </p:sp>
      </p:grpSp>
      <p:grpSp>
        <p:nvGrpSpPr>
          <p:cNvPr id="91" name="90 Grupo"/>
          <p:cNvGrpSpPr>
            <a:grpSpLocks/>
          </p:cNvGrpSpPr>
          <p:nvPr/>
        </p:nvGrpSpPr>
        <p:grpSpPr bwMode="auto">
          <a:xfrm>
            <a:off x="5519738" y="5205413"/>
            <a:ext cx="1792287" cy="311150"/>
            <a:chOff x="2361568" y="5626842"/>
            <a:chExt cx="1974869" cy="343332"/>
          </a:xfrm>
        </p:grpSpPr>
        <p:cxnSp>
          <p:nvCxnSpPr>
            <p:cNvPr id="14357" name="91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58" name="92 CuadroTexto"/>
            <p:cNvSpPr txBox="1">
              <a:spLocks noChangeArrowheads="1"/>
            </p:cNvSpPr>
            <p:nvPr/>
          </p:nvSpPr>
          <p:spPr bwMode="auto">
            <a:xfrm>
              <a:off x="2361568" y="5628594"/>
              <a:ext cx="1974869"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n-US" sz="1600">
                  <a:solidFill>
                    <a:srgbClr val="7030A0"/>
                  </a:solidFill>
                  <a:cs typeface="Arial" charset="0"/>
                </a:rPr>
                <a:t>Synthetic Iteration</a:t>
              </a:r>
            </a:p>
          </p:txBody>
        </p:sp>
      </p:grpSp>
      <p:grpSp>
        <p:nvGrpSpPr>
          <p:cNvPr id="94" name="93 Grupo"/>
          <p:cNvGrpSpPr>
            <a:grpSpLocks/>
          </p:cNvGrpSpPr>
          <p:nvPr/>
        </p:nvGrpSpPr>
        <p:grpSpPr bwMode="auto">
          <a:xfrm>
            <a:off x="6959600" y="4845050"/>
            <a:ext cx="138113" cy="239713"/>
            <a:chOff x="4752280" y="5652045"/>
            <a:chExt cx="228600" cy="360040"/>
          </a:xfrm>
        </p:grpSpPr>
        <p:sp>
          <p:nvSpPr>
            <p:cNvPr id="14355" name="94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56" name="95 Conector recto"/>
            <p:cNvCxnSpPr>
              <a:cxnSpLocks noChangeShapeType="1"/>
              <a:stCxn id="14355"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97" name="96 Grupo"/>
          <p:cNvGrpSpPr>
            <a:grpSpLocks/>
          </p:cNvGrpSpPr>
          <p:nvPr/>
        </p:nvGrpSpPr>
        <p:grpSpPr bwMode="auto">
          <a:xfrm>
            <a:off x="6118225" y="4845050"/>
            <a:ext cx="138113" cy="239713"/>
            <a:chOff x="4752280" y="5652045"/>
            <a:chExt cx="228600" cy="360040"/>
          </a:xfrm>
        </p:grpSpPr>
        <p:sp>
          <p:nvSpPr>
            <p:cNvPr id="14353" name="97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54" name="98 Conector recto"/>
            <p:cNvCxnSpPr>
              <a:cxnSpLocks noChangeShapeType="1"/>
              <a:stCxn id="14353"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100" name="99 Grupo"/>
          <p:cNvGrpSpPr/>
          <p:nvPr/>
        </p:nvGrpSpPr>
        <p:grpSpPr>
          <a:xfrm>
            <a:off x="6342253" y="4844491"/>
            <a:ext cx="137592" cy="239972"/>
            <a:chOff x="4752280" y="5652045"/>
            <a:chExt cx="228600" cy="360040"/>
          </a:xfrm>
          <a:solidFill>
            <a:srgbClr val="00B050"/>
          </a:solidFill>
        </p:grpSpPr>
        <p:sp>
          <p:nvSpPr>
            <p:cNvPr id="101" name="100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2" name="101 Conector recto"/>
            <p:cNvCxnSpPr>
              <a:stCxn id="101"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03" name="102 Grupo"/>
          <p:cNvGrpSpPr/>
          <p:nvPr/>
        </p:nvGrpSpPr>
        <p:grpSpPr>
          <a:xfrm>
            <a:off x="6570379" y="4844491"/>
            <a:ext cx="137591" cy="239972"/>
            <a:chOff x="4752280" y="5652045"/>
            <a:chExt cx="228600" cy="360040"/>
          </a:xfrm>
          <a:solidFill>
            <a:srgbClr val="0070C0"/>
          </a:solidFill>
        </p:grpSpPr>
        <p:sp>
          <p:nvSpPr>
            <p:cNvPr id="104" name="103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5" name="104 Conector recto"/>
            <p:cNvCxnSpPr>
              <a:stCxn id="104"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06" name="105 Grupo"/>
          <p:cNvGrpSpPr/>
          <p:nvPr/>
        </p:nvGrpSpPr>
        <p:grpSpPr>
          <a:xfrm>
            <a:off x="5917064" y="4844491"/>
            <a:ext cx="137592" cy="239972"/>
            <a:chOff x="4752280" y="5652045"/>
            <a:chExt cx="228600" cy="360040"/>
          </a:xfrm>
          <a:solidFill>
            <a:srgbClr val="0070C0"/>
          </a:solidFill>
        </p:grpSpPr>
        <p:sp>
          <p:nvSpPr>
            <p:cNvPr id="107" name="106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8" name="107 Conector recto"/>
            <p:cNvCxnSpPr>
              <a:stCxn id="107"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sp>
        <p:nvSpPr>
          <p:cNvPr id="46" name="Rectangle 11"/>
          <p:cNvSpPr>
            <a:spLocks noChangeArrowheads="1"/>
          </p:cNvSpPr>
          <p:nvPr/>
        </p:nvSpPr>
        <p:spPr bwMode="auto">
          <a:xfrm>
            <a:off x="1259632" y="6309320"/>
            <a:ext cx="7464207" cy="303780"/>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ctr" eaLnBrk="0" fontAlgn="base" hangingPunct="0">
              <a:spcBef>
                <a:spcPct val="0"/>
              </a:spcBef>
              <a:spcAft>
                <a:spcPct val="0"/>
              </a:spcAft>
            </a:pPr>
            <a:r>
              <a:rPr lang="es-ES" sz="1200" b="1" dirty="0">
                <a:solidFill>
                  <a:srgbClr val="009900"/>
                </a:solidFill>
                <a:latin typeface="Times New Roman" pitchFamily="18" charset="0"/>
              </a:rPr>
              <a:t>Harald Servat et al. </a:t>
            </a:r>
            <a:r>
              <a:rPr lang="es-ES" sz="1200" b="1" dirty="0" smtClean="0">
                <a:solidFill>
                  <a:srgbClr val="009900"/>
                </a:solidFill>
                <a:latin typeface="Times New Roman" pitchFamily="18" charset="0"/>
              </a:rPr>
              <a:t> “</a:t>
            </a:r>
            <a:r>
              <a:rPr lang="es-ES" sz="1200" b="1" dirty="0" err="1" smtClean="0">
                <a:solidFill>
                  <a:srgbClr val="009900"/>
                </a:solidFill>
                <a:latin typeface="Times New Roman" pitchFamily="18" charset="0"/>
              </a:rPr>
              <a:t>Unveiling</a:t>
            </a:r>
            <a:r>
              <a:rPr lang="es-ES" sz="1200" b="1" dirty="0" smtClean="0">
                <a:solidFill>
                  <a:srgbClr val="009900"/>
                </a:solidFill>
                <a:latin typeface="Times New Roman" pitchFamily="18" charset="0"/>
              </a:rPr>
              <a:t> </a:t>
            </a:r>
            <a:r>
              <a:rPr lang="es-ES" sz="1200" b="1" dirty="0" err="1">
                <a:solidFill>
                  <a:srgbClr val="009900"/>
                </a:solidFill>
                <a:latin typeface="Times New Roman" pitchFamily="18" charset="0"/>
              </a:rPr>
              <a:t>Internal</a:t>
            </a:r>
            <a:r>
              <a:rPr lang="es-ES" sz="1200" b="1" dirty="0">
                <a:solidFill>
                  <a:srgbClr val="009900"/>
                </a:solidFill>
                <a:latin typeface="Times New Roman" pitchFamily="18" charset="0"/>
              </a:rPr>
              <a:t> </a:t>
            </a:r>
            <a:r>
              <a:rPr lang="es-ES" sz="1200" b="1" dirty="0" err="1">
                <a:solidFill>
                  <a:srgbClr val="009900"/>
                </a:solidFill>
                <a:latin typeface="Times New Roman" pitchFamily="18" charset="0"/>
              </a:rPr>
              <a:t>Evolution</a:t>
            </a:r>
            <a:r>
              <a:rPr lang="es-ES" sz="1200" b="1" dirty="0">
                <a:solidFill>
                  <a:srgbClr val="009900"/>
                </a:solidFill>
                <a:latin typeface="Times New Roman" pitchFamily="18" charset="0"/>
              </a:rPr>
              <a:t> of </a:t>
            </a:r>
            <a:r>
              <a:rPr lang="es-ES" sz="1200" b="1" dirty="0" err="1">
                <a:solidFill>
                  <a:srgbClr val="009900"/>
                </a:solidFill>
                <a:latin typeface="Times New Roman" pitchFamily="18" charset="0"/>
              </a:rPr>
              <a:t>Parallel</a:t>
            </a:r>
            <a:r>
              <a:rPr lang="es-ES" sz="1200" b="1" dirty="0">
                <a:solidFill>
                  <a:srgbClr val="009900"/>
                </a:solidFill>
                <a:latin typeface="Times New Roman" pitchFamily="18" charset="0"/>
              </a:rPr>
              <a:t> </a:t>
            </a:r>
            <a:r>
              <a:rPr lang="es-ES" sz="1200" b="1" dirty="0" err="1">
                <a:solidFill>
                  <a:srgbClr val="009900"/>
                </a:solidFill>
                <a:latin typeface="Times New Roman" pitchFamily="18" charset="0"/>
              </a:rPr>
              <a:t>Application</a:t>
            </a:r>
            <a:r>
              <a:rPr lang="es-ES" sz="1200" b="1" dirty="0">
                <a:solidFill>
                  <a:srgbClr val="009900"/>
                </a:solidFill>
                <a:latin typeface="Times New Roman" pitchFamily="18" charset="0"/>
              </a:rPr>
              <a:t> </a:t>
            </a:r>
            <a:r>
              <a:rPr lang="es-ES" sz="1200" b="1" dirty="0" err="1">
                <a:solidFill>
                  <a:srgbClr val="009900"/>
                </a:solidFill>
                <a:latin typeface="Times New Roman" pitchFamily="18" charset="0"/>
              </a:rPr>
              <a:t>Computation</a:t>
            </a:r>
            <a:r>
              <a:rPr lang="es-ES" sz="1200" b="1" dirty="0">
                <a:solidFill>
                  <a:srgbClr val="009900"/>
                </a:solidFill>
                <a:latin typeface="Times New Roman" pitchFamily="18" charset="0"/>
              </a:rPr>
              <a:t> </a:t>
            </a:r>
            <a:r>
              <a:rPr lang="es-ES" sz="1200" b="1" dirty="0" err="1" smtClean="0">
                <a:solidFill>
                  <a:srgbClr val="009900"/>
                </a:solidFill>
                <a:latin typeface="Times New Roman" pitchFamily="18" charset="0"/>
              </a:rPr>
              <a:t>Phases</a:t>
            </a:r>
            <a:r>
              <a:rPr lang="es-ES" sz="1200" b="1" dirty="0" smtClean="0">
                <a:solidFill>
                  <a:srgbClr val="009900"/>
                </a:solidFill>
                <a:latin typeface="Times New Roman" pitchFamily="18" charset="0"/>
              </a:rPr>
              <a:t>” </a:t>
            </a:r>
            <a:r>
              <a:rPr lang="es-ES" sz="1200" b="1" dirty="0">
                <a:solidFill>
                  <a:srgbClr val="009900"/>
                </a:solidFill>
                <a:latin typeface="Times New Roman" pitchFamily="18" charset="0"/>
              </a:rPr>
              <a:t> </a:t>
            </a:r>
            <a:r>
              <a:rPr lang="es-ES" sz="1200" b="1" dirty="0" smtClean="0">
                <a:solidFill>
                  <a:srgbClr val="009900"/>
                </a:solidFill>
                <a:latin typeface="Times New Roman" pitchFamily="18" charset="0"/>
              </a:rPr>
              <a:t>ICPP 2011</a:t>
            </a:r>
            <a:endParaRPr lang="en-GB" sz="1200" b="1" dirty="0">
              <a:solidFill>
                <a:srgbClr val="009900"/>
              </a:solidFill>
              <a:latin typeface="Times New Roman" pitchFamily="18" charset="0"/>
            </a:endParaRPr>
          </a:p>
        </p:txBody>
      </p:sp>
      <p:sp>
        <p:nvSpPr>
          <p:cNvPr id="47" name="Text Box 50"/>
          <p:cNvSpPr txBox="1">
            <a:spLocks noChangeAspect="1" noChangeArrowheads="1"/>
          </p:cNvSpPr>
          <p:nvPr/>
        </p:nvSpPr>
        <p:spPr bwMode="auto">
          <a:xfrm>
            <a:off x="1113898" y="6013414"/>
            <a:ext cx="7609941" cy="303780"/>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defPPr>
              <a:defRPr lang="en-GB"/>
            </a:defPPr>
            <a:lvl1pPr algn="l" rtl="0" eaLnBrk="0" fontAlgn="base" hangingPunct="0">
              <a:spcBef>
                <a:spcPct val="0"/>
              </a:spcBef>
              <a:spcAft>
                <a:spcPct val="0"/>
              </a:spcAft>
              <a:defRPr sz="1200" kern="1200">
                <a:solidFill>
                  <a:schemeClr val="bg1"/>
                </a:solidFill>
                <a:latin typeface="Times New Roman" pitchFamily="18" charset="0"/>
                <a:ea typeface="+mn-ea"/>
                <a:cs typeface="+mn-cs"/>
              </a:defRPr>
            </a:lvl1pPr>
            <a:lvl2pPr marL="457200" algn="l" rtl="0" eaLnBrk="0" fontAlgn="base" hangingPunct="0">
              <a:spcBef>
                <a:spcPct val="0"/>
              </a:spcBef>
              <a:spcAft>
                <a:spcPct val="0"/>
              </a:spcAft>
              <a:defRPr sz="1200" kern="1200">
                <a:solidFill>
                  <a:schemeClr val="bg1"/>
                </a:solidFill>
                <a:latin typeface="Times New Roman" pitchFamily="18" charset="0"/>
                <a:ea typeface="+mn-ea"/>
                <a:cs typeface="+mn-cs"/>
              </a:defRPr>
            </a:lvl2pPr>
            <a:lvl3pPr marL="914400" algn="l" rtl="0" eaLnBrk="0" fontAlgn="base" hangingPunct="0">
              <a:spcBef>
                <a:spcPct val="0"/>
              </a:spcBef>
              <a:spcAft>
                <a:spcPct val="0"/>
              </a:spcAft>
              <a:defRPr sz="1200" kern="1200">
                <a:solidFill>
                  <a:schemeClr val="bg1"/>
                </a:solidFill>
                <a:latin typeface="Times New Roman" pitchFamily="18" charset="0"/>
                <a:ea typeface="+mn-ea"/>
                <a:cs typeface="+mn-cs"/>
              </a:defRPr>
            </a:lvl3pPr>
            <a:lvl4pPr marL="1371600" algn="l" rtl="0" eaLnBrk="0" fontAlgn="base" hangingPunct="0">
              <a:spcBef>
                <a:spcPct val="0"/>
              </a:spcBef>
              <a:spcAft>
                <a:spcPct val="0"/>
              </a:spcAft>
              <a:defRPr sz="1200" kern="1200">
                <a:solidFill>
                  <a:schemeClr val="bg1"/>
                </a:solidFill>
                <a:latin typeface="Times New Roman" pitchFamily="18" charset="0"/>
                <a:ea typeface="+mn-ea"/>
                <a:cs typeface="+mn-cs"/>
              </a:defRPr>
            </a:lvl4pPr>
            <a:lvl5pPr marL="1828800" algn="l" rtl="0" eaLnBrk="0" fontAlgn="base" hangingPunct="0">
              <a:spcBef>
                <a:spcPct val="0"/>
              </a:spcBef>
              <a:spcAft>
                <a:spcPct val="0"/>
              </a:spcAft>
              <a:defRPr sz="1200" kern="1200">
                <a:solidFill>
                  <a:schemeClr val="bg1"/>
                </a:solidFill>
                <a:latin typeface="Times New Roman" pitchFamily="18" charset="0"/>
                <a:ea typeface="+mn-ea"/>
                <a:cs typeface="+mn-cs"/>
              </a:defRPr>
            </a:lvl5pPr>
            <a:lvl6pPr marL="2286000" algn="l" defTabSz="914400" rtl="0" eaLnBrk="1" latinLnBrk="0" hangingPunct="1">
              <a:defRPr sz="1200" kern="1200">
                <a:solidFill>
                  <a:schemeClr val="bg1"/>
                </a:solidFill>
                <a:latin typeface="Times New Roman" pitchFamily="18" charset="0"/>
                <a:ea typeface="+mn-ea"/>
                <a:cs typeface="+mn-cs"/>
              </a:defRPr>
            </a:lvl6pPr>
            <a:lvl7pPr marL="2743200" algn="l" defTabSz="914400" rtl="0" eaLnBrk="1" latinLnBrk="0" hangingPunct="1">
              <a:defRPr sz="1200" kern="1200">
                <a:solidFill>
                  <a:schemeClr val="bg1"/>
                </a:solidFill>
                <a:latin typeface="Times New Roman" pitchFamily="18" charset="0"/>
                <a:ea typeface="+mn-ea"/>
                <a:cs typeface="+mn-cs"/>
              </a:defRPr>
            </a:lvl7pPr>
            <a:lvl8pPr marL="3200400" algn="l" defTabSz="914400" rtl="0" eaLnBrk="1" latinLnBrk="0" hangingPunct="1">
              <a:defRPr sz="1200" kern="1200">
                <a:solidFill>
                  <a:schemeClr val="bg1"/>
                </a:solidFill>
                <a:latin typeface="Times New Roman" pitchFamily="18" charset="0"/>
                <a:ea typeface="+mn-ea"/>
                <a:cs typeface="+mn-cs"/>
              </a:defRPr>
            </a:lvl8pPr>
            <a:lvl9pPr marL="3657600" algn="l" defTabSz="914400" rtl="0" eaLnBrk="1" latinLnBrk="0" hangingPunct="1">
              <a:defRPr sz="1200" kern="1200">
                <a:solidFill>
                  <a:schemeClr val="bg1"/>
                </a:solidFill>
                <a:latin typeface="Times New Roman" pitchFamily="18" charset="0"/>
                <a:ea typeface="+mn-ea"/>
                <a:cs typeface="+mn-cs"/>
              </a:defRPr>
            </a:lvl9pPr>
          </a:lstStyle>
          <a:p>
            <a:pPr algn="ctr"/>
            <a:r>
              <a:rPr lang="en-US" b="1" dirty="0">
                <a:solidFill>
                  <a:srgbClr val="009900"/>
                </a:solidFill>
              </a:rPr>
              <a:t>Harald Servat et al. “Detailed performance analysis using coarse grain sampling”  PROPER@EUROPAR, 2009</a:t>
            </a:r>
          </a:p>
        </p:txBody>
      </p:sp>
    </p:spTree>
    <p:extLst>
      <p:ext uri="{BB962C8B-B14F-4D97-AF65-F5344CB8AC3E}">
        <p14:creationId xmlns:p14="http://schemas.microsoft.com/office/powerpoint/2010/main" val="3819111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1000"/>
                                        <p:tgtEl>
                                          <p:spTgt spid="97"/>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1000"/>
                                        <p:tgtEl>
                                          <p:spTgt spid="9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1000"/>
                                        <p:tgtEl>
                                          <p:spTgt spid="100"/>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1000"/>
                                        <p:tgtEl>
                                          <p:spTgt spid="106"/>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txBox="1">
            <a:spLocks noChangeArrowheads="1"/>
          </p:cNvSpPr>
          <p:nvPr/>
        </p:nvSpPr>
        <p:spPr bwMode="auto">
          <a:xfrm>
            <a:off x="457200" y="1077913"/>
            <a:ext cx="8228013" cy="5159375"/>
          </a:xfrm>
          <a:prstGeom prst="rect">
            <a:avLst/>
          </a:prstGeom>
          <a:noFill/>
          <a:ln w="9525">
            <a:noFill/>
            <a:round/>
            <a:headEnd/>
            <a:tailEnd/>
          </a:ln>
        </p:spPr>
        <p:txBody>
          <a:bodyPr lIns="0" tIns="0" rIns="0" bIns="0"/>
          <a:lstStyle/>
          <a:p>
            <a:pPr marL="371475" indent="-276225" defTabSz="406400" hangingPunct="0">
              <a:lnSpc>
                <a:spcPct val="93000"/>
              </a:lnSpc>
              <a:spcAft>
                <a:spcPts val="1288"/>
              </a:spcAft>
              <a:buClr>
                <a:srgbClr val="000000"/>
              </a:buClr>
              <a:buSzPct val="45000"/>
              <a:buFont typeface="Wingdings" pitchFamily="2" charset="2"/>
              <a:buChar char=""/>
              <a:tabLst>
                <a:tab pos="371475" algn="l"/>
                <a:tab pos="403225" algn="l"/>
                <a:tab pos="811213" algn="l"/>
                <a:tab pos="1217613" algn="l"/>
                <a:tab pos="1625600" algn="l"/>
                <a:tab pos="2033588" algn="l"/>
                <a:tab pos="2441575" algn="l"/>
                <a:tab pos="2847975" algn="l"/>
                <a:tab pos="3255963" algn="l"/>
                <a:tab pos="3663950" algn="l"/>
                <a:tab pos="4070350" algn="l"/>
                <a:tab pos="4478338" algn="l"/>
                <a:tab pos="4886325" algn="l"/>
                <a:tab pos="5292725" algn="l"/>
                <a:tab pos="5700713" algn="l"/>
                <a:tab pos="6108700" algn="l"/>
                <a:tab pos="6516688" algn="l"/>
                <a:tab pos="6923088" algn="l"/>
                <a:tab pos="7329488" algn="l"/>
                <a:tab pos="7737475" algn="l"/>
                <a:tab pos="8145463" algn="l"/>
              </a:tabLst>
            </a:pPr>
            <a:r>
              <a:rPr lang="en-US" sz="2200" dirty="0">
                <a:solidFill>
                  <a:srgbClr val="000000"/>
                </a:solidFill>
                <a:cs typeface="Arial" charset="0"/>
              </a:rPr>
              <a:t>Instructions evolution for routine </a:t>
            </a:r>
            <a:r>
              <a:rPr lang="en-US" sz="2200" dirty="0" err="1">
                <a:solidFill>
                  <a:srgbClr val="000000"/>
                </a:solidFill>
                <a:cs typeface="Arial" charset="0"/>
              </a:rPr>
              <a:t>copy_faces</a:t>
            </a:r>
            <a:r>
              <a:rPr lang="en-US" sz="2200" dirty="0">
                <a:solidFill>
                  <a:srgbClr val="000000"/>
                </a:solidFill>
                <a:cs typeface="Arial" charset="0"/>
              </a:rPr>
              <a:t> of NAS MPI </a:t>
            </a:r>
            <a:r>
              <a:rPr lang="en-US" sz="2200" dirty="0" smtClean="0">
                <a:solidFill>
                  <a:srgbClr val="000000"/>
                </a:solidFill>
                <a:cs typeface="Arial" charset="0"/>
              </a:rPr>
              <a:t>BT.B</a:t>
            </a:r>
            <a:endParaRPr lang="en-US" sz="2200" dirty="0">
              <a:solidFill>
                <a:srgbClr val="000000"/>
              </a:solidFill>
              <a:cs typeface="Arial" charset="0"/>
            </a:endParaRPr>
          </a:p>
          <a:p>
            <a:pPr marL="371475" indent="-276225" defTabSz="406400" hangingPunct="0">
              <a:lnSpc>
                <a:spcPct val="93000"/>
              </a:lnSpc>
              <a:spcAft>
                <a:spcPts val="1288"/>
              </a:spcAft>
              <a:buSzPct val="45000"/>
              <a:buFont typeface="Times New Roman" pitchFamily="18" charset="0"/>
              <a:buNone/>
              <a:tabLst>
                <a:tab pos="371475" algn="l"/>
                <a:tab pos="403225" algn="l"/>
                <a:tab pos="811213" algn="l"/>
                <a:tab pos="1217613" algn="l"/>
                <a:tab pos="1625600" algn="l"/>
                <a:tab pos="2033588" algn="l"/>
                <a:tab pos="2441575" algn="l"/>
                <a:tab pos="2847975" algn="l"/>
                <a:tab pos="3255963" algn="l"/>
                <a:tab pos="3663950" algn="l"/>
                <a:tab pos="4070350" algn="l"/>
                <a:tab pos="4478338" algn="l"/>
                <a:tab pos="4886325" algn="l"/>
                <a:tab pos="5292725" algn="l"/>
                <a:tab pos="5700713" algn="l"/>
                <a:tab pos="6108700" algn="l"/>
                <a:tab pos="6516688" algn="l"/>
                <a:tab pos="6923088" algn="l"/>
                <a:tab pos="7329488" algn="l"/>
                <a:tab pos="7737475" algn="l"/>
                <a:tab pos="8145463" algn="l"/>
              </a:tabLst>
            </a:pPr>
            <a:endParaRPr lang="es-ES" sz="2900" dirty="0">
              <a:solidFill>
                <a:srgbClr val="000000"/>
              </a:solidFill>
              <a:cs typeface="Arial" charset="0"/>
            </a:endParaRPr>
          </a:p>
          <a:p>
            <a:pPr marL="371475" indent="-276225" defTabSz="406400" hangingPunct="0">
              <a:lnSpc>
                <a:spcPct val="93000"/>
              </a:lnSpc>
              <a:spcAft>
                <a:spcPts val="1288"/>
              </a:spcAft>
              <a:buSzPct val="45000"/>
              <a:buFont typeface="Times New Roman" pitchFamily="18" charset="0"/>
              <a:buNone/>
              <a:tabLst>
                <a:tab pos="371475" algn="l"/>
                <a:tab pos="403225" algn="l"/>
                <a:tab pos="811213" algn="l"/>
                <a:tab pos="1217613" algn="l"/>
                <a:tab pos="1625600" algn="l"/>
                <a:tab pos="2033588" algn="l"/>
                <a:tab pos="2441575" algn="l"/>
                <a:tab pos="2847975" algn="l"/>
                <a:tab pos="3255963" algn="l"/>
                <a:tab pos="3663950" algn="l"/>
                <a:tab pos="4070350" algn="l"/>
                <a:tab pos="4478338" algn="l"/>
                <a:tab pos="4886325" algn="l"/>
                <a:tab pos="5292725" algn="l"/>
                <a:tab pos="5700713" algn="l"/>
                <a:tab pos="6108700" algn="l"/>
                <a:tab pos="6516688" algn="l"/>
                <a:tab pos="6923088" algn="l"/>
                <a:tab pos="7329488" algn="l"/>
                <a:tab pos="7737475" algn="l"/>
                <a:tab pos="8145463" algn="l"/>
              </a:tabLst>
            </a:pPr>
            <a:endParaRPr lang="es-ES" sz="2900" dirty="0">
              <a:solidFill>
                <a:srgbClr val="000000"/>
              </a:solidFill>
              <a:cs typeface="Arial" charset="0"/>
            </a:endParaRPr>
          </a:p>
        </p:txBody>
      </p:sp>
      <p:pic>
        <p:nvPicPr>
          <p:cNvPr id="15362" name="1 Imagen"/>
          <p:cNvPicPr>
            <a:picLocks noChangeAspect="1"/>
          </p:cNvPicPr>
          <p:nvPr/>
        </p:nvPicPr>
        <p:blipFill>
          <a:blip r:embed="rId3"/>
          <a:srcRect/>
          <a:stretch>
            <a:fillRect/>
          </a:stretch>
        </p:blipFill>
        <p:spPr bwMode="auto">
          <a:xfrm>
            <a:off x="652463" y="2122488"/>
            <a:ext cx="5311775" cy="3984625"/>
          </a:xfrm>
          <a:prstGeom prst="rect">
            <a:avLst/>
          </a:prstGeom>
          <a:noFill/>
          <a:ln w="9525">
            <a:noFill/>
            <a:miter lim="800000"/>
            <a:headEnd/>
            <a:tailEnd/>
          </a:ln>
        </p:spPr>
      </p:pic>
      <p:sp>
        <p:nvSpPr>
          <p:cNvPr id="8" name="Text Box 4"/>
          <p:cNvSpPr txBox="1">
            <a:spLocks noChangeArrowheads="1"/>
          </p:cNvSpPr>
          <p:nvPr/>
        </p:nvSpPr>
        <p:spPr bwMode="auto">
          <a:xfrm>
            <a:off x="5943600" y="2709863"/>
            <a:ext cx="2743200" cy="2913062"/>
          </a:xfrm>
          <a:prstGeom prst="rect">
            <a:avLst/>
          </a:prstGeom>
          <a:noFill/>
          <a:ln w="9525">
            <a:noFill/>
            <a:round/>
            <a:headEnd/>
            <a:tailEnd/>
          </a:ln>
        </p:spPr>
        <p:txBody>
          <a:bodyPr lIns="81623" tIns="42443" rIns="81623" bIns="42443">
            <a:spAutoFit/>
          </a:bodyPr>
          <a:lstStyle/>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Red crosses represent the folded samples and show the completed instructions from the start of the routine</a:t>
            </a:r>
          </a:p>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Green line is the curve fitting of the folded samples and is used to reintroduce the values into the tracefile</a:t>
            </a:r>
          </a:p>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Blue line is the derivative of the curve fitting over time (</a:t>
            </a:r>
            <a:r>
              <a:rPr lang="es-ES" sz="1600" i="1">
                <a:solidFill>
                  <a:srgbClr val="000000"/>
                </a:solidFill>
                <a:cs typeface="Arial" charset="0"/>
              </a:rPr>
              <a:t>counter rate</a:t>
            </a:r>
            <a:r>
              <a:rPr lang="es-ES" sz="1600">
                <a:solidFill>
                  <a:srgbClr val="000000"/>
                </a:solidFill>
                <a:cs typeface="Arial" charset="0"/>
              </a:rPr>
              <a:t>)</a:t>
            </a:r>
          </a:p>
        </p:txBody>
      </p:sp>
      <p:pic>
        <p:nvPicPr>
          <p:cNvPr id="10" name="1 Imagen"/>
          <p:cNvPicPr>
            <a:picLocks noChangeAspect="1"/>
          </p:cNvPicPr>
          <p:nvPr/>
        </p:nvPicPr>
        <p:blipFill>
          <a:blip r:embed="rId4"/>
          <a:srcRect/>
          <a:stretch>
            <a:fillRect/>
          </a:stretch>
        </p:blipFill>
        <p:spPr bwMode="auto">
          <a:xfrm>
            <a:off x="654050" y="2122488"/>
            <a:ext cx="5311775" cy="3984625"/>
          </a:xfrm>
          <a:prstGeom prst="rect">
            <a:avLst/>
          </a:prstGeom>
          <a:noFill/>
          <a:ln w="9525">
            <a:noFill/>
            <a:miter lim="800000"/>
            <a:headEnd/>
            <a:tailEnd/>
          </a:ln>
        </p:spPr>
      </p:pic>
      <p:pic>
        <p:nvPicPr>
          <p:cNvPr id="11" name="1 Imagen"/>
          <p:cNvPicPr>
            <a:picLocks noChangeAspect="1"/>
          </p:cNvPicPr>
          <p:nvPr/>
        </p:nvPicPr>
        <p:blipFill>
          <a:blip r:embed="rId5"/>
          <a:srcRect/>
          <a:stretch>
            <a:fillRect/>
          </a:stretch>
        </p:blipFill>
        <p:spPr bwMode="auto">
          <a:xfrm>
            <a:off x="654050" y="2122488"/>
            <a:ext cx="5311775" cy="3984625"/>
          </a:xfrm>
          <a:prstGeom prst="rect">
            <a:avLst/>
          </a:prstGeom>
          <a:noFill/>
          <a:ln w="9525">
            <a:noFill/>
            <a:miter lim="800000"/>
            <a:headEnd/>
            <a:tailEnd/>
          </a:ln>
        </p:spPr>
      </p:pic>
      <p:sp>
        <p:nvSpPr>
          <p:cNvPr id="15367" name="1 Título"/>
          <p:cNvSpPr>
            <a:spLocks/>
          </p:cNvSpPr>
          <p:nvPr/>
        </p:nvSpPr>
        <p:spPr bwMode="auto">
          <a:xfrm>
            <a:off x="107950" y="44450"/>
            <a:ext cx="8928100" cy="792163"/>
          </a:xfrm>
          <a:prstGeom prst="rect">
            <a:avLst/>
          </a:prstGeom>
          <a:noFill/>
          <a:ln w="9525">
            <a:noFill/>
            <a:miter lim="800000"/>
            <a:headEnd/>
            <a:tailEnd/>
          </a:ln>
        </p:spPr>
        <p:txBody>
          <a:bodyPr lIns="0" tIns="0" rIns="0" bIns="0" anchor="ctr"/>
          <a:lstStyle/>
          <a:p>
            <a:pPr eaLnBrk="0" hangingPunct="0"/>
            <a:r>
              <a:rPr lang="es-ES_tradnl" sz="2700">
                <a:solidFill>
                  <a:schemeClr val="bg1"/>
                </a:solidFill>
              </a:rPr>
              <a:t>Folding hardware counters</a:t>
            </a:r>
            <a:endParaRPr lang="es-ES" sz="2700">
              <a:solidFill>
                <a:schemeClr val="bg1"/>
              </a:solidFill>
            </a:endParaRPr>
          </a:p>
        </p:txBody>
      </p:sp>
    </p:spTree>
    <p:extLst>
      <p:ext uri="{BB962C8B-B14F-4D97-AF65-F5344CB8AC3E}">
        <p14:creationId xmlns:p14="http://schemas.microsoft.com/office/powerpoint/2010/main" val="353900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90C5D-AEA8-4823-B9B3-806910A0ECF7}" type="slidenum">
              <a:rPr lang="es-ES" smtClean="0"/>
              <a:pPr/>
              <a:t>11</a:t>
            </a:fld>
            <a:endParaRPr lang="es-ES" dirty="0"/>
          </a:p>
        </p:txBody>
      </p:sp>
      <p:sp>
        <p:nvSpPr>
          <p:cNvPr id="3" name="Title 2"/>
          <p:cNvSpPr>
            <a:spLocks noGrp="1"/>
          </p:cNvSpPr>
          <p:nvPr>
            <p:ph type="title"/>
          </p:nvPr>
        </p:nvSpPr>
        <p:spPr/>
        <p:txBody>
          <a:bodyPr/>
          <a:lstStyle/>
          <a:p>
            <a:r>
              <a:rPr lang="es-ES" dirty="0"/>
              <a:t>… and </a:t>
            </a:r>
            <a:r>
              <a:rPr lang="es-ES" dirty="0" err="1"/>
              <a:t>memory</a:t>
            </a:r>
            <a:r>
              <a:rPr lang="es-ES" dirty="0"/>
              <a:t> </a:t>
            </a:r>
            <a:r>
              <a:rPr lang="es-ES" dirty="0" err="1"/>
              <a:t>access</a:t>
            </a:r>
            <a:r>
              <a:rPr lang="es-ES" dirty="0"/>
              <a:t> </a:t>
            </a:r>
            <a:r>
              <a:rPr lang="es-ES" dirty="0" err="1"/>
              <a:t>patterns</a:t>
            </a:r>
            <a:endParaRPr lang="en-US" dirty="0"/>
          </a:p>
        </p:txBody>
      </p:sp>
      <p:sp>
        <p:nvSpPr>
          <p:cNvPr id="4" name="Content Placeholder 3"/>
          <p:cNvSpPr>
            <a:spLocks noGrp="1"/>
          </p:cNvSpPr>
          <p:nvPr>
            <p:ph idx="1"/>
          </p:nvPr>
        </p:nvSpPr>
        <p:spPr/>
        <p:txBody>
          <a:bodyPr/>
          <a:lstStyle/>
          <a:p>
            <a:r>
              <a:rPr lang="en-US" dirty="0" smtClean="0"/>
              <a:t>Modified Stream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276872"/>
            <a:ext cx="5633725" cy="4225294"/>
          </a:xfrm>
          <a:prstGeom prst="rect">
            <a:avLst/>
          </a:prstGeom>
        </p:spPr>
      </p:pic>
      <p:sp>
        <p:nvSpPr>
          <p:cNvPr id="6" name="TextBox 5"/>
          <p:cNvSpPr txBox="1"/>
          <p:nvPr/>
        </p:nvSpPr>
        <p:spPr>
          <a:xfrm>
            <a:off x="241914" y="2276872"/>
            <a:ext cx="3384376" cy="2123658"/>
          </a:xfrm>
          <a:prstGeom prst="rect">
            <a:avLst/>
          </a:prstGeom>
          <a:noFill/>
        </p:spPr>
        <p:txBody>
          <a:bodyPr wrap="square" rtlCol="0">
            <a:spAutoFit/>
          </a:bodyPr>
          <a:lstStyle/>
          <a:p>
            <a:r>
              <a:rPr lang="es-ES" sz="1200" dirty="0" err="1" smtClean="0"/>
              <a:t>for</a:t>
            </a:r>
            <a:r>
              <a:rPr lang="es-ES" sz="1200" dirty="0" smtClean="0"/>
              <a:t> i = 0; i &lt; NITERS; i++</a:t>
            </a:r>
          </a:p>
          <a:p>
            <a:r>
              <a:rPr lang="es-ES" sz="1200" dirty="0" smtClean="0"/>
              <a:t>{</a:t>
            </a:r>
          </a:p>
          <a:p>
            <a:r>
              <a:rPr lang="es-ES" sz="1200" dirty="0" smtClean="0">
                <a:solidFill>
                  <a:srgbClr val="C00000"/>
                </a:solidFill>
              </a:rPr>
              <a:t>    </a:t>
            </a:r>
            <a:r>
              <a:rPr lang="es-ES" sz="1200" dirty="0" err="1" smtClean="0">
                <a:solidFill>
                  <a:srgbClr val="C00000"/>
                </a:solidFill>
              </a:rPr>
              <a:t>for</a:t>
            </a:r>
            <a:r>
              <a:rPr lang="es-ES" sz="1200" dirty="0" smtClean="0">
                <a:solidFill>
                  <a:srgbClr val="C00000"/>
                </a:solidFill>
              </a:rPr>
              <a:t> (j = 0; j &lt; N; </a:t>
            </a:r>
            <a:r>
              <a:rPr lang="es-ES" sz="1200" dirty="0" err="1" smtClean="0">
                <a:solidFill>
                  <a:srgbClr val="C00000"/>
                </a:solidFill>
              </a:rPr>
              <a:t>j++</a:t>
            </a:r>
            <a:r>
              <a:rPr lang="es-ES" sz="1200" dirty="0" smtClean="0">
                <a:solidFill>
                  <a:srgbClr val="C00000"/>
                </a:solidFill>
              </a:rPr>
              <a:t>)</a:t>
            </a:r>
          </a:p>
          <a:p>
            <a:r>
              <a:rPr lang="es-ES" sz="1200" dirty="0" smtClean="0">
                <a:solidFill>
                  <a:srgbClr val="C00000"/>
                </a:solidFill>
              </a:rPr>
              <a:t>        c[j] = a[j];</a:t>
            </a:r>
          </a:p>
          <a:p>
            <a:r>
              <a:rPr lang="es-ES" sz="1200" dirty="0" smtClean="0">
                <a:solidFill>
                  <a:srgbClr val="00B050"/>
                </a:solidFill>
              </a:rPr>
              <a:t>    </a:t>
            </a:r>
            <a:r>
              <a:rPr lang="es-ES" sz="1200" dirty="0" err="1" smtClean="0">
                <a:solidFill>
                  <a:srgbClr val="00B050"/>
                </a:solidFill>
              </a:rPr>
              <a:t>for</a:t>
            </a:r>
            <a:r>
              <a:rPr lang="es-ES" sz="1200" dirty="0" smtClean="0">
                <a:solidFill>
                  <a:srgbClr val="00B050"/>
                </a:solidFill>
              </a:rPr>
              <a:t> </a:t>
            </a:r>
            <a:r>
              <a:rPr lang="es-ES" sz="1200" dirty="0">
                <a:solidFill>
                  <a:srgbClr val="00B050"/>
                </a:solidFill>
              </a:rPr>
              <a:t>(j = 0; j &lt; </a:t>
            </a:r>
            <a:r>
              <a:rPr lang="es-ES" sz="1200" dirty="0" smtClean="0">
                <a:solidFill>
                  <a:srgbClr val="00B050"/>
                </a:solidFill>
              </a:rPr>
              <a:t>N/8; </a:t>
            </a:r>
            <a:r>
              <a:rPr lang="es-ES" sz="1200" dirty="0" err="1">
                <a:solidFill>
                  <a:srgbClr val="00B050"/>
                </a:solidFill>
              </a:rPr>
              <a:t>j++</a:t>
            </a:r>
            <a:r>
              <a:rPr lang="es-ES" sz="1200" dirty="0">
                <a:solidFill>
                  <a:srgbClr val="00B050"/>
                </a:solidFill>
              </a:rPr>
              <a:t>)</a:t>
            </a:r>
          </a:p>
          <a:p>
            <a:r>
              <a:rPr lang="es-ES" sz="1200" dirty="0">
                <a:solidFill>
                  <a:srgbClr val="00B050"/>
                </a:solidFill>
              </a:rPr>
              <a:t>        </a:t>
            </a:r>
            <a:r>
              <a:rPr lang="es-ES" sz="1200" dirty="0" smtClean="0">
                <a:solidFill>
                  <a:srgbClr val="00B050"/>
                </a:solidFill>
              </a:rPr>
              <a:t>b[j</a:t>
            </a:r>
            <a:r>
              <a:rPr lang="es-ES" sz="1200" dirty="0">
                <a:solidFill>
                  <a:srgbClr val="00B050"/>
                </a:solidFill>
              </a:rPr>
              <a:t>] = </a:t>
            </a:r>
            <a:r>
              <a:rPr lang="es-ES" sz="1200" dirty="0" smtClean="0">
                <a:solidFill>
                  <a:srgbClr val="00B050"/>
                </a:solidFill>
              </a:rPr>
              <a:t>s*c[</a:t>
            </a:r>
            <a:r>
              <a:rPr lang="es-ES" sz="1200" dirty="0" err="1" smtClean="0">
                <a:solidFill>
                  <a:srgbClr val="00B050"/>
                </a:solidFill>
              </a:rPr>
              <a:t>random</a:t>
            </a:r>
            <a:r>
              <a:rPr lang="es-ES" sz="1200" dirty="0" smtClean="0">
                <a:solidFill>
                  <a:srgbClr val="00B050"/>
                </a:solidFill>
              </a:rPr>
              <a:t>(j)];</a:t>
            </a:r>
          </a:p>
          <a:p>
            <a:r>
              <a:rPr lang="es-ES" sz="1200" dirty="0" smtClean="0">
                <a:solidFill>
                  <a:srgbClr val="7030A0"/>
                </a:solidFill>
              </a:rPr>
              <a:t>    </a:t>
            </a:r>
            <a:r>
              <a:rPr lang="es-ES" sz="1200" dirty="0" err="1" smtClean="0">
                <a:solidFill>
                  <a:srgbClr val="7030A0"/>
                </a:solidFill>
              </a:rPr>
              <a:t>for</a:t>
            </a:r>
            <a:r>
              <a:rPr lang="es-ES" sz="1200" dirty="0" smtClean="0">
                <a:solidFill>
                  <a:srgbClr val="7030A0"/>
                </a:solidFill>
              </a:rPr>
              <a:t> </a:t>
            </a:r>
            <a:r>
              <a:rPr lang="es-ES" sz="1200" dirty="0">
                <a:solidFill>
                  <a:srgbClr val="7030A0"/>
                </a:solidFill>
              </a:rPr>
              <a:t>(j = 0; j &lt; N; </a:t>
            </a:r>
            <a:r>
              <a:rPr lang="es-ES" sz="1200" dirty="0" err="1">
                <a:solidFill>
                  <a:srgbClr val="7030A0"/>
                </a:solidFill>
              </a:rPr>
              <a:t>j++</a:t>
            </a:r>
            <a:r>
              <a:rPr lang="es-ES" sz="1200" dirty="0">
                <a:solidFill>
                  <a:srgbClr val="7030A0"/>
                </a:solidFill>
              </a:rPr>
              <a:t>)</a:t>
            </a:r>
          </a:p>
          <a:p>
            <a:r>
              <a:rPr lang="es-ES" sz="1200" dirty="0">
                <a:solidFill>
                  <a:srgbClr val="7030A0"/>
                </a:solidFill>
              </a:rPr>
              <a:t>        c[j] = a[j</a:t>
            </a:r>
            <a:r>
              <a:rPr lang="es-ES" sz="1200" dirty="0" smtClean="0">
                <a:solidFill>
                  <a:srgbClr val="7030A0"/>
                </a:solidFill>
              </a:rPr>
              <a:t>]+b[j];</a:t>
            </a:r>
          </a:p>
          <a:p>
            <a:r>
              <a:rPr lang="es-ES" sz="1200" dirty="0" smtClean="0">
                <a:solidFill>
                  <a:srgbClr val="E28700"/>
                </a:solidFill>
              </a:rPr>
              <a:t>    </a:t>
            </a:r>
            <a:r>
              <a:rPr lang="es-ES" sz="1200" dirty="0" err="1" smtClean="0">
                <a:solidFill>
                  <a:srgbClr val="E28700"/>
                </a:solidFill>
              </a:rPr>
              <a:t>for</a:t>
            </a:r>
            <a:r>
              <a:rPr lang="es-ES" sz="1200" dirty="0" smtClean="0">
                <a:solidFill>
                  <a:srgbClr val="E28700"/>
                </a:solidFill>
              </a:rPr>
              <a:t> </a:t>
            </a:r>
            <a:r>
              <a:rPr lang="es-ES" sz="1200" dirty="0">
                <a:solidFill>
                  <a:srgbClr val="E28700"/>
                </a:solidFill>
              </a:rPr>
              <a:t>(j = 0; j &lt; N; </a:t>
            </a:r>
            <a:r>
              <a:rPr lang="es-ES" sz="1200" dirty="0" err="1">
                <a:solidFill>
                  <a:srgbClr val="E28700"/>
                </a:solidFill>
              </a:rPr>
              <a:t>j++</a:t>
            </a:r>
            <a:r>
              <a:rPr lang="es-ES" sz="1200" dirty="0">
                <a:solidFill>
                  <a:srgbClr val="E28700"/>
                </a:solidFill>
              </a:rPr>
              <a:t>)</a:t>
            </a:r>
          </a:p>
          <a:p>
            <a:r>
              <a:rPr lang="es-ES" sz="1200" dirty="0">
                <a:solidFill>
                  <a:srgbClr val="E28700"/>
                </a:solidFill>
              </a:rPr>
              <a:t>        </a:t>
            </a:r>
            <a:r>
              <a:rPr lang="es-ES" sz="1200" dirty="0" smtClean="0">
                <a:solidFill>
                  <a:srgbClr val="E28700"/>
                </a:solidFill>
              </a:rPr>
              <a:t>a[j</a:t>
            </a:r>
            <a:r>
              <a:rPr lang="es-ES" sz="1200" dirty="0">
                <a:solidFill>
                  <a:srgbClr val="E28700"/>
                </a:solidFill>
              </a:rPr>
              <a:t>] = </a:t>
            </a:r>
            <a:r>
              <a:rPr lang="es-ES" sz="1200" dirty="0" smtClean="0">
                <a:solidFill>
                  <a:srgbClr val="E28700"/>
                </a:solidFill>
              </a:rPr>
              <a:t>b[j]+s*c[j];</a:t>
            </a:r>
            <a:endParaRPr lang="es-ES" sz="1200" dirty="0">
              <a:solidFill>
                <a:srgbClr val="E28700"/>
              </a:solidFill>
            </a:endParaRPr>
          </a:p>
          <a:p>
            <a:r>
              <a:rPr lang="es-ES" sz="1200" dirty="0" smtClean="0"/>
              <a:t>}</a:t>
            </a:r>
            <a:endParaRPr lang="en-US" sz="1200" dirty="0"/>
          </a:p>
        </p:txBody>
      </p:sp>
      <p:sp>
        <p:nvSpPr>
          <p:cNvPr id="7" name="TextBox 6"/>
          <p:cNvSpPr txBox="1"/>
          <p:nvPr/>
        </p:nvSpPr>
        <p:spPr>
          <a:xfrm>
            <a:off x="4950799" y="1757472"/>
            <a:ext cx="1851789" cy="369332"/>
          </a:xfrm>
          <a:prstGeom prst="rect">
            <a:avLst/>
          </a:prstGeom>
          <a:noFill/>
        </p:spPr>
        <p:txBody>
          <a:bodyPr wrap="none" rtlCol="0">
            <a:spAutoFit/>
          </a:bodyPr>
          <a:lstStyle/>
          <a:p>
            <a:r>
              <a:rPr lang="es-ES" dirty="0" smtClean="0"/>
              <a:t>Load </a:t>
            </a:r>
            <a:r>
              <a:rPr lang="es-ES" dirty="0" err="1" smtClean="0"/>
              <a:t>references</a:t>
            </a:r>
            <a:endParaRPr lang="en-US" dirty="0"/>
          </a:p>
        </p:txBody>
      </p:sp>
    </p:spTree>
    <p:extLst>
      <p:ext uri="{BB962C8B-B14F-4D97-AF65-F5344CB8AC3E}">
        <p14:creationId xmlns:p14="http://schemas.microsoft.com/office/powerpoint/2010/main" val="22299520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0B49CA6-E8C3-4779-A954-654FA479DDE1}" type="slidenum">
              <a:rPr lang="es-ES" smtClean="0"/>
              <a:pPr/>
              <a:t>110</a:t>
            </a:fld>
            <a:endParaRPr lang="es-ES" dirty="0"/>
          </a:p>
        </p:txBody>
      </p:sp>
      <p:sp>
        <p:nvSpPr>
          <p:cNvPr id="2" name="Title 1"/>
          <p:cNvSpPr>
            <a:spLocks noGrp="1"/>
          </p:cNvSpPr>
          <p:nvPr>
            <p:ph type="title"/>
          </p:nvPr>
        </p:nvSpPr>
        <p:spPr/>
        <p:txBody>
          <a:bodyPr/>
          <a:lstStyle/>
          <a:p>
            <a:r>
              <a:rPr lang="es-ES" smtClean="0"/>
              <a:t>Folding: analysing curve-fitting alternatives</a:t>
            </a:r>
            <a:endParaRPr lang="en-US" dirty="0"/>
          </a:p>
        </p:txBody>
      </p:sp>
      <p:sp>
        <p:nvSpPr>
          <p:cNvPr id="3" name="Content Placeholder 2"/>
          <p:cNvSpPr>
            <a:spLocks noGrp="1"/>
          </p:cNvSpPr>
          <p:nvPr>
            <p:ph idx="1"/>
          </p:nvPr>
        </p:nvSpPr>
        <p:spPr/>
        <p:txBody>
          <a:bodyPr/>
          <a:lstStyle/>
          <a:p>
            <a:r>
              <a:rPr lang="es-ES" dirty="0" err="1" smtClean="0"/>
              <a:t>Kriging</a:t>
            </a:r>
            <a:r>
              <a:rPr lang="es-ES" dirty="0" smtClean="0"/>
              <a:t> </a:t>
            </a:r>
            <a:r>
              <a:rPr lang="es-ES" dirty="0" err="1" smtClean="0"/>
              <a:t>contouring</a:t>
            </a:r>
            <a:endParaRPr lang="es-ES" dirty="0" smtClean="0"/>
          </a:p>
          <a:p>
            <a:pPr lvl="1"/>
            <a:r>
              <a:rPr lang="es-ES" dirty="0" err="1" smtClean="0"/>
              <a:t>Polynomial</a:t>
            </a:r>
            <a:r>
              <a:rPr lang="es-ES" dirty="0" smtClean="0"/>
              <a:t> </a:t>
            </a:r>
            <a:r>
              <a:rPr lang="es-ES" dirty="0" err="1" smtClean="0"/>
              <a:t>fitting</a:t>
            </a:r>
            <a:endParaRPr lang="es-ES" dirty="0" smtClean="0"/>
          </a:p>
          <a:p>
            <a:endParaRPr lang="es-ES" dirty="0" smtClean="0"/>
          </a:p>
          <a:p>
            <a:endParaRPr lang="es-ES" dirty="0" smtClean="0"/>
          </a:p>
          <a:p>
            <a:endParaRPr lang="es-ES" dirty="0" smtClean="0"/>
          </a:p>
          <a:p>
            <a:endParaRPr lang="es-ES" dirty="0" smtClean="0"/>
          </a:p>
          <a:p>
            <a:r>
              <a:rPr lang="es-ES" dirty="0" err="1" smtClean="0"/>
              <a:t>Segmented</a:t>
            </a:r>
            <a:r>
              <a:rPr lang="es-ES" dirty="0" smtClean="0"/>
              <a:t> linear </a:t>
            </a:r>
            <a:r>
              <a:rPr lang="es-ES" dirty="0" err="1" smtClean="0"/>
              <a:t>regressions</a:t>
            </a:r>
            <a:endParaRPr lang="es-ES" dirty="0" smtClean="0"/>
          </a:p>
          <a:p>
            <a:pPr lvl="1"/>
            <a:r>
              <a:rPr lang="es-ES" dirty="0" smtClean="0"/>
              <a:t>Performance </a:t>
            </a:r>
            <a:r>
              <a:rPr lang="es-ES" dirty="0" err="1" smtClean="0"/>
              <a:t>phase</a:t>
            </a:r>
            <a:r>
              <a:rPr lang="es-ES" dirty="0" smtClean="0"/>
              <a:t> </a:t>
            </a:r>
            <a:r>
              <a:rPr lang="es-ES" dirty="0" err="1" smtClean="0"/>
              <a:t>detection</a:t>
            </a:r>
            <a:endParaRPr lang="es-E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1" y="855254"/>
            <a:ext cx="3047618" cy="22857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12" y="3429000"/>
            <a:ext cx="3047618" cy="2285714"/>
          </a:xfrm>
          <a:prstGeom prst="rect">
            <a:avLst/>
          </a:prstGeom>
        </p:spPr>
      </p:pic>
    </p:spTree>
    <p:extLst>
      <p:ext uri="{BB962C8B-B14F-4D97-AF65-F5344CB8AC3E}">
        <p14:creationId xmlns:p14="http://schemas.microsoft.com/office/powerpoint/2010/main" val="228255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4A490C5D-AEA8-4823-B9B3-806910A0ECF7}" type="slidenum">
              <a:rPr lang="es-ES" smtClean="0"/>
              <a:pPr/>
              <a:t>111</a:t>
            </a:fld>
            <a:endParaRPr lang="es-ES" dirty="0"/>
          </a:p>
        </p:txBody>
      </p:sp>
      <p:sp>
        <p:nvSpPr>
          <p:cNvPr id="3" name="2 Título"/>
          <p:cNvSpPr>
            <a:spLocks noGrp="1"/>
          </p:cNvSpPr>
          <p:nvPr>
            <p:ph type="title"/>
          </p:nvPr>
        </p:nvSpPr>
        <p:spPr/>
        <p:txBody>
          <a:bodyPr/>
          <a:lstStyle/>
          <a:p>
            <a:r>
              <a:rPr lang="en-US" dirty="0"/>
              <a:t>Folding </a:t>
            </a:r>
            <a:r>
              <a:rPr lang="en-US" dirty="0" smtClean="0">
                <a:sym typeface="Wingdings" pitchFamily="2" charset="2"/>
              </a:rPr>
              <a:t></a:t>
            </a:r>
            <a:r>
              <a:rPr lang="en-US" dirty="0" smtClean="0"/>
              <a:t> </a:t>
            </a:r>
            <a:r>
              <a:rPr lang="en-US" dirty="0"/>
              <a:t>profiles of </a:t>
            </a:r>
            <a:r>
              <a:rPr lang="en-US" dirty="0" smtClean="0"/>
              <a:t>rates and ratios</a:t>
            </a:r>
            <a:endParaRPr lang="en-US" dirty="0"/>
          </a:p>
        </p:txBody>
      </p:sp>
      <p:sp>
        <p:nvSpPr>
          <p:cNvPr id="13" name="12 Marcador de contenido"/>
          <p:cNvSpPr>
            <a:spLocks noGrp="1"/>
          </p:cNvSpPr>
          <p:nvPr>
            <p:ph idx="1"/>
          </p:nvPr>
        </p:nvSpPr>
        <p:spPr/>
        <p:txBody>
          <a:bodyPr/>
          <a:lstStyle/>
          <a:p>
            <a:r>
              <a:rPr lang="en-US" smtClean="0"/>
              <a:t>Call-site sampling information is folded</a:t>
            </a:r>
          </a:p>
          <a:p>
            <a:pPr lvl="1"/>
            <a:r>
              <a:rPr lang="en-US" smtClean="0"/>
              <a:t>Correlation between hwc and call-sites</a:t>
            </a:r>
          </a:p>
          <a:p>
            <a:pPr lvl="1"/>
            <a:r>
              <a:rPr lang="en-US" smtClean="0"/>
              <a:t>GVIM add-on to show performance within source code</a:t>
            </a:r>
          </a:p>
          <a:p>
            <a:pPr lvl="2"/>
            <a:r>
              <a:rPr lang="en-US" smtClean="0"/>
              <a:t>Timeless but useful to point performance issues</a:t>
            </a:r>
            <a:endParaRPr lang="en-US"/>
          </a:p>
        </p:txBody>
      </p:sp>
      <p:grpSp>
        <p:nvGrpSpPr>
          <p:cNvPr id="5" name="Group 4"/>
          <p:cNvGrpSpPr>
            <a:grpSpLocks/>
          </p:cNvGrpSpPr>
          <p:nvPr/>
        </p:nvGrpSpPr>
        <p:grpSpPr bwMode="auto">
          <a:xfrm>
            <a:off x="125822" y="2940607"/>
            <a:ext cx="8892356" cy="2741831"/>
            <a:chOff x="215776" y="3980185"/>
            <a:chExt cx="9577064" cy="2918553"/>
          </a:xfrm>
        </p:grpSpPr>
        <p:pic>
          <p:nvPicPr>
            <p:cNvPr id="6" name="1 Imagen"/>
            <p:cNvPicPr>
              <a:picLocks noChangeAspect="1"/>
            </p:cNvPicPr>
            <p:nvPr/>
          </p:nvPicPr>
          <p:blipFill>
            <a:blip r:embed="rId3"/>
            <a:srcRect/>
            <a:stretch>
              <a:fillRect/>
            </a:stretch>
          </p:blipFill>
          <p:spPr bwMode="auto">
            <a:xfrm>
              <a:off x="5859410" y="3980185"/>
              <a:ext cx="3933430" cy="2799430"/>
            </a:xfrm>
            <a:prstGeom prst="rect">
              <a:avLst/>
            </a:prstGeom>
            <a:noFill/>
            <a:ln w="9525">
              <a:noFill/>
              <a:miter lim="800000"/>
              <a:headEnd/>
              <a:tailEnd/>
            </a:ln>
          </p:spPr>
        </p:pic>
        <p:pic>
          <p:nvPicPr>
            <p:cNvPr id="7" name="3 Imagen"/>
            <p:cNvPicPr>
              <a:picLocks noChangeAspect="1"/>
            </p:cNvPicPr>
            <p:nvPr/>
          </p:nvPicPr>
          <p:blipFill>
            <a:blip r:embed="rId4"/>
            <a:srcRect/>
            <a:stretch>
              <a:fillRect/>
            </a:stretch>
          </p:blipFill>
          <p:spPr bwMode="auto">
            <a:xfrm>
              <a:off x="215776" y="4310112"/>
              <a:ext cx="4324350" cy="1038225"/>
            </a:xfrm>
            <a:prstGeom prst="rect">
              <a:avLst/>
            </a:prstGeom>
            <a:noFill/>
            <a:ln w="9525">
              <a:noFill/>
              <a:miter lim="800000"/>
              <a:headEnd/>
              <a:tailEnd/>
            </a:ln>
          </p:spPr>
        </p:pic>
        <p:pic>
          <p:nvPicPr>
            <p:cNvPr id="8" name="4 Imagen"/>
            <p:cNvPicPr>
              <a:picLocks noChangeAspect="1"/>
            </p:cNvPicPr>
            <p:nvPr/>
          </p:nvPicPr>
          <p:blipFill>
            <a:blip r:embed="rId5"/>
            <a:srcRect/>
            <a:stretch>
              <a:fillRect/>
            </a:stretch>
          </p:blipFill>
          <p:spPr bwMode="auto">
            <a:xfrm>
              <a:off x="215776" y="5476466"/>
              <a:ext cx="4324350" cy="1038225"/>
            </a:xfrm>
            <a:prstGeom prst="rect">
              <a:avLst/>
            </a:prstGeom>
            <a:noFill/>
            <a:ln w="9525">
              <a:noFill/>
              <a:miter lim="800000"/>
              <a:headEnd/>
              <a:tailEnd/>
            </a:ln>
          </p:spPr>
        </p:pic>
        <p:sp>
          <p:nvSpPr>
            <p:cNvPr id="9" name="5 CuadroTexto"/>
            <p:cNvSpPr txBox="1">
              <a:spLocks noChangeArrowheads="1"/>
            </p:cNvSpPr>
            <p:nvPr/>
          </p:nvSpPr>
          <p:spPr bwMode="auto">
            <a:xfrm>
              <a:off x="1285681" y="4001617"/>
              <a:ext cx="3113105" cy="372525"/>
            </a:xfrm>
            <a:prstGeom prst="rect">
              <a:avLst/>
            </a:prstGeom>
            <a:noFill/>
            <a:ln w="9525">
              <a:noFill/>
              <a:miter lim="800000"/>
              <a:headEnd/>
              <a:tailEnd/>
            </a:ln>
          </p:spPr>
          <p:txBody>
            <a:bodyPr wrap="none">
              <a:spAutoFit/>
            </a:bodyPr>
            <a:lstStyle/>
            <a:p>
              <a:pPr hangingPunct="0">
                <a:lnSpc>
                  <a:spcPct val="93000"/>
                </a:lnSpc>
                <a:buClr>
                  <a:srgbClr val="000000"/>
                </a:buClr>
                <a:buSzPct val="45000"/>
                <a:buFont typeface="Wingdings" pitchFamily="2" charset="2"/>
                <a:buNone/>
              </a:pPr>
              <a:r>
                <a:rPr lang="es-ES" b="1">
                  <a:solidFill>
                    <a:schemeClr val="tx1"/>
                  </a:solidFill>
                </a:rPr>
                <a:t>Folded  source code line</a:t>
              </a:r>
            </a:p>
          </p:txBody>
        </p:sp>
        <p:sp>
          <p:nvSpPr>
            <p:cNvPr id="10" name="11 CuadroTexto"/>
            <p:cNvSpPr txBox="1">
              <a:spLocks noChangeArrowheads="1"/>
            </p:cNvSpPr>
            <p:nvPr/>
          </p:nvSpPr>
          <p:spPr bwMode="auto">
            <a:xfrm>
              <a:off x="1567809" y="6526213"/>
              <a:ext cx="2505401" cy="372525"/>
            </a:xfrm>
            <a:prstGeom prst="rect">
              <a:avLst/>
            </a:prstGeom>
            <a:noFill/>
            <a:ln w="9525">
              <a:noFill/>
              <a:miter lim="800000"/>
              <a:headEnd/>
              <a:tailEnd/>
            </a:ln>
          </p:spPr>
          <p:txBody>
            <a:bodyPr wrap="none">
              <a:spAutoFit/>
            </a:bodyPr>
            <a:lstStyle/>
            <a:p>
              <a:pPr hangingPunct="0">
                <a:lnSpc>
                  <a:spcPct val="93000"/>
                </a:lnSpc>
                <a:buClr>
                  <a:srgbClr val="000000"/>
                </a:buClr>
                <a:buSzPct val="45000"/>
                <a:buFont typeface="Wingdings" pitchFamily="2" charset="2"/>
                <a:buNone/>
              </a:pPr>
              <a:r>
                <a:rPr lang="es-ES" b="1">
                  <a:solidFill>
                    <a:schemeClr val="tx1"/>
                  </a:solidFill>
                </a:rPr>
                <a:t>Folded instructions</a:t>
              </a:r>
            </a:p>
          </p:txBody>
        </p:sp>
        <p:sp>
          <p:nvSpPr>
            <p:cNvPr id="11" name="10 Más"/>
            <p:cNvSpPr/>
            <p:nvPr/>
          </p:nvSpPr>
          <p:spPr bwMode="auto">
            <a:xfrm>
              <a:off x="2298851" y="4923289"/>
              <a:ext cx="914521" cy="914525"/>
            </a:xfrm>
            <a:prstGeom prst="mathPlus">
              <a:avLst/>
            </a:prstGeom>
            <a:solidFill>
              <a:srgbClr val="0070C0"/>
            </a:solidFill>
            <a:ln w="9525" cap="flat" cmpd="sng" algn="ctr">
              <a:solidFill>
                <a:srgbClr val="00B0F0"/>
              </a:solidFill>
              <a:prstDash val="solid"/>
              <a:round/>
              <a:headEnd type="none" w="med" len="med"/>
              <a:tailEnd type="none" w="med" len="med"/>
            </a:ln>
            <a:effectLst/>
            <a:extLst/>
          </p:spPr>
          <p:txBody>
            <a:bodyPr/>
            <a:lstStyle/>
            <a:p>
              <a:pPr hangingPunct="0">
                <a:lnSpc>
                  <a:spcPct val="93000"/>
                </a:lnSpc>
                <a:buClr>
                  <a:srgbClr val="000000"/>
                </a:buClr>
                <a:buSzPct val="100000"/>
                <a:buFont typeface="Times New Roman" pitchFamily="16" charset="0"/>
                <a:buNone/>
                <a:defRPr/>
              </a:pPr>
              <a:endParaRPr lang="es-ES"/>
            </a:p>
          </p:txBody>
        </p:sp>
        <p:sp>
          <p:nvSpPr>
            <p:cNvPr id="12" name="12 Igual que"/>
            <p:cNvSpPr/>
            <p:nvPr/>
          </p:nvSpPr>
          <p:spPr bwMode="auto">
            <a:xfrm>
              <a:off x="4751862" y="4923289"/>
              <a:ext cx="914521" cy="914525"/>
            </a:xfrm>
            <a:prstGeom prst="mathEqual">
              <a:avLst/>
            </a:prstGeom>
            <a:solidFill>
              <a:srgbClr val="0070C0"/>
            </a:solidFill>
            <a:ln w="9525" cap="flat" cmpd="sng" algn="ctr">
              <a:solidFill>
                <a:srgbClr val="00B0F0"/>
              </a:solidFill>
              <a:prstDash val="solid"/>
              <a:round/>
              <a:headEnd type="none" w="med" len="med"/>
              <a:tailEnd type="none" w="med" len="med"/>
            </a:ln>
            <a:effectLst/>
            <a:extLst/>
          </p:spPr>
          <p:txBody>
            <a:bodyPr/>
            <a:lstStyle/>
            <a:p>
              <a:pPr hangingPunct="0">
                <a:lnSpc>
                  <a:spcPct val="93000"/>
                </a:lnSpc>
                <a:buClr>
                  <a:srgbClr val="000000"/>
                </a:buClr>
                <a:buSzPct val="100000"/>
                <a:buFont typeface="Times New Roman" pitchFamily="16" charset="0"/>
                <a:buNone/>
                <a:defRPr/>
              </a:pPr>
              <a:endParaRPr lang="es-ES"/>
            </a:p>
          </p:txBody>
        </p:sp>
      </p:grpSp>
      <p:sp>
        <p:nvSpPr>
          <p:cNvPr id="14" name="Text Box 51"/>
          <p:cNvSpPr txBox="1">
            <a:spLocks noChangeAspect="1" noChangeArrowheads="1"/>
          </p:cNvSpPr>
          <p:nvPr/>
        </p:nvSpPr>
        <p:spPr bwMode="auto">
          <a:xfrm>
            <a:off x="979538" y="5931399"/>
            <a:ext cx="7552902"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defPPr>
              <a:defRPr lang="en-GB"/>
            </a:defPPr>
            <a:lvl1pPr algn="l" rtl="0" eaLnBrk="0" fontAlgn="base" hangingPunct="0">
              <a:spcBef>
                <a:spcPct val="0"/>
              </a:spcBef>
              <a:spcAft>
                <a:spcPct val="0"/>
              </a:spcAft>
              <a:defRPr sz="1200" kern="1200">
                <a:solidFill>
                  <a:schemeClr val="bg1"/>
                </a:solidFill>
                <a:latin typeface="Times New Roman" pitchFamily="18" charset="0"/>
                <a:ea typeface="+mn-ea"/>
                <a:cs typeface="+mn-cs"/>
              </a:defRPr>
            </a:lvl1pPr>
            <a:lvl2pPr marL="457200" algn="l" rtl="0" eaLnBrk="0" fontAlgn="base" hangingPunct="0">
              <a:spcBef>
                <a:spcPct val="0"/>
              </a:spcBef>
              <a:spcAft>
                <a:spcPct val="0"/>
              </a:spcAft>
              <a:defRPr sz="1200" kern="1200">
                <a:solidFill>
                  <a:schemeClr val="bg1"/>
                </a:solidFill>
                <a:latin typeface="Times New Roman" pitchFamily="18" charset="0"/>
                <a:ea typeface="+mn-ea"/>
                <a:cs typeface="+mn-cs"/>
              </a:defRPr>
            </a:lvl2pPr>
            <a:lvl3pPr marL="914400" algn="l" rtl="0" eaLnBrk="0" fontAlgn="base" hangingPunct="0">
              <a:spcBef>
                <a:spcPct val="0"/>
              </a:spcBef>
              <a:spcAft>
                <a:spcPct val="0"/>
              </a:spcAft>
              <a:defRPr sz="1200" kern="1200">
                <a:solidFill>
                  <a:schemeClr val="bg1"/>
                </a:solidFill>
                <a:latin typeface="Times New Roman" pitchFamily="18" charset="0"/>
                <a:ea typeface="+mn-ea"/>
                <a:cs typeface="+mn-cs"/>
              </a:defRPr>
            </a:lvl3pPr>
            <a:lvl4pPr marL="1371600" algn="l" rtl="0" eaLnBrk="0" fontAlgn="base" hangingPunct="0">
              <a:spcBef>
                <a:spcPct val="0"/>
              </a:spcBef>
              <a:spcAft>
                <a:spcPct val="0"/>
              </a:spcAft>
              <a:defRPr sz="1200" kern="1200">
                <a:solidFill>
                  <a:schemeClr val="bg1"/>
                </a:solidFill>
                <a:latin typeface="Times New Roman" pitchFamily="18" charset="0"/>
                <a:ea typeface="+mn-ea"/>
                <a:cs typeface="+mn-cs"/>
              </a:defRPr>
            </a:lvl4pPr>
            <a:lvl5pPr marL="1828800" algn="l" rtl="0" eaLnBrk="0" fontAlgn="base" hangingPunct="0">
              <a:spcBef>
                <a:spcPct val="0"/>
              </a:spcBef>
              <a:spcAft>
                <a:spcPct val="0"/>
              </a:spcAft>
              <a:defRPr sz="1200" kern="1200">
                <a:solidFill>
                  <a:schemeClr val="bg1"/>
                </a:solidFill>
                <a:latin typeface="Times New Roman" pitchFamily="18" charset="0"/>
                <a:ea typeface="+mn-ea"/>
                <a:cs typeface="+mn-cs"/>
              </a:defRPr>
            </a:lvl5pPr>
            <a:lvl6pPr marL="2286000" algn="l" defTabSz="914400" rtl="0" eaLnBrk="1" latinLnBrk="0" hangingPunct="1">
              <a:defRPr sz="1200" kern="1200">
                <a:solidFill>
                  <a:schemeClr val="bg1"/>
                </a:solidFill>
                <a:latin typeface="Times New Roman" pitchFamily="18" charset="0"/>
                <a:ea typeface="+mn-ea"/>
                <a:cs typeface="+mn-cs"/>
              </a:defRPr>
            </a:lvl6pPr>
            <a:lvl7pPr marL="2743200" algn="l" defTabSz="914400" rtl="0" eaLnBrk="1" latinLnBrk="0" hangingPunct="1">
              <a:defRPr sz="1200" kern="1200">
                <a:solidFill>
                  <a:schemeClr val="bg1"/>
                </a:solidFill>
                <a:latin typeface="Times New Roman" pitchFamily="18" charset="0"/>
                <a:ea typeface="+mn-ea"/>
                <a:cs typeface="+mn-cs"/>
              </a:defRPr>
            </a:lvl7pPr>
            <a:lvl8pPr marL="3200400" algn="l" defTabSz="914400" rtl="0" eaLnBrk="1" latinLnBrk="0" hangingPunct="1">
              <a:defRPr sz="1200" kern="1200">
                <a:solidFill>
                  <a:schemeClr val="bg1"/>
                </a:solidFill>
                <a:latin typeface="Times New Roman" pitchFamily="18" charset="0"/>
                <a:ea typeface="+mn-ea"/>
                <a:cs typeface="+mn-cs"/>
              </a:defRPr>
            </a:lvl8pPr>
            <a:lvl9pPr marL="3657600" algn="l" defTabSz="914400" rtl="0" eaLnBrk="1" latinLnBrk="0" hangingPunct="1">
              <a:defRPr sz="1200" kern="1200">
                <a:solidFill>
                  <a:schemeClr val="bg1"/>
                </a:solidFill>
                <a:latin typeface="Times New Roman" pitchFamily="18" charset="0"/>
                <a:ea typeface="+mn-ea"/>
                <a:cs typeface="+mn-cs"/>
              </a:defRPr>
            </a:lvl9pPr>
          </a:lstStyle>
          <a:p>
            <a:r>
              <a:rPr lang="en-US" sz="1300" b="1" dirty="0">
                <a:solidFill>
                  <a:srgbClr val="009900"/>
                </a:solidFill>
              </a:rPr>
              <a:t>H. </a:t>
            </a:r>
            <a:r>
              <a:rPr lang="en-US" sz="1300" b="1" dirty="0" err="1">
                <a:solidFill>
                  <a:srgbClr val="009900"/>
                </a:solidFill>
              </a:rPr>
              <a:t>Servat</a:t>
            </a:r>
            <a:r>
              <a:rPr lang="en-US" sz="1300" b="1" dirty="0">
                <a:solidFill>
                  <a:srgbClr val="009900"/>
                </a:solidFill>
              </a:rPr>
              <a:t> et al.  “Unveiling Internal Evolution of Parallel Application Computation Phases” ICPP 2011</a:t>
            </a:r>
          </a:p>
        </p:txBody>
      </p:sp>
    </p:spTree>
    <p:extLst>
      <p:ext uri="{BB962C8B-B14F-4D97-AF65-F5344CB8AC3E}">
        <p14:creationId xmlns:p14="http://schemas.microsoft.com/office/powerpoint/2010/main" val="40001356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Folding: analysing curve-fitting alternatives</a:t>
            </a:r>
            <a:endParaRPr lang="en-US" dirty="0"/>
          </a:p>
        </p:txBody>
      </p:sp>
      <p:sp>
        <p:nvSpPr>
          <p:cNvPr id="16" name="Marcador de contenido 15"/>
          <p:cNvSpPr>
            <a:spLocks noGrp="1"/>
          </p:cNvSpPr>
          <p:nvPr>
            <p:ph idx="1"/>
          </p:nvPr>
        </p:nvSpPr>
        <p:spPr/>
        <p:txBody>
          <a:bodyPr/>
          <a:lstStyle/>
          <a:p>
            <a:r>
              <a:rPr lang="es-ES" dirty="0" err="1" smtClean="0"/>
              <a:t>Segmented</a:t>
            </a:r>
            <a:r>
              <a:rPr lang="es-ES" dirty="0" smtClean="0"/>
              <a:t> linear </a:t>
            </a:r>
            <a:r>
              <a:rPr lang="es-ES" dirty="0" err="1" smtClean="0"/>
              <a:t>regressions</a:t>
            </a:r>
            <a:endParaRPr lang="es-ES" dirty="0" smtClean="0"/>
          </a:p>
          <a:p>
            <a:pPr lvl="1"/>
            <a:r>
              <a:rPr lang="es-ES" dirty="0" smtClean="0"/>
              <a:t>Performance </a:t>
            </a:r>
            <a:r>
              <a:rPr lang="es-ES" dirty="0" err="1" smtClean="0"/>
              <a:t>phase</a:t>
            </a:r>
            <a:r>
              <a:rPr lang="es-ES" dirty="0" smtClean="0"/>
              <a:t> </a:t>
            </a:r>
            <a:r>
              <a:rPr lang="es-ES" dirty="0" err="1" smtClean="0"/>
              <a:t>detection</a:t>
            </a:r>
            <a:endParaRPr lang="es-ES" dirty="0" smtClean="0"/>
          </a:p>
          <a:p>
            <a:pPr lvl="1"/>
            <a:r>
              <a:rPr lang="es-ES" dirty="0" smtClean="0"/>
              <a:t>Performance </a:t>
            </a:r>
            <a:r>
              <a:rPr lang="es-ES" dirty="0" err="1" smtClean="0"/>
              <a:t>attributed</a:t>
            </a:r>
            <a:r>
              <a:rPr lang="es-ES" dirty="0" smtClean="0"/>
              <a:t> </a:t>
            </a:r>
            <a:r>
              <a:rPr lang="es-ES" dirty="0" err="1" smtClean="0"/>
              <a:t>to</a:t>
            </a:r>
            <a:r>
              <a:rPr lang="es-ES" dirty="0" smtClean="0"/>
              <a:t> </a:t>
            </a:r>
            <a:r>
              <a:rPr lang="es-ES" dirty="0" err="1" smtClean="0"/>
              <a:t>loop</a:t>
            </a:r>
            <a:r>
              <a:rPr lang="es-ES" dirty="0" smtClean="0"/>
              <a:t> </a:t>
            </a:r>
            <a:r>
              <a:rPr lang="es-ES" dirty="0" err="1" smtClean="0"/>
              <a:t>level</a:t>
            </a:r>
            <a:endParaRPr lang="es-ES" dirty="0" smtClean="0"/>
          </a:p>
          <a:p>
            <a:endParaRPr lang="es-E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112" y="908720"/>
            <a:ext cx="3047618" cy="22857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156" y="3733775"/>
            <a:ext cx="6723451" cy="2622009"/>
          </a:xfrm>
          <a:prstGeom prst="rect">
            <a:avLst/>
          </a:prstGeom>
        </p:spPr>
      </p:pic>
      <p:sp>
        <p:nvSpPr>
          <p:cNvPr id="10" name="Notched Right Arrow 9"/>
          <p:cNvSpPr/>
          <p:nvPr/>
        </p:nvSpPr>
        <p:spPr>
          <a:xfrm rot="5400000">
            <a:off x="5662962" y="3575891"/>
            <a:ext cx="1831981" cy="269490"/>
          </a:xfrm>
          <a:prstGeom prst="notchedRightArrow">
            <a:avLst/>
          </a:prstGeom>
          <a:ln w="19050"/>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Notched Right Arrow 10"/>
          <p:cNvSpPr/>
          <p:nvPr/>
        </p:nvSpPr>
        <p:spPr>
          <a:xfrm rot="5400000">
            <a:off x="5886644" y="3877178"/>
            <a:ext cx="2434554" cy="269490"/>
          </a:xfrm>
          <a:prstGeom prst="notchedRightArrow">
            <a:avLst/>
          </a:prstGeom>
          <a:ln w="19050"/>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12" name="Group 11"/>
          <p:cNvGrpSpPr/>
          <p:nvPr/>
        </p:nvGrpSpPr>
        <p:grpSpPr>
          <a:xfrm>
            <a:off x="6660232" y="6381328"/>
            <a:ext cx="1698946" cy="277000"/>
            <a:chOff x="5940152" y="6392176"/>
            <a:chExt cx="1698946" cy="277000"/>
          </a:xfrm>
        </p:grpSpPr>
        <p:sp>
          <p:nvSpPr>
            <p:cNvPr id="13" name="Rectangle 12"/>
            <p:cNvSpPr/>
            <p:nvPr/>
          </p:nvSpPr>
          <p:spPr>
            <a:xfrm>
              <a:off x="6300192" y="6438900"/>
              <a:ext cx="914400" cy="183554"/>
            </a:xfrm>
            <a:prstGeom prst="rect">
              <a:avLst/>
            </a:prstGeom>
            <a:gradFill>
              <a:gsLst>
                <a:gs pos="100000">
                  <a:srgbClr val="EB200B"/>
                </a:gs>
                <a:gs pos="52000">
                  <a:srgbClr val="FFFF00"/>
                </a:gs>
                <a:gs pos="27000">
                  <a:srgbClr val="4AEF0F"/>
                </a:gs>
                <a:gs pos="13000">
                  <a:schemeClr val="tx1">
                    <a:lumMod val="40000"/>
                    <a:lumOff val="60000"/>
                  </a:schemeClr>
                </a:gs>
                <a:gs pos="0">
                  <a:schemeClr val="tx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0152" y="6392177"/>
              <a:ext cx="431528" cy="276999"/>
            </a:xfrm>
            <a:prstGeom prst="rect">
              <a:avLst/>
            </a:prstGeom>
            <a:noFill/>
          </p:spPr>
          <p:txBody>
            <a:bodyPr wrap="none" rtlCol="0">
              <a:spAutoFit/>
            </a:bodyPr>
            <a:lstStyle/>
            <a:p>
              <a:r>
                <a:rPr lang="es-ES" sz="1200" dirty="0" smtClean="0"/>
                <a:t>Min</a:t>
              </a:r>
              <a:endParaRPr lang="en-US" sz="1200" dirty="0"/>
            </a:p>
          </p:txBody>
        </p:sp>
        <p:sp>
          <p:nvSpPr>
            <p:cNvPr id="15" name="TextBox 14"/>
            <p:cNvSpPr txBox="1"/>
            <p:nvPr/>
          </p:nvSpPr>
          <p:spPr>
            <a:xfrm>
              <a:off x="7164288" y="6392176"/>
              <a:ext cx="474810" cy="276999"/>
            </a:xfrm>
            <a:prstGeom prst="rect">
              <a:avLst/>
            </a:prstGeom>
            <a:noFill/>
          </p:spPr>
          <p:txBody>
            <a:bodyPr wrap="none" rtlCol="0">
              <a:spAutoFit/>
            </a:bodyPr>
            <a:lstStyle/>
            <a:p>
              <a:r>
                <a:rPr lang="es-ES" sz="1200" dirty="0" smtClean="0"/>
                <a:t>Max</a:t>
              </a:r>
              <a:endParaRPr lang="en-US" sz="1200" dirty="0"/>
            </a:p>
          </p:txBody>
        </p:sp>
      </p:grpSp>
    </p:spTree>
    <p:extLst>
      <p:ext uri="{BB962C8B-B14F-4D97-AF65-F5344CB8AC3E}">
        <p14:creationId xmlns:p14="http://schemas.microsoft.com/office/powerpoint/2010/main" val="997187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Folding of multiplexed counters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45" y="881350"/>
            <a:ext cx="3935747" cy="2897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066" y="881351"/>
            <a:ext cx="3799634" cy="2796919"/>
          </a:xfrm>
          <a:prstGeom prst="rect">
            <a:avLst/>
          </a:prstGeom>
        </p:spPr>
      </p:pic>
      <p:grpSp>
        <p:nvGrpSpPr>
          <p:cNvPr id="8" name="Group 7"/>
          <p:cNvGrpSpPr/>
          <p:nvPr/>
        </p:nvGrpSpPr>
        <p:grpSpPr>
          <a:xfrm>
            <a:off x="237016" y="3624973"/>
            <a:ext cx="8126684" cy="2890007"/>
            <a:chOff x="261292" y="3995861"/>
            <a:chExt cx="8959105" cy="3185698"/>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92" y="3995861"/>
              <a:ext cx="4328248" cy="31856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219" y="4031462"/>
              <a:ext cx="4219178" cy="3105420"/>
            </a:xfrm>
            <a:prstGeom prst="rect">
              <a:avLst/>
            </a:prstGeom>
          </p:spPr>
        </p:pic>
      </p:grpSp>
    </p:spTree>
    <p:extLst>
      <p:ext uri="{BB962C8B-B14F-4D97-AF65-F5344CB8AC3E}">
        <p14:creationId xmlns:p14="http://schemas.microsoft.com/office/powerpoint/2010/main" val="682931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Folding applied to power metrics</a:t>
            </a:r>
            <a:endParaRPr lang="es-ES" dirty="0"/>
          </a:p>
        </p:txBody>
      </p:sp>
      <p:sp>
        <p:nvSpPr>
          <p:cNvPr id="22" name="12 Marcador de contenido"/>
          <p:cNvSpPr>
            <a:spLocks noGrp="1"/>
          </p:cNvSpPr>
          <p:nvPr>
            <p:ph idx="1"/>
          </p:nvPr>
        </p:nvSpPr>
        <p:spPr/>
        <p:txBody>
          <a:bodyPr/>
          <a:lstStyle/>
          <a:p>
            <a:r>
              <a:rPr lang="en-US" smtClean="0"/>
              <a:t>HydroC, 8 MPI processes</a:t>
            </a:r>
          </a:p>
          <a:p>
            <a:pPr lvl="1"/>
            <a:r>
              <a:rPr lang="en-US" smtClean="0"/>
              <a:t>Intel® Xeon® E5-2670 @ 2.60GHz (2 x octo-core nodes)</a:t>
            </a:r>
          </a:p>
          <a:p>
            <a:pPr lvl="1"/>
            <a:endParaRPr lang="en-US" dirty="0"/>
          </a:p>
        </p:txBody>
      </p:sp>
      <p:grpSp>
        <p:nvGrpSpPr>
          <p:cNvPr id="23" name="18 Grupo"/>
          <p:cNvGrpSpPr/>
          <p:nvPr/>
        </p:nvGrpSpPr>
        <p:grpSpPr>
          <a:xfrm>
            <a:off x="1596008" y="2048954"/>
            <a:ext cx="6312024" cy="4762871"/>
            <a:chOff x="1596008" y="1546449"/>
            <a:chExt cx="6312024" cy="4762871"/>
          </a:xfrm>
        </p:grpSpPr>
        <p:pic>
          <p:nvPicPr>
            <p:cNvPr id="24"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08" y="1546449"/>
              <a:ext cx="3048000" cy="2286000"/>
            </a:xfrm>
            <a:prstGeom prst="rect">
              <a:avLst/>
            </a:prstGeom>
          </p:spPr>
        </p:pic>
        <p:pic>
          <p:nvPicPr>
            <p:cNvPr id="25"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8" y="4023320"/>
              <a:ext cx="3048000" cy="2286000"/>
            </a:xfrm>
            <a:prstGeom prst="rect">
              <a:avLst/>
            </a:prstGeom>
          </p:spPr>
        </p:pic>
        <p:pic>
          <p:nvPicPr>
            <p:cNvPr id="26"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546449"/>
              <a:ext cx="3048000" cy="2286000"/>
            </a:xfrm>
            <a:prstGeom prst="rect">
              <a:avLst/>
            </a:prstGeom>
          </p:spPr>
        </p:pic>
        <p:pic>
          <p:nvPicPr>
            <p:cNvPr id="27" name="7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4023320"/>
              <a:ext cx="3048000" cy="2286000"/>
            </a:xfrm>
            <a:prstGeom prst="rect">
              <a:avLst/>
            </a:prstGeom>
          </p:spPr>
        </p:pic>
      </p:grpSp>
      <p:sp>
        <p:nvSpPr>
          <p:cNvPr id="28" name="8 CuadroTexto"/>
          <p:cNvSpPr txBox="1"/>
          <p:nvPr/>
        </p:nvSpPr>
        <p:spPr>
          <a:xfrm>
            <a:off x="713909" y="3007288"/>
            <a:ext cx="748923" cy="369332"/>
          </a:xfrm>
          <a:prstGeom prst="rect">
            <a:avLst/>
          </a:prstGeom>
          <a:noFill/>
        </p:spPr>
        <p:txBody>
          <a:bodyPr wrap="none" rtlCol="0">
            <a:spAutoFit/>
          </a:bodyPr>
          <a:lstStyle/>
          <a:p>
            <a:r>
              <a:rPr lang="en-US" dirty="0" smtClean="0"/>
              <a:t>1 </a:t>
            </a:r>
            <a:r>
              <a:rPr lang="en-US" dirty="0" err="1" smtClean="0"/>
              <a:t>pps</a:t>
            </a:r>
            <a:endParaRPr lang="en-US" dirty="0"/>
          </a:p>
        </p:txBody>
      </p:sp>
      <p:sp>
        <p:nvSpPr>
          <p:cNvPr id="29" name="9 CuadroTexto"/>
          <p:cNvSpPr txBox="1"/>
          <p:nvPr/>
        </p:nvSpPr>
        <p:spPr>
          <a:xfrm>
            <a:off x="7884368" y="3007288"/>
            <a:ext cx="748923" cy="369332"/>
          </a:xfrm>
          <a:prstGeom prst="rect">
            <a:avLst/>
          </a:prstGeom>
          <a:noFill/>
        </p:spPr>
        <p:txBody>
          <a:bodyPr wrap="none" rtlCol="0">
            <a:spAutoFit/>
          </a:bodyPr>
          <a:lstStyle/>
          <a:p>
            <a:r>
              <a:rPr lang="en-US" dirty="0"/>
              <a:t>2</a:t>
            </a:r>
            <a:r>
              <a:rPr lang="en-US" dirty="0" smtClean="0"/>
              <a:t> </a:t>
            </a:r>
            <a:r>
              <a:rPr lang="en-US" dirty="0" err="1" smtClean="0"/>
              <a:t>pps</a:t>
            </a:r>
            <a:endParaRPr lang="en-US" dirty="0"/>
          </a:p>
        </p:txBody>
      </p:sp>
      <p:sp>
        <p:nvSpPr>
          <p:cNvPr id="30" name="10 CuadroTexto"/>
          <p:cNvSpPr txBox="1"/>
          <p:nvPr/>
        </p:nvSpPr>
        <p:spPr>
          <a:xfrm>
            <a:off x="713909" y="5484159"/>
            <a:ext cx="748923" cy="369332"/>
          </a:xfrm>
          <a:prstGeom prst="rect">
            <a:avLst/>
          </a:prstGeom>
          <a:noFill/>
        </p:spPr>
        <p:txBody>
          <a:bodyPr wrap="none" rtlCol="0">
            <a:spAutoFit/>
          </a:bodyPr>
          <a:lstStyle/>
          <a:p>
            <a:r>
              <a:rPr lang="en-US" dirty="0" smtClean="0"/>
              <a:t>4 </a:t>
            </a:r>
            <a:r>
              <a:rPr lang="en-US" dirty="0" err="1" smtClean="0"/>
              <a:t>pps</a:t>
            </a:r>
            <a:endParaRPr lang="en-US" dirty="0"/>
          </a:p>
        </p:txBody>
      </p:sp>
      <p:sp>
        <p:nvSpPr>
          <p:cNvPr id="31" name="11 CuadroTexto"/>
          <p:cNvSpPr txBox="1"/>
          <p:nvPr/>
        </p:nvSpPr>
        <p:spPr>
          <a:xfrm>
            <a:off x="7956376" y="5484159"/>
            <a:ext cx="748923" cy="369332"/>
          </a:xfrm>
          <a:prstGeom prst="rect">
            <a:avLst/>
          </a:prstGeom>
          <a:noFill/>
        </p:spPr>
        <p:txBody>
          <a:bodyPr wrap="none" rtlCol="0">
            <a:spAutoFit/>
          </a:bodyPr>
          <a:lstStyle/>
          <a:p>
            <a:r>
              <a:rPr lang="en-US" dirty="0"/>
              <a:t>8</a:t>
            </a:r>
            <a:r>
              <a:rPr lang="en-US" dirty="0" smtClean="0"/>
              <a:t> </a:t>
            </a:r>
            <a:r>
              <a:rPr lang="en-US" dirty="0" err="1" smtClean="0"/>
              <a:t>pps</a:t>
            </a:r>
            <a:endParaRPr lang="en-US" dirty="0"/>
          </a:p>
        </p:txBody>
      </p:sp>
    </p:spTree>
    <p:extLst>
      <p:ext uri="{BB962C8B-B14F-4D97-AF65-F5344CB8AC3E}">
        <p14:creationId xmlns:p14="http://schemas.microsoft.com/office/powerpoint/2010/main" val="115987372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Folding energy counters in serial benchmarks</a:t>
            </a:r>
            <a:endParaRPr lang="es-ES" dirty="0"/>
          </a:p>
        </p:txBody>
      </p:sp>
      <p:pic>
        <p:nvPicPr>
          <p:cNvPr id="13" name="4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424" y="3550271"/>
            <a:ext cx="2194560" cy="1645920"/>
          </a:xfrm>
          <a:prstGeom prst="rect">
            <a:avLst/>
          </a:prstGeom>
        </p:spPr>
      </p:pic>
      <p:pic>
        <p:nvPicPr>
          <p:cNvPr id="14" name="5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5964" y="3550271"/>
            <a:ext cx="2194560" cy="1645920"/>
          </a:xfrm>
          <a:prstGeom prst="rect">
            <a:avLst/>
          </a:prstGeom>
        </p:spPr>
      </p:pic>
      <p:pic>
        <p:nvPicPr>
          <p:cNvPr id="15"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5964" y="1492871"/>
            <a:ext cx="2194560" cy="1645920"/>
          </a:xfrm>
          <a:prstGeom prst="rect">
            <a:avLst/>
          </a:prstGeom>
        </p:spPr>
      </p:pic>
      <p:pic>
        <p:nvPicPr>
          <p:cNvPr id="16" name="7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3550271"/>
            <a:ext cx="2194560" cy="1645920"/>
          </a:xfrm>
          <a:prstGeom prst="rect">
            <a:avLst/>
          </a:prstGeom>
        </p:spPr>
      </p:pic>
      <p:pic>
        <p:nvPicPr>
          <p:cNvPr id="17" name="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4424" y="1492871"/>
            <a:ext cx="2194560" cy="1645920"/>
          </a:xfrm>
          <a:prstGeom prst="rect">
            <a:avLst/>
          </a:prstGeom>
        </p:spPr>
      </p:pic>
      <p:pic>
        <p:nvPicPr>
          <p:cNvPr id="18" name="9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2883" y="1502001"/>
            <a:ext cx="2194560" cy="1645920"/>
          </a:xfrm>
          <a:prstGeom prst="rect">
            <a:avLst/>
          </a:prstGeom>
        </p:spPr>
      </p:pic>
      <p:pic>
        <p:nvPicPr>
          <p:cNvPr id="19" name="10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504" y="1492871"/>
            <a:ext cx="2194560" cy="1645920"/>
          </a:xfrm>
          <a:prstGeom prst="rect">
            <a:avLst/>
          </a:prstGeom>
        </p:spPr>
      </p:pic>
      <p:pic>
        <p:nvPicPr>
          <p:cNvPr id="20" name="11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2883" y="3550271"/>
            <a:ext cx="2194560" cy="1645920"/>
          </a:xfrm>
          <a:prstGeom prst="rect">
            <a:avLst/>
          </a:prstGeom>
        </p:spPr>
      </p:pic>
      <p:sp>
        <p:nvSpPr>
          <p:cNvPr id="21" name="12 CuadroTexto"/>
          <p:cNvSpPr txBox="1"/>
          <p:nvPr/>
        </p:nvSpPr>
        <p:spPr>
          <a:xfrm>
            <a:off x="2701360" y="980728"/>
            <a:ext cx="3741281" cy="369332"/>
          </a:xfrm>
          <a:prstGeom prst="rect">
            <a:avLst/>
          </a:prstGeom>
          <a:noFill/>
        </p:spPr>
        <p:txBody>
          <a:bodyPr wrap="none" rtlCol="0">
            <a:spAutoFit/>
          </a:bodyPr>
          <a:lstStyle/>
          <a:p>
            <a:r>
              <a:rPr lang="en-US" dirty="0" smtClean="0">
                <a:solidFill>
                  <a:srgbClr val="000000"/>
                </a:solidFill>
              </a:rPr>
              <a:t>MIPS</a:t>
            </a:r>
            <a:r>
              <a:rPr lang="en-US" dirty="0" smtClean="0"/>
              <a:t> </a:t>
            </a:r>
            <a:r>
              <a:rPr lang="en-US" dirty="0" smtClean="0">
                <a:solidFill>
                  <a:srgbClr val="FF00FF"/>
                </a:solidFill>
              </a:rPr>
              <a:t>Core</a:t>
            </a:r>
            <a:r>
              <a:rPr lang="en-US" dirty="0" smtClean="0">
                <a:solidFill>
                  <a:srgbClr val="00B050"/>
                </a:solidFill>
              </a:rPr>
              <a:t> </a:t>
            </a:r>
            <a:r>
              <a:rPr lang="en-US" dirty="0" smtClean="0">
                <a:solidFill>
                  <a:srgbClr val="0000FF"/>
                </a:solidFill>
              </a:rPr>
              <a:t>DRAM</a:t>
            </a:r>
            <a:r>
              <a:rPr lang="en-US" dirty="0" smtClean="0"/>
              <a:t> </a:t>
            </a:r>
            <a:r>
              <a:rPr lang="en-US" dirty="0" smtClean="0">
                <a:solidFill>
                  <a:srgbClr val="FF0000"/>
                </a:solidFill>
              </a:rPr>
              <a:t>PACKAGE</a:t>
            </a:r>
            <a:r>
              <a:rPr lang="en-US" dirty="0" smtClean="0">
                <a:solidFill>
                  <a:srgbClr val="C00000"/>
                </a:solidFill>
              </a:rPr>
              <a:t> </a:t>
            </a:r>
            <a:r>
              <a:rPr lang="en-US" dirty="0" smtClean="0">
                <a:solidFill>
                  <a:srgbClr val="FFD03B"/>
                </a:solidFill>
              </a:rPr>
              <a:t>TDP</a:t>
            </a:r>
            <a:endParaRPr lang="en-US" dirty="0">
              <a:solidFill>
                <a:srgbClr val="FFD03B"/>
              </a:solidFill>
            </a:endParaRPr>
          </a:p>
        </p:txBody>
      </p:sp>
      <p:sp>
        <p:nvSpPr>
          <p:cNvPr id="22" name="14 CuadroTexto"/>
          <p:cNvSpPr txBox="1"/>
          <p:nvPr/>
        </p:nvSpPr>
        <p:spPr>
          <a:xfrm>
            <a:off x="3140275" y="3078182"/>
            <a:ext cx="605935" cy="338554"/>
          </a:xfrm>
          <a:prstGeom prst="rect">
            <a:avLst/>
          </a:prstGeom>
          <a:noFill/>
        </p:spPr>
        <p:txBody>
          <a:bodyPr wrap="none" rtlCol="0">
            <a:spAutoFit/>
          </a:bodyPr>
          <a:lstStyle/>
          <a:p>
            <a:r>
              <a:rPr lang="en-US" sz="1600" smtClean="0"/>
              <a:t>FT.B</a:t>
            </a:r>
            <a:endParaRPr lang="en-US" sz="1600"/>
          </a:p>
        </p:txBody>
      </p:sp>
      <p:sp>
        <p:nvSpPr>
          <p:cNvPr id="23" name="15 CuadroTexto"/>
          <p:cNvSpPr txBox="1"/>
          <p:nvPr/>
        </p:nvSpPr>
        <p:spPr>
          <a:xfrm>
            <a:off x="5361744" y="3078182"/>
            <a:ext cx="639919" cy="338554"/>
          </a:xfrm>
          <a:prstGeom prst="rect">
            <a:avLst/>
          </a:prstGeom>
          <a:noFill/>
        </p:spPr>
        <p:txBody>
          <a:bodyPr wrap="none" rtlCol="0">
            <a:spAutoFit/>
          </a:bodyPr>
          <a:lstStyle/>
          <a:p>
            <a:r>
              <a:rPr lang="en-US" sz="1600" smtClean="0"/>
              <a:t>LU.B</a:t>
            </a:r>
            <a:endParaRPr lang="en-US" sz="1600"/>
          </a:p>
        </p:txBody>
      </p:sp>
      <p:sp>
        <p:nvSpPr>
          <p:cNvPr id="24" name="16 CuadroTexto"/>
          <p:cNvSpPr txBox="1"/>
          <p:nvPr/>
        </p:nvSpPr>
        <p:spPr>
          <a:xfrm>
            <a:off x="5133315" y="5178678"/>
            <a:ext cx="1096775" cy="338554"/>
          </a:xfrm>
          <a:prstGeom prst="rect">
            <a:avLst/>
          </a:prstGeom>
          <a:noFill/>
        </p:spPr>
        <p:txBody>
          <a:bodyPr wrap="none" rtlCol="0">
            <a:spAutoFit/>
          </a:bodyPr>
          <a:lstStyle/>
          <a:p>
            <a:r>
              <a:rPr lang="en-US" sz="1600" smtClean="0"/>
              <a:t>444.namd</a:t>
            </a:r>
            <a:endParaRPr lang="en-US" sz="1600"/>
          </a:p>
        </p:txBody>
      </p:sp>
      <p:sp>
        <p:nvSpPr>
          <p:cNvPr id="25" name="17 CuadroTexto"/>
          <p:cNvSpPr txBox="1"/>
          <p:nvPr/>
        </p:nvSpPr>
        <p:spPr>
          <a:xfrm>
            <a:off x="7491199" y="5178678"/>
            <a:ext cx="857927" cy="338554"/>
          </a:xfrm>
          <a:prstGeom prst="rect">
            <a:avLst/>
          </a:prstGeom>
          <a:noFill/>
        </p:spPr>
        <p:txBody>
          <a:bodyPr wrap="none" rtlCol="0">
            <a:spAutoFit/>
          </a:bodyPr>
          <a:lstStyle/>
          <a:p>
            <a:r>
              <a:rPr lang="en-US" sz="1600" smtClean="0"/>
              <a:t>481.wrf</a:t>
            </a:r>
            <a:endParaRPr lang="en-US" sz="1600"/>
          </a:p>
        </p:txBody>
      </p:sp>
      <p:sp>
        <p:nvSpPr>
          <p:cNvPr id="26" name="18 CuadroTexto"/>
          <p:cNvSpPr txBox="1"/>
          <p:nvPr/>
        </p:nvSpPr>
        <p:spPr>
          <a:xfrm>
            <a:off x="2805088" y="5178678"/>
            <a:ext cx="1276311" cy="338554"/>
          </a:xfrm>
          <a:prstGeom prst="rect">
            <a:avLst/>
          </a:prstGeom>
          <a:noFill/>
        </p:spPr>
        <p:txBody>
          <a:bodyPr wrap="none" rtlCol="0">
            <a:spAutoFit/>
          </a:bodyPr>
          <a:lstStyle/>
          <a:p>
            <a:r>
              <a:rPr lang="en-US" sz="1600" smtClean="0"/>
              <a:t>437.leslie3d</a:t>
            </a:r>
            <a:endParaRPr lang="en-US" sz="1600"/>
          </a:p>
        </p:txBody>
      </p:sp>
      <p:sp>
        <p:nvSpPr>
          <p:cNvPr id="27" name="19 CuadroTexto"/>
          <p:cNvSpPr txBox="1"/>
          <p:nvPr/>
        </p:nvSpPr>
        <p:spPr>
          <a:xfrm>
            <a:off x="519340" y="5178678"/>
            <a:ext cx="1370888" cy="338554"/>
          </a:xfrm>
          <a:prstGeom prst="rect">
            <a:avLst/>
          </a:prstGeom>
          <a:noFill/>
        </p:spPr>
        <p:txBody>
          <a:bodyPr wrap="none" rtlCol="0">
            <a:spAutoFit/>
          </a:bodyPr>
          <a:lstStyle/>
          <a:p>
            <a:r>
              <a:rPr lang="en-US" sz="1600" smtClean="0"/>
              <a:t>435.gromacs</a:t>
            </a:r>
            <a:endParaRPr lang="en-US" sz="1600"/>
          </a:p>
        </p:txBody>
      </p:sp>
      <p:sp>
        <p:nvSpPr>
          <p:cNvPr id="28" name="20 CuadroTexto"/>
          <p:cNvSpPr txBox="1"/>
          <p:nvPr/>
        </p:nvSpPr>
        <p:spPr>
          <a:xfrm>
            <a:off x="896205" y="3084162"/>
            <a:ext cx="617157" cy="338554"/>
          </a:xfrm>
          <a:prstGeom prst="rect">
            <a:avLst/>
          </a:prstGeom>
          <a:noFill/>
        </p:spPr>
        <p:txBody>
          <a:bodyPr wrap="none" rtlCol="0">
            <a:spAutoFit/>
          </a:bodyPr>
          <a:lstStyle/>
          <a:p>
            <a:r>
              <a:rPr lang="en-US" sz="1600" smtClean="0"/>
              <a:t>BT.B</a:t>
            </a:r>
            <a:endParaRPr lang="en-US" sz="1600"/>
          </a:p>
        </p:txBody>
      </p:sp>
      <p:sp>
        <p:nvSpPr>
          <p:cNvPr id="29" name="21 CuadroTexto"/>
          <p:cNvSpPr txBox="1"/>
          <p:nvPr/>
        </p:nvSpPr>
        <p:spPr>
          <a:xfrm>
            <a:off x="7496808" y="3078182"/>
            <a:ext cx="846707" cy="338554"/>
          </a:xfrm>
          <a:prstGeom prst="rect">
            <a:avLst/>
          </a:prstGeom>
          <a:noFill/>
        </p:spPr>
        <p:txBody>
          <a:bodyPr wrap="none" rtlCol="0">
            <a:spAutoFit/>
          </a:bodyPr>
          <a:lstStyle/>
          <a:p>
            <a:r>
              <a:rPr lang="en-US" sz="1600" smtClean="0"/>
              <a:t>Stream</a:t>
            </a:r>
            <a:endParaRPr lang="en-US" sz="1600"/>
          </a:p>
        </p:txBody>
      </p:sp>
      <p:sp>
        <p:nvSpPr>
          <p:cNvPr id="30" name="Text Box 11"/>
          <p:cNvSpPr txBox="1">
            <a:spLocks noChangeArrowheads="1"/>
          </p:cNvSpPr>
          <p:nvPr/>
        </p:nvSpPr>
        <p:spPr bwMode="auto">
          <a:xfrm>
            <a:off x="5508625" y="5595962"/>
            <a:ext cx="2968625" cy="641350"/>
          </a:xfrm>
          <a:prstGeom prst="rect">
            <a:avLst/>
          </a:prstGeom>
          <a:noFill/>
          <a:ln w="9525">
            <a:noFill/>
            <a:miter lim="800000"/>
            <a:headEnd/>
            <a:tailEnd/>
          </a:ln>
        </p:spPr>
        <p:txBody>
          <a:bodyPr wrap="none">
            <a:spAutoFit/>
          </a:bodyPr>
          <a:lstStyle/>
          <a:p>
            <a:pPr>
              <a:buFontTx/>
              <a:buChar char="•"/>
            </a:pPr>
            <a:r>
              <a:rPr lang="en-US"/>
              <a:t> Low correlation with MIPS</a:t>
            </a:r>
          </a:p>
          <a:p>
            <a:pPr>
              <a:buFontTx/>
              <a:buChar char="•"/>
            </a:pPr>
            <a:r>
              <a:rPr lang="en-US"/>
              <a:t> Small range of variability</a:t>
            </a:r>
          </a:p>
        </p:txBody>
      </p:sp>
    </p:spTree>
    <p:extLst>
      <p:ext uri="{BB962C8B-B14F-4D97-AF65-F5344CB8AC3E}">
        <p14:creationId xmlns:p14="http://schemas.microsoft.com/office/powerpoint/2010/main" val="126768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n-US" dirty="0"/>
              <a:t>What about a simple “extreme” example</a:t>
            </a:r>
            <a:r>
              <a:rPr lang="en-US" dirty="0" smtClean="0"/>
              <a:t>?</a:t>
            </a:r>
            <a:endParaRPr lang="es-ES" dirty="0"/>
          </a:p>
        </p:txBody>
      </p:sp>
      <p:sp>
        <p:nvSpPr>
          <p:cNvPr id="38913" name="Rectangle 3"/>
          <p:cNvSpPr>
            <a:spLocks noGrp="1"/>
          </p:cNvSpPr>
          <p:nvPr>
            <p:ph idx="1"/>
          </p:nvPr>
        </p:nvSpPr>
        <p:spPr/>
        <p:txBody>
          <a:bodyPr/>
          <a:lstStyle/>
          <a:p>
            <a:r>
              <a:rPr lang="en-US" smtClean="0"/>
              <a:t>4 phases: NOOP, Integer, Floating point, Memory</a:t>
            </a:r>
          </a:p>
        </p:txBody>
      </p:sp>
      <p:pic>
        <p:nvPicPr>
          <p:cNvPr id="389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8294" y="2205038"/>
            <a:ext cx="4032249" cy="3024187"/>
          </a:xfrm>
          <a:prstGeom prst="rect">
            <a:avLst/>
          </a:prstGeom>
          <a:noFill/>
          <a:ln w="9525">
            <a:noFill/>
            <a:miter lim="800000"/>
            <a:headEnd/>
            <a:tailEnd/>
          </a:ln>
        </p:spPr>
      </p:pic>
      <p:pic>
        <p:nvPicPr>
          <p:cNvPr id="38916"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98760" y="2209800"/>
            <a:ext cx="4066117" cy="3049588"/>
          </a:xfrm>
          <a:prstGeom prst="rect">
            <a:avLst/>
          </a:prstGeom>
          <a:noFill/>
          <a:ln w="9525">
            <a:noFill/>
            <a:miter lim="800000"/>
            <a:headEnd/>
            <a:tailEnd/>
          </a:ln>
        </p:spPr>
      </p:pic>
    </p:spTree>
    <p:extLst>
      <p:ext uri="{BB962C8B-B14F-4D97-AF65-F5344CB8AC3E}">
        <p14:creationId xmlns:p14="http://schemas.microsoft.com/office/powerpoint/2010/main" val="369711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idx="4294967295"/>
          </p:nvPr>
        </p:nvSpPr>
        <p:spPr>
          <a:xfrm>
            <a:off x="107950" y="44450"/>
            <a:ext cx="8863013" cy="792163"/>
          </a:xfrm>
        </p:spPr>
        <p:txBody>
          <a:bodyPr lIns="82800" tIns="41400" rIns="82800" bIns="41400" anchor="ctr"/>
          <a:lstStyle/>
          <a:p>
            <a:pPr eaLnBrk="1" hangingPunct="1"/>
            <a:r>
              <a:rPr lang="en-GB" dirty="0" smtClean="0"/>
              <a:t>What is a good performance?</a:t>
            </a:r>
          </a:p>
        </p:txBody>
      </p:sp>
      <p:sp>
        <p:nvSpPr>
          <p:cNvPr id="6" name="Rectangle 3"/>
          <p:cNvSpPr txBox="1">
            <a:spLocks/>
          </p:cNvSpPr>
          <p:nvPr/>
        </p:nvSpPr>
        <p:spPr>
          <a:xfrm>
            <a:off x="107950" y="981075"/>
            <a:ext cx="8928100" cy="5184775"/>
          </a:xfrm>
          <a:prstGeom prst="rect">
            <a:avLst/>
          </a:prstGeom>
        </p:spPr>
        <p:txBody>
          <a:bodyPr/>
          <a:lstStyle>
            <a:lvl1pPr marL="342900" indent="-342900" algn="l" rtl="0" eaLnBrk="0" fontAlgn="base" hangingPunct="0">
              <a:spcBef>
                <a:spcPct val="20000"/>
              </a:spcBef>
              <a:spcAft>
                <a:spcPct val="0"/>
              </a:spcAft>
              <a:buBlip>
                <a:blip r:embed="rId3"/>
              </a:buBlip>
              <a:defRPr sz="2400" kern="1200">
                <a:solidFill>
                  <a:srgbClr val="00499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kern="1200">
                <a:solidFill>
                  <a:srgbClr val="004990"/>
                </a:solidFill>
                <a:latin typeface="+mn-lt"/>
                <a:ea typeface="+mn-ea"/>
                <a:cs typeface="+mn-cs"/>
              </a:defRPr>
            </a:lvl2pPr>
            <a:lvl3pPr marL="1143000" indent="-228600" algn="l" rtl="0" eaLnBrk="0" fontAlgn="base" hangingPunct="0">
              <a:spcBef>
                <a:spcPct val="20000"/>
              </a:spcBef>
              <a:spcAft>
                <a:spcPct val="0"/>
              </a:spcAft>
              <a:buFont typeface="Arial" charset="0"/>
              <a:buChar char="•"/>
              <a:defRPr kern="1200">
                <a:solidFill>
                  <a:srgbClr val="00499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600" kern="1200">
                <a:solidFill>
                  <a:srgbClr val="00499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600" kern="1200">
                <a:solidFill>
                  <a:srgbClr val="00499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dirty="0" smtClean="0"/>
              <a:t>Performance of a sequential region  = 2000 MIPS </a:t>
            </a:r>
          </a:p>
          <a:p>
            <a:pPr marL="0" indent="0">
              <a:buNone/>
            </a:pPr>
            <a:endParaRPr lang="en-US" dirty="0" smtClean="0"/>
          </a:p>
        </p:txBody>
      </p:sp>
      <p:sp>
        <p:nvSpPr>
          <p:cNvPr id="2" name="TextBox 1"/>
          <p:cNvSpPr txBox="1"/>
          <p:nvPr/>
        </p:nvSpPr>
        <p:spPr>
          <a:xfrm>
            <a:off x="1115616" y="2420888"/>
            <a:ext cx="2719014" cy="461665"/>
          </a:xfrm>
          <a:prstGeom prst="rect">
            <a:avLst/>
          </a:prstGeom>
          <a:noFill/>
        </p:spPr>
        <p:txBody>
          <a:bodyPr wrap="none" rtlCol="0">
            <a:spAutoFit/>
          </a:bodyPr>
          <a:lstStyle/>
          <a:p>
            <a:r>
              <a:rPr lang="en-US" sz="2400" dirty="0" smtClean="0">
                <a:solidFill>
                  <a:srgbClr val="004990"/>
                </a:solidFill>
                <a:latin typeface="+mn-lt"/>
              </a:rPr>
              <a:t>Is it good enough?</a:t>
            </a:r>
            <a:endParaRPr lang="en-US" sz="2400" dirty="0">
              <a:solidFill>
                <a:srgbClr val="004990"/>
              </a:solidFill>
              <a:latin typeface="+mn-lt"/>
            </a:endParaRPr>
          </a:p>
        </p:txBody>
      </p:sp>
      <p:sp>
        <p:nvSpPr>
          <p:cNvPr id="8" name="TextBox 7"/>
          <p:cNvSpPr txBox="1"/>
          <p:nvPr/>
        </p:nvSpPr>
        <p:spPr>
          <a:xfrm>
            <a:off x="1132906" y="3255367"/>
            <a:ext cx="3092513" cy="461665"/>
          </a:xfrm>
          <a:prstGeom prst="rect">
            <a:avLst/>
          </a:prstGeom>
          <a:noFill/>
        </p:spPr>
        <p:txBody>
          <a:bodyPr wrap="none" rtlCol="0">
            <a:spAutoFit/>
          </a:bodyPr>
          <a:lstStyle/>
          <a:p>
            <a:r>
              <a:rPr lang="en-US" sz="2400" dirty="0" smtClean="0">
                <a:solidFill>
                  <a:srgbClr val="004990"/>
                </a:solidFill>
                <a:latin typeface="+mn-lt"/>
              </a:rPr>
              <a:t>Is it easy to improve?</a:t>
            </a:r>
            <a:endParaRPr lang="en-US" sz="2400" dirty="0">
              <a:solidFill>
                <a:srgbClr val="004990"/>
              </a:solidFill>
              <a:latin typeface="+mn-l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4077072"/>
            <a:ext cx="4962128" cy="2232248"/>
          </a:xfrm>
          <a:prstGeom prst="rect">
            <a:avLst/>
          </a:prstGeom>
        </p:spPr>
      </p:pic>
    </p:spTree>
    <p:extLst>
      <p:ext uri="{BB962C8B-B14F-4D97-AF65-F5344CB8AC3E}">
        <p14:creationId xmlns:p14="http://schemas.microsoft.com/office/powerpoint/2010/main" val="70255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idx="4294967295"/>
          </p:nvPr>
        </p:nvSpPr>
        <p:spPr>
          <a:xfrm>
            <a:off x="107950" y="44450"/>
            <a:ext cx="8863013" cy="792163"/>
          </a:xfrm>
        </p:spPr>
        <p:txBody>
          <a:bodyPr lIns="82800" tIns="41400" rIns="82800" bIns="41400" anchor="ctr"/>
          <a:lstStyle/>
          <a:p>
            <a:pPr eaLnBrk="1" hangingPunct="1"/>
            <a:r>
              <a:rPr lang="en-GB" dirty="0" smtClean="0"/>
              <a:t>Instantaneous CPI stack</a:t>
            </a:r>
          </a:p>
        </p:txBody>
      </p:sp>
      <p:pic>
        <p:nvPicPr>
          <p:cNvPr id="61442" name="Picture 4" descr="rrrmhd"/>
          <p:cNvPicPr>
            <a:picLocks noChangeArrowheads="1"/>
          </p:cNvPicPr>
          <p:nvPr/>
        </p:nvPicPr>
        <p:blipFill>
          <a:blip r:embed="rId3"/>
          <a:srcRect/>
          <a:stretch>
            <a:fillRect/>
          </a:stretch>
        </p:blipFill>
        <p:spPr bwMode="auto">
          <a:xfrm>
            <a:off x="-101451" y="820738"/>
            <a:ext cx="7697787" cy="3487737"/>
          </a:xfrm>
          <a:prstGeom prst="rect">
            <a:avLst/>
          </a:prstGeom>
          <a:noFill/>
          <a:ln w="9525">
            <a:noFill/>
            <a:miter lim="800000"/>
            <a:headEnd/>
            <a:tailEnd/>
          </a:ln>
        </p:spPr>
      </p:pic>
      <p:pic>
        <p:nvPicPr>
          <p:cNvPr id="61443" name="Picture 5" descr="rrrmhd"/>
          <p:cNvPicPr>
            <a:picLocks noChangeAspect="1" noChangeArrowheads="1"/>
          </p:cNvPicPr>
          <p:nvPr/>
        </p:nvPicPr>
        <p:blipFill>
          <a:blip r:embed="rId4"/>
          <a:srcRect/>
          <a:stretch>
            <a:fillRect/>
          </a:stretch>
        </p:blipFill>
        <p:spPr bwMode="auto">
          <a:xfrm>
            <a:off x="355749" y="3213100"/>
            <a:ext cx="4800600" cy="3600450"/>
          </a:xfrm>
          <a:prstGeom prst="rect">
            <a:avLst/>
          </a:prstGeom>
          <a:noFill/>
          <a:ln w="9525">
            <a:noFill/>
            <a:miter lim="800000"/>
            <a:headEnd/>
            <a:tailEnd/>
          </a:ln>
        </p:spPr>
      </p:pic>
      <p:sp>
        <p:nvSpPr>
          <p:cNvPr id="61444" name="Rectangle 6"/>
          <p:cNvSpPr>
            <a:spLocks noChangeArrowheads="1"/>
          </p:cNvSpPr>
          <p:nvPr/>
        </p:nvSpPr>
        <p:spPr bwMode="auto">
          <a:xfrm>
            <a:off x="6307138" y="3357563"/>
            <a:ext cx="2160587" cy="12954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6" name="Text Box 18"/>
          <p:cNvSpPr txBox="1">
            <a:spLocks noChangeArrowheads="1"/>
          </p:cNvSpPr>
          <p:nvPr/>
        </p:nvSpPr>
        <p:spPr bwMode="auto">
          <a:xfrm>
            <a:off x="7387431" y="1052736"/>
            <a:ext cx="1411328" cy="314580"/>
          </a:xfrm>
          <a:prstGeom prst="rect">
            <a:avLst/>
          </a:prstGeom>
          <a:solidFill>
            <a:schemeClr val="bg1"/>
          </a:solidFill>
          <a:ln w="57150" algn="ctr">
            <a:solidFill>
              <a:srgbClr val="01FFCF"/>
            </a:solidFill>
            <a:miter lim="800000"/>
            <a:headEnd/>
            <a:tailEnd/>
          </a:ln>
          <a:effectLst/>
          <a:extLst/>
        </p:spPr>
        <p:txBody>
          <a:bodyPr wrap="square" lIns="82937" tIns="41469" rIns="82937" bIns="41469">
            <a:spAutoFit/>
          </a:bodyPr>
          <a:lstStyle/>
          <a:p>
            <a:pPr algn="ctr"/>
            <a:r>
              <a:rPr lang="en-US" sz="1500" dirty="0" smtClean="0"/>
              <a:t>MRGENESIS</a:t>
            </a:r>
            <a:endParaRPr lang="en-US" sz="1500" dirty="0"/>
          </a:p>
        </p:txBody>
      </p:sp>
      <p:sp>
        <p:nvSpPr>
          <p:cNvPr id="2" name="Rectangle 1"/>
          <p:cNvSpPr/>
          <p:nvPr/>
        </p:nvSpPr>
        <p:spPr>
          <a:xfrm>
            <a:off x="5004048" y="3357563"/>
            <a:ext cx="1728192" cy="1151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92080" y="3691826"/>
            <a:ext cx="3384375" cy="2681029"/>
          </a:xfrm>
          <a:prstGeom prst="rect">
            <a:avLst/>
          </a:prstGeom>
          <a:noFill/>
          <a:ln>
            <a:solidFill>
              <a:srgbClr val="0070C0"/>
            </a:solidFill>
          </a:ln>
        </p:spPr>
        <p:txBody>
          <a:bodyPr wrap="square" lIns="64301" tIns="32150" rIns="64301" bIns="32150" rtlCol="0">
            <a:spAutoFit/>
          </a:bodyPr>
          <a:lstStyle/>
          <a:p>
            <a:pPr marL="241127" indent="-241127">
              <a:buFont typeface="Arial" pitchFamily="34" charset="0"/>
              <a:buChar char="•"/>
            </a:pPr>
            <a:r>
              <a:rPr lang="en-US" sz="1700" dirty="0" smtClean="0">
                <a:solidFill>
                  <a:srgbClr val="000000"/>
                </a:solidFill>
              </a:rPr>
              <a:t>Trivial fix.(loop interchange)</a:t>
            </a:r>
          </a:p>
          <a:p>
            <a:pPr marL="241127" indent="-241127">
              <a:buFont typeface="Arial" pitchFamily="34" charset="0"/>
              <a:buChar char="•"/>
            </a:pPr>
            <a:r>
              <a:rPr lang="en-US" sz="1700" dirty="0" smtClean="0">
                <a:solidFill>
                  <a:srgbClr val="000000"/>
                </a:solidFill>
              </a:rPr>
              <a:t>Easy to locate?</a:t>
            </a:r>
          </a:p>
          <a:p>
            <a:pPr marL="241127" indent="-241127">
              <a:buFont typeface="Arial" pitchFamily="34" charset="0"/>
              <a:buChar char="•"/>
            </a:pPr>
            <a:endParaRPr lang="en-US" sz="1700" dirty="0">
              <a:solidFill>
                <a:srgbClr val="000000"/>
              </a:solidFill>
            </a:endParaRPr>
          </a:p>
          <a:p>
            <a:pPr marL="241127" indent="-241127">
              <a:buFont typeface="Arial" pitchFamily="34" charset="0"/>
              <a:buChar char="•"/>
            </a:pPr>
            <a:r>
              <a:rPr lang="en-US" sz="1700" dirty="0" smtClean="0">
                <a:solidFill>
                  <a:srgbClr val="000000"/>
                </a:solidFill>
              </a:rPr>
              <a:t>Next step? </a:t>
            </a:r>
          </a:p>
          <a:p>
            <a:pPr marL="241127" indent="-241127">
              <a:buFont typeface="Arial" pitchFamily="34" charset="0"/>
              <a:buChar char="•"/>
            </a:pPr>
            <a:endParaRPr lang="en-US" sz="1700" dirty="0" smtClean="0">
              <a:solidFill>
                <a:srgbClr val="000000"/>
              </a:solidFill>
            </a:endParaRPr>
          </a:p>
          <a:p>
            <a:endParaRPr lang="en-US" sz="1700" dirty="0">
              <a:solidFill>
                <a:srgbClr val="000000"/>
              </a:solidFill>
            </a:endParaRPr>
          </a:p>
          <a:p>
            <a:pPr marL="241127" indent="-241127">
              <a:buFont typeface="Arial" pitchFamily="34" charset="0"/>
              <a:buChar char="•"/>
            </a:pPr>
            <a:r>
              <a:rPr lang="en-US" sz="1700" dirty="0" smtClean="0">
                <a:solidFill>
                  <a:srgbClr val="000000"/>
                </a:solidFill>
              </a:rPr>
              <a:t>Availability of CPI stack models for production processors?</a:t>
            </a:r>
          </a:p>
          <a:p>
            <a:pPr marL="698327" lvl="1" indent="-241127">
              <a:buFont typeface="Arial" pitchFamily="34" charset="0"/>
              <a:buChar char="•"/>
            </a:pPr>
            <a:r>
              <a:rPr lang="en-US" sz="1700" dirty="0" smtClean="0">
                <a:solidFill>
                  <a:srgbClr val="000000"/>
                </a:solidFill>
              </a:rPr>
              <a:t>Provided by manufacturers?</a:t>
            </a:r>
            <a:endParaRPr lang="en-US" sz="1700" dirty="0">
              <a:solidFill>
                <a:srgbClr val="000000"/>
              </a:solidFill>
            </a:endParaRPr>
          </a:p>
        </p:txBody>
      </p:sp>
    </p:spTree>
    <p:extLst>
      <p:ext uri="{BB962C8B-B14F-4D97-AF65-F5344CB8AC3E}">
        <p14:creationId xmlns:p14="http://schemas.microsoft.com/office/powerpoint/2010/main" val="261653072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8"/>
          <p:cNvSpPr txBox="1">
            <a:spLocks noChangeArrowheads="1"/>
          </p:cNvSpPr>
          <p:nvPr/>
        </p:nvSpPr>
        <p:spPr bwMode="auto">
          <a:xfrm>
            <a:off x="7410801" y="1124744"/>
            <a:ext cx="1411328" cy="314580"/>
          </a:xfrm>
          <a:prstGeom prst="rect">
            <a:avLst/>
          </a:prstGeom>
          <a:solidFill>
            <a:schemeClr val="bg1"/>
          </a:solidFill>
          <a:ln w="57150" algn="ctr">
            <a:solidFill>
              <a:srgbClr val="01FFCF"/>
            </a:solidFill>
            <a:miter lim="800000"/>
            <a:headEnd/>
            <a:tailEnd/>
          </a:ln>
          <a:effectLst/>
          <a:extLst/>
        </p:spPr>
        <p:txBody>
          <a:bodyPr wrap="square" lIns="82937" tIns="41469" rIns="82937" bIns="41469">
            <a:spAutoFit/>
          </a:bodyPr>
          <a:lstStyle/>
          <a:p>
            <a:pPr algn="ctr"/>
            <a:r>
              <a:rPr lang="en-US" sz="1500" dirty="0" smtClean="0"/>
              <a:t>PMEMD</a:t>
            </a:r>
            <a:endParaRPr lang="en-US" sz="1500" dirty="0"/>
          </a:p>
        </p:txBody>
      </p:sp>
      <p:grpSp>
        <p:nvGrpSpPr>
          <p:cNvPr id="3" name="Group 2"/>
          <p:cNvGrpSpPr/>
          <p:nvPr/>
        </p:nvGrpSpPr>
        <p:grpSpPr>
          <a:xfrm>
            <a:off x="107504" y="836613"/>
            <a:ext cx="7240588" cy="5973762"/>
            <a:chOff x="107504" y="836613"/>
            <a:chExt cx="7240588" cy="5973762"/>
          </a:xfrm>
        </p:grpSpPr>
        <p:pic>
          <p:nvPicPr>
            <p:cNvPr id="63490" name="Picture 4" descr="pmemd"/>
            <p:cNvPicPr>
              <a:picLocks noChangeArrowheads="1"/>
            </p:cNvPicPr>
            <p:nvPr/>
          </p:nvPicPr>
          <p:blipFill>
            <a:blip r:embed="rId3"/>
            <a:srcRect/>
            <a:stretch>
              <a:fillRect/>
            </a:stretch>
          </p:blipFill>
          <p:spPr bwMode="auto">
            <a:xfrm>
              <a:off x="107504" y="836613"/>
              <a:ext cx="7240588" cy="3430587"/>
            </a:xfrm>
            <a:prstGeom prst="rect">
              <a:avLst/>
            </a:prstGeom>
            <a:noFill/>
            <a:ln w="9525">
              <a:noFill/>
              <a:miter lim="800000"/>
              <a:headEnd/>
              <a:tailEnd/>
            </a:ln>
          </p:spPr>
        </p:pic>
        <p:pic>
          <p:nvPicPr>
            <p:cNvPr id="63491" name="Picture 5" descr="pmemd"/>
            <p:cNvPicPr>
              <a:picLocks noChangeAspect="1" noChangeArrowheads="1"/>
            </p:cNvPicPr>
            <p:nvPr/>
          </p:nvPicPr>
          <p:blipFill>
            <a:blip r:embed="rId4"/>
            <a:srcRect/>
            <a:stretch>
              <a:fillRect/>
            </a:stretch>
          </p:blipFill>
          <p:spPr bwMode="auto">
            <a:xfrm>
              <a:off x="422647" y="3213100"/>
              <a:ext cx="4797425" cy="3597275"/>
            </a:xfrm>
            <a:prstGeom prst="rect">
              <a:avLst/>
            </a:prstGeom>
            <a:noFill/>
            <a:ln w="9525">
              <a:noFill/>
              <a:miter lim="800000"/>
              <a:headEnd/>
              <a:tailEnd/>
            </a:ln>
          </p:spPr>
        </p:pic>
        <p:sp>
          <p:nvSpPr>
            <p:cNvPr id="2" name="Rectangle 1"/>
            <p:cNvSpPr/>
            <p:nvPr/>
          </p:nvSpPr>
          <p:spPr>
            <a:xfrm>
              <a:off x="5076056" y="3355516"/>
              <a:ext cx="1440160" cy="1224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5364088" y="4746740"/>
            <a:ext cx="3622318" cy="1634588"/>
          </a:xfrm>
          <a:prstGeom prst="rect">
            <a:avLst/>
          </a:prstGeom>
          <a:noFill/>
          <a:ln>
            <a:solidFill>
              <a:srgbClr val="0070C0"/>
            </a:solidFill>
          </a:ln>
        </p:spPr>
        <p:txBody>
          <a:bodyPr wrap="square" lIns="64301" tIns="32150" rIns="64301" bIns="32150" rtlCol="0">
            <a:spAutoFit/>
          </a:bodyPr>
          <a:lstStyle/>
          <a:p>
            <a:pPr marL="241127" indent="-241127">
              <a:buFont typeface="Arial" pitchFamily="34" charset="0"/>
              <a:buChar char="•"/>
            </a:pPr>
            <a:r>
              <a:rPr lang="en-US" sz="1700" dirty="0" smtClean="0">
                <a:solidFill>
                  <a:srgbClr val="000000"/>
                </a:solidFill>
              </a:rPr>
              <a:t>Fix: </a:t>
            </a:r>
            <a:r>
              <a:rPr lang="en-US" sz="1700" dirty="0" err="1" smtClean="0">
                <a:solidFill>
                  <a:srgbClr val="000000"/>
                </a:solidFill>
              </a:rPr>
              <a:t>Precompute</a:t>
            </a:r>
            <a:r>
              <a:rPr lang="en-US" sz="1700" dirty="0" smtClean="0">
                <a:solidFill>
                  <a:srgbClr val="000000"/>
                </a:solidFill>
              </a:rPr>
              <a:t> transcendental functions. Use stored value.</a:t>
            </a:r>
          </a:p>
          <a:p>
            <a:pPr marL="241127" indent="-241127">
              <a:buFont typeface="Arial" pitchFamily="34" charset="0"/>
              <a:buChar char="•"/>
            </a:pPr>
            <a:endParaRPr lang="en-US" sz="1700" dirty="0" smtClean="0">
              <a:solidFill>
                <a:srgbClr val="000000"/>
              </a:solidFill>
            </a:endParaRPr>
          </a:p>
          <a:p>
            <a:pPr marL="241127" indent="-241127">
              <a:buFont typeface="Arial" pitchFamily="34" charset="0"/>
              <a:buChar char="•"/>
            </a:pPr>
            <a:r>
              <a:rPr lang="en-US" sz="1700" dirty="0" smtClean="0">
                <a:solidFill>
                  <a:srgbClr val="000000"/>
                </a:solidFill>
              </a:rPr>
              <a:t>Serialization of computation</a:t>
            </a:r>
          </a:p>
          <a:p>
            <a:pPr marL="241127" indent="-241127">
              <a:buFont typeface="Arial" pitchFamily="34" charset="0"/>
              <a:buChar char="•"/>
            </a:pPr>
            <a:r>
              <a:rPr lang="en-US" sz="1700" dirty="0" smtClean="0">
                <a:solidFill>
                  <a:srgbClr val="000000"/>
                </a:solidFill>
              </a:rPr>
              <a:t> </a:t>
            </a:r>
            <a:r>
              <a:rPr lang="en-US" sz="1700" dirty="0" err="1" smtClean="0">
                <a:solidFill>
                  <a:srgbClr val="000000"/>
                </a:solidFill>
              </a:rPr>
              <a:t>vs</a:t>
            </a:r>
            <a:r>
              <a:rPr lang="en-US" sz="1700" dirty="0" smtClean="0">
                <a:solidFill>
                  <a:srgbClr val="000000"/>
                </a:solidFill>
              </a:rPr>
              <a:t> memory access</a:t>
            </a:r>
          </a:p>
          <a:p>
            <a:pPr marL="698327" lvl="1" indent="-241127">
              <a:buFont typeface="Arial" pitchFamily="34" charset="0"/>
              <a:buChar char="•"/>
            </a:pPr>
            <a:r>
              <a:rPr lang="en-US" sz="1700" dirty="0" smtClean="0">
                <a:solidFill>
                  <a:srgbClr val="000000"/>
                </a:solidFill>
              </a:rPr>
              <a:t>Interesting tradeoff</a:t>
            </a:r>
          </a:p>
        </p:txBody>
      </p:sp>
      <p:sp>
        <p:nvSpPr>
          <p:cNvPr id="4" name="Title 3"/>
          <p:cNvSpPr>
            <a:spLocks noGrp="1"/>
          </p:cNvSpPr>
          <p:nvPr>
            <p:ph type="title"/>
          </p:nvPr>
        </p:nvSpPr>
        <p:spPr/>
        <p:txBody>
          <a:bodyPr/>
          <a:lstStyle/>
          <a:p>
            <a:r>
              <a:rPr lang="en-US" dirty="0"/>
              <a:t>Instantaneous CPI stack</a:t>
            </a:r>
          </a:p>
        </p:txBody>
      </p:sp>
    </p:spTree>
    <p:extLst>
      <p:ext uri="{BB962C8B-B14F-4D97-AF65-F5344CB8AC3E}">
        <p14:creationId xmlns:p14="http://schemas.microsoft.com/office/powerpoint/2010/main" val="171568436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457920" y="-10082"/>
            <a:ext cx="7967892" cy="681192"/>
          </a:xfrm>
        </p:spPr>
        <p:txBody>
          <a:bodyPr/>
          <a:lstStyle/>
          <a:p>
            <a:r>
              <a:rPr lang="en-US" dirty="0" err="1"/>
              <a:t>Dimemas</a:t>
            </a:r>
            <a:r>
              <a:rPr lang="en-US" dirty="0"/>
              <a:t>: Coarse grain, Trace driven simulation</a:t>
            </a:r>
          </a:p>
        </p:txBody>
      </p:sp>
      <p:sp>
        <p:nvSpPr>
          <p:cNvPr id="437251" name="Rectangle 3"/>
          <p:cNvSpPr>
            <a:spLocks noGrp="1" noChangeArrowheads="1"/>
          </p:cNvSpPr>
          <p:nvPr>
            <p:ph type="body" idx="1"/>
          </p:nvPr>
        </p:nvSpPr>
        <p:spPr>
          <a:xfrm>
            <a:off x="457703" y="1011999"/>
            <a:ext cx="8346928" cy="4893149"/>
          </a:xfrm>
        </p:spPr>
        <p:txBody>
          <a:bodyPr>
            <a:normAutofit lnSpcReduction="10000"/>
          </a:bodyPr>
          <a:lstStyle/>
          <a:p>
            <a:r>
              <a:rPr lang="en-US" dirty="0"/>
              <a:t>Simulation: Highly non linear model</a:t>
            </a:r>
          </a:p>
          <a:p>
            <a:pPr lvl="1">
              <a:spcBef>
                <a:spcPct val="50000"/>
              </a:spcBef>
            </a:pPr>
            <a:r>
              <a:rPr lang="en-US" dirty="0"/>
              <a:t>Linear components</a:t>
            </a:r>
          </a:p>
          <a:p>
            <a:pPr lvl="2"/>
            <a:r>
              <a:rPr lang="en-US" dirty="0"/>
              <a:t>Point to point communication</a:t>
            </a:r>
          </a:p>
          <a:p>
            <a:pPr lvl="2">
              <a:spcBef>
                <a:spcPct val="50000"/>
              </a:spcBef>
            </a:pPr>
            <a:r>
              <a:rPr lang="en-US" dirty="0"/>
              <a:t>Sequential processor performance</a:t>
            </a:r>
          </a:p>
          <a:p>
            <a:pPr lvl="3"/>
            <a:r>
              <a:rPr lang="en-US" dirty="0"/>
              <a:t>Global CPU speed</a:t>
            </a:r>
          </a:p>
          <a:p>
            <a:pPr lvl="3"/>
            <a:r>
              <a:rPr lang="en-US" dirty="0"/>
              <a:t>Per block/subroutine</a:t>
            </a:r>
          </a:p>
          <a:p>
            <a:pPr lvl="1">
              <a:spcBef>
                <a:spcPct val="70000"/>
              </a:spcBef>
            </a:pPr>
            <a:r>
              <a:rPr lang="en-US" dirty="0"/>
              <a:t>Non linear components</a:t>
            </a:r>
          </a:p>
          <a:p>
            <a:pPr lvl="2"/>
            <a:r>
              <a:rPr lang="en-US" dirty="0"/>
              <a:t>Synchronization semantics</a:t>
            </a:r>
          </a:p>
          <a:p>
            <a:pPr lvl="3"/>
            <a:r>
              <a:rPr lang="en-US" dirty="0"/>
              <a:t>Blocking receives</a:t>
            </a:r>
          </a:p>
          <a:p>
            <a:pPr lvl="3"/>
            <a:r>
              <a:rPr lang="en-US" dirty="0" smtClean="0"/>
              <a:t>Rendezvous</a:t>
            </a:r>
          </a:p>
          <a:p>
            <a:pPr lvl="3"/>
            <a:r>
              <a:rPr lang="en-US" dirty="0" smtClean="0"/>
              <a:t>Eager limit</a:t>
            </a:r>
            <a:endParaRPr lang="en-US" dirty="0"/>
          </a:p>
          <a:p>
            <a:pPr lvl="2"/>
            <a:r>
              <a:rPr lang="en-US" dirty="0"/>
              <a:t>Resource contention</a:t>
            </a:r>
          </a:p>
          <a:p>
            <a:pPr lvl="3"/>
            <a:r>
              <a:rPr lang="en-US" dirty="0"/>
              <a:t>CPU</a:t>
            </a:r>
          </a:p>
          <a:p>
            <a:pPr lvl="3"/>
            <a:r>
              <a:rPr lang="en-US" dirty="0"/>
              <a:t>Communication subsystem </a:t>
            </a:r>
          </a:p>
          <a:p>
            <a:pPr lvl="4">
              <a:lnSpc>
                <a:spcPct val="90000"/>
              </a:lnSpc>
            </a:pPr>
            <a:r>
              <a:rPr lang="en-US" dirty="0"/>
              <a:t>links (half/full duplex), busses</a:t>
            </a:r>
          </a:p>
        </p:txBody>
      </p:sp>
      <p:graphicFrame>
        <p:nvGraphicFramePr>
          <p:cNvPr id="437252" name="Object 4"/>
          <p:cNvGraphicFramePr>
            <a:graphicFrameLocks noGrp="1" noChangeAspect="1"/>
          </p:cNvGraphicFramePr>
          <p:nvPr>
            <p:ph sz="half" idx="4294967295"/>
            <p:extLst>
              <p:ext uri="{D42A27DB-BD31-4B8C-83A1-F6EECF244321}">
                <p14:modId xmlns:p14="http://schemas.microsoft.com/office/powerpoint/2010/main" val="3150546379"/>
              </p:ext>
            </p:extLst>
          </p:nvPr>
        </p:nvGraphicFramePr>
        <p:xfrm>
          <a:off x="5682397" y="1897867"/>
          <a:ext cx="1424459" cy="420881"/>
        </p:xfrm>
        <a:graphic>
          <a:graphicData uri="http://schemas.openxmlformats.org/presentationml/2006/ole">
            <mc:AlternateContent xmlns:mc="http://schemas.openxmlformats.org/markup-compatibility/2006">
              <mc:Choice xmlns:v="urn:schemas-microsoft-com:vml" Requires="v">
                <p:oleObj spid="_x0000_s48133" name="Equation" r:id="rId4" imgW="1333440" imgH="393480" progId="Equation.3">
                  <p:embed/>
                </p:oleObj>
              </mc:Choice>
              <mc:Fallback>
                <p:oleObj name="Equation" r:id="rId4" imgW="13334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2397" y="1897867"/>
                        <a:ext cx="1424459" cy="420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7253" name="Group 5"/>
          <p:cNvGrpSpPr>
            <a:grpSpLocks noChangeAspect="1"/>
          </p:cNvGrpSpPr>
          <p:nvPr/>
        </p:nvGrpSpPr>
        <p:grpSpPr bwMode="auto">
          <a:xfrm>
            <a:off x="7263613" y="1700808"/>
            <a:ext cx="1615253" cy="841021"/>
            <a:chOff x="3936" y="2549"/>
            <a:chExt cx="912" cy="475"/>
          </a:xfrm>
        </p:grpSpPr>
        <p:grpSp>
          <p:nvGrpSpPr>
            <p:cNvPr id="437254" name="Group 6"/>
            <p:cNvGrpSpPr>
              <a:grpSpLocks noChangeAspect="1"/>
            </p:cNvGrpSpPr>
            <p:nvPr/>
          </p:nvGrpSpPr>
          <p:grpSpPr bwMode="auto">
            <a:xfrm>
              <a:off x="3944" y="2592"/>
              <a:ext cx="904" cy="96"/>
              <a:chOff x="3944" y="2592"/>
              <a:chExt cx="904" cy="96"/>
            </a:xfrm>
          </p:grpSpPr>
          <p:grpSp>
            <p:nvGrpSpPr>
              <p:cNvPr id="437255" name="Group 7"/>
              <p:cNvGrpSpPr>
                <a:grpSpLocks noChangeAspect="1"/>
              </p:cNvGrpSpPr>
              <p:nvPr/>
            </p:nvGrpSpPr>
            <p:grpSpPr bwMode="auto">
              <a:xfrm rot="10800000" flipV="1">
                <a:off x="3944" y="2592"/>
                <a:ext cx="472" cy="47"/>
                <a:chOff x="2869" y="1320"/>
                <a:chExt cx="2315" cy="0"/>
              </a:xfrm>
            </p:grpSpPr>
            <p:sp>
              <p:nvSpPr>
                <p:cNvPr id="437256" name="Line 8"/>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7" name="Line 9"/>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58" name="Group 10"/>
              <p:cNvGrpSpPr>
                <a:grpSpLocks noChangeAspect="1"/>
              </p:cNvGrpSpPr>
              <p:nvPr/>
            </p:nvGrpSpPr>
            <p:grpSpPr bwMode="auto">
              <a:xfrm flipV="1">
                <a:off x="4376" y="2641"/>
                <a:ext cx="472" cy="47"/>
                <a:chOff x="2869" y="1320"/>
                <a:chExt cx="2315" cy="0"/>
              </a:xfrm>
            </p:grpSpPr>
            <p:sp>
              <p:nvSpPr>
                <p:cNvPr id="437259" name="Line 11"/>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0" name="Line 12"/>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261" name="Rectangle 13"/>
            <p:cNvSpPr>
              <a:spLocks noChangeAspect="1" noChangeArrowheads="1"/>
            </p:cNvSpPr>
            <p:nvPr/>
          </p:nvSpPr>
          <p:spPr bwMode="auto">
            <a:xfrm>
              <a:off x="4221" y="2610"/>
              <a:ext cx="148" cy="45"/>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262" name="AutoShape 14"/>
            <p:cNvCxnSpPr>
              <a:cxnSpLocks noChangeAspect="1" noChangeShapeType="1"/>
              <a:stCxn id="437261" idx="3"/>
            </p:cNvCxnSpPr>
            <p:nvPr/>
          </p:nvCxnSpPr>
          <p:spPr bwMode="auto">
            <a:xfrm>
              <a:off x="4369" y="2633"/>
              <a:ext cx="304" cy="328"/>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263" name="Line 15"/>
            <p:cNvSpPr>
              <a:spLocks noChangeAspect="1" noChangeShapeType="1"/>
            </p:cNvSpPr>
            <p:nvPr/>
          </p:nvSpPr>
          <p:spPr bwMode="auto">
            <a:xfrm>
              <a:off x="4371"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4" name="Line 16"/>
            <p:cNvSpPr>
              <a:spLocks noChangeAspect="1" noChangeShapeType="1"/>
            </p:cNvSpPr>
            <p:nvPr/>
          </p:nvSpPr>
          <p:spPr bwMode="auto">
            <a:xfrm>
              <a:off x="4673"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5" name="Line 17"/>
            <p:cNvSpPr>
              <a:spLocks noChangeAspect="1" noChangeShapeType="1"/>
            </p:cNvSpPr>
            <p:nvPr/>
          </p:nvSpPr>
          <p:spPr bwMode="auto">
            <a:xfrm>
              <a:off x="4219" y="2996"/>
              <a:ext cx="14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6" name="Line 18"/>
            <p:cNvSpPr>
              <a:spLocks noChangeAspect="1" noChangeShapeType="1"/>
            </p:cNvSpPr>
            <p:nvPr/>
          </p:nvSpPr>
          <p:spPr bwMode="auto">
            <a:xfrm>
              <a:off x="4376" y="2996"/>
              <a:ext cx="29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7" name="Line 19"/>
            <p:cNvSpPr>
              <a:spLocks noChangeAspect="1" noChangeShapeType="1"/>
            </p:cNvSpPr>
            <p:nvPr/>
          </p:nvSpPr>
          <p:spPr bwMode="auto">
            <a:xfrm>
              <a:off x="4220"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268" name="Group 20"/>
            <p:cNvGrpSpPr>
              <a:grpSpLocks noChangeAspect="1"/>
            </p:cNvGrpSpPr>
            <p:nvPr/>
          </p:nvGrpSpPr>
          <p:grpSpPr bwMode="auto">
            <a:xfrm>
              <a:off x="3936" y="2928"/>
              <a:ext cx="904" cy="96"/>
              <a:chOff x="3944" y="2592"/>
              <a:chExt cx="904" cy="96"/>
            </a:xfrm>
          </p:grpSpPr>
          <p:grpSp>
            <p:nvGrpSpPr>
              <p:cNvPr id="437269" name="Group 21"/>
              <p:cNvGrpSpPr>
                <a:grpSpLocks noChangeAspect="1"/>
              </p:cNvGrpSpPr>
              <p:nvPr/>
            </p:nvGrpSpPr>
            <p:grpSpPr bwMode="auto">
              <a:xfrm rot="10800000" flipV="1">
                <a:off x="3944" y="2592"/>
                <a:ext cx="472" cy="47"/>
                <a:chOff x="2869" y="1320"/>
                <a:chExt cx="2315" cy="0"/>
              </a:xfrm>
            </p:grpSpPr>
            <p:sp>
              <p:nvSpPr>
                <p:cNvPr id="437270" name="Line 2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1" name="Line 2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72" name="Group 24"/>
              <p:cNvGrpSpPr>
                <a:grpSpLocks noChangeAspect="1"/>
              </p:cNvGrpSpPr>
              <p:nvPr/>
            </p:nvGrpSpPr>
            <p:grpSpPr bwMode="auto">
              <a:xfrm flipV="1">
                <a:off x="4376" y="2641"/>
                <a:ext cx="472" cy="47"/>
                <a:chOff x="2869" y="1320"/>
                <a:chExt cx="2315" cy="0"/>
              </a:xfrm>
            </p:grpSpPr>
            <p:sp>
              <p:nvSpPr>
                <p:cNvPr id="437273" name="Line 25"/>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4" name="Line 26"/>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437275" name="Group 27"/>
          <p:cNvGrpSpPr>
            <a:grpSpLocks/>
          </p:cNvGrpSpPr>
          <p:nvPr/>
        </p:nvGrpSpPr>
        <p:grpSpPr bwMode="auto">
          <a:xfrm>
            <a:off x="5591351" y="4894702"/>
            <a:ext cx="3390877" cy="937198"/>
            <a:chOff x="5325" y="4642"/>
            <a:chExt cx="2402" cy="642"/>
          </a:xfrm>
        </p:grpSpPr>
        <p:sp>
          <p:nvSpPr>
            <p:cNvPr id="437276" name="Freeform 28"/>
            <p:cNvSpPr>
              <a:spLocks noChangeAspect="1"/>
            </p:cNvSpPr>
            <p:nvPr/>
          </p:nvSpPr>
          <p:spPr bwMode="auto">
            <a:xfrm>
              <a:off x="5325" y="4868"/>
              <a:ext cx="677" cy="416"/>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350">
              <a:solidFill>
                <a:srgbClr val="FFCC00"/>
              </a:solidFill>
              <a:prstDash val="solid"/>
              <a:round/>
              <a:headEnd/>
              <a:tailEnd/>
            </a:ln>
          </p:spPr>
          <p:txBody>
            <a:bodyPr/>
            <a:lstStyle/>
            <a:p>
              <a:endParaRPr lang="en-US"/>
            </a:p>
          </p:txBody>
        </p:sp>
        <p:grpSp>
          <p:nvGrpSpPr>
            <p:cNvPr id="437277" name="Group 29"/>
            <p:cNvGrpSpPr>
              <a:grpSpLocks noChangeAspect="1"/>
            </p:cNvGrpSpPr>
            <p:nvPr/>
          </p:nvGrpSpPr>
          <p:grpSpPr bwMode="auto">
            <a:xfrm>
              <a:off x="5386" y="5143"/>
              <a:ext cx="198" cy="101"/>
              <a:chOff x="3558" y="2840"/>
              <a:chExt cx="174" cy="89"/>
            </a:xfrm>
          </p:grpSpPr>
          <p:sp>
            <p:nvSpPr>
              <p:cNvPr id="437278" name="Freeform 30"/>
              <p:cNvSpPr>
                <a:spLocks noChangeAspect="1"/>
              </p:cNvSpPr>
              <p:nvPr/>
            </p:nvSpPr>
            <p:spPr bwMode="auto">
              <a:xfrm>
                <a:off x="3558" y="2844"/>
                <a:ext cx="174" cy="85"/>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79" name="Rectangle 31"/>
              <p:cNvSpPr>
                <a:spLocks noChangeAspect="1" noChangeArrowheads="1"/>
              </p:cNvSpPr>
              <p:nvPr/>
            </p:nvSpPr>
            <p:spPr bwMode="auto">
              <a:xfrm>
                <a:off x="3578" y="2840"/>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grpSp>
        <p:grpSp>
          <p:nvGrpSpPr>
            <p:cNvPr id="437280" name="Group 32"/>
            <p:cNvGrpSpPr>
              <a:grpSpLocks noChangeAspect="1"/>
            </p:cNvGrpSpPr>
            <p:nvPr/>
          </p:nvGrpSpPr>
          <p:grpSpPr bwMode="auto">
            <a:xfrm>
              <a:off x="5608" y="4979"/>
              <a:ext cx="345" cy="194"/>
              <a:chOff x="3753" y="2697"/>
              <a:chExt cx="304" cy="170"/>
            </a:xfrm>
          </p:grpSpPr>
          <p:sp>
            <p:nvSpPr>
              <p:cNvPr id="437281" name="Freeform 33"/>
              <p:cNvSpPr>
                <a:spLocks noChangeAspect="1"/>
              </p:cNvSpPr>
              <p:nvPr/>
            </p:nvSpPr>
            <p:spPr bwMode="auto">
              <a:xfrm>
                <a:off x="3753" y="2697"/>
                <a:ext cx="304" cy="170"/>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282" name="Rectangle 34"/>
              <p:cNvSpPr>
                <a:spLocks noChangeAspect="1" noChangeArrowheads="1"/>
              </p:cNvSpPr>
              <p:nvPr/>
            </p:nvSpPr>
            <p:spPr bwMode="auto">
              <a:xfrm>
                <a:off x="3838" y="2707"/>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283" name="Rectangle 35"/>
              <p:cNvSpPr>
                <a:spLocks noChangeAspect="1" noChangeArrowheads="1"/>
              </p:cNvSpPr>
              <p:nvPr/>
            </p:nvSpPr>
            <p:spPr bwMode="auto">
              <a:xfrm>
                <a:off x="3795" y="2775"/>
                <a:ext cx="25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grpSp>
        <p:grpSp>
          <p:nvGrpSpPr>
            <p:cNvPr id="437284" name="Group 36"/>
            <p:cNvGrpSpPr>
              <a:grpSpLocks noChangeAspect="1"/>
            </p:cNvGrpSpPr>
            <p:nvPr/>
          </p:nvGrpSpPr>
          <p:grpSpPr bwMode="auto">
            <a:xfrm>
              <a:off x="5386" y="4642"/>
              <a:ext cx="2280" cy="158"/>
              <a:chOff x="3558" y="2400"/>
              <a:chExt cx="2004" cy="139"/>
            </a:xfrm>
          </p:grpSpPr>
          <p:sp>
            <p:nvSpPr>
              <p:cNvPr id="437285" name="Rectangle 37"/>
              <p:cNvSpPr>
                <a:spLocks noChangeAspect="1" noChangeArrowheads="1"/>
              </p:cNvSpPr>
              <p:nvPr/>
            </p:nvSpPr>
            <p:spPr bwMode="auto">
              <a:xfrm>
                <a:off x="3558" y="2490"/>
                <a:ext cx="2004" cy="1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6" name="Rectangle 38"/>
              <p:cNvSpPr>
                <a:spLocks noChangeAspect="1" noChangeArrowheads="1"/>
              </p:cNvSpPr>
              <p:nvPr/>
            </p:nvSpPr>
            <p:spPr bwMode="auto">
              <a:xfrm>
                <a:off x="4825" y="2400"/>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7" name="Rectangle 39"/>
              <p:cNvSpPr>
                <a:spLocks noChangeAspect="1" noChangeArrowheads="1"/>
              </p:cNvSpPr>
              <p:nvPr/>
            </p:nvSpPr>
            <p:spPr bwMode="auto">
              <a:xfrm>
                <a:off x="4836" y="2403"/>
                <a:ext cx="6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B</a:t>
                </a:r>
              </a:p>
            </p:txBody>
          </p:sp>
          <p:sp>
            <p:nvSpPr>
              <p:cNvPr id="437288" name="Freeform 40"/>
              <p:cNvSpPr>
                <a:spLocks noChangeAspect="1"/>
              </p:cNvSpPr>
              <p:nvPr/>
            </p:nvSpPr>
            <p:spPr bwMode="auto">
              <a:xfrm>
                <a:off x="4875" y="2465"/>
                <a:ext cx="41" cy="74"/>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37289" name="Group 41"/>
            <p:cNvGrpSpPr>
              <a:grpSpLocks noChangeAspect="1"/>
            </p:cNvGrpSpPr>
            <p:nvPr/>
          </p:nvGrpSpPr>
          <p:grpSpPr bwMode="auto">
            <a:xfrm>
              <a:off x="5386" y="4907"/>
              <a:ext cx="198" cy="219"/>
              <a:chOff x="3558" y="2633"/>
              <a:chExt cx="174" cy="192"/>
            </a:xfrm>
          </p:grpSpPr>
          <p:sp>
            <p:nvSpPr>
              <p:cNvPr id="437290" name="Freeform 42"/>
              <p:cNvSpPr>
                <a:spLocks noChangeAspect="1"/>
              </p:cNvSpPr>
              <p:nvPr/>
            </p:nvSpPr>
            <p:spPr bwMode="auto">
              <a:xfrm>
                <a:off x="3558" y="2740"/>
                <a:ext cx="174" cy="85"/>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1" name="Rectangle 43"/>
              <p:cNvSpPr>
                <a:spLocks noChangeAspect="1" noChangeArrowheads="1"/>
              </p:cNvSpPr>
              <p:nvPr/>
            </p:nvSpPr>
            <p:spPr bwMode="auto">
              <a:xfrm>
                <a:off x="3578" y="2738"/>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292" name="Freeform 44"/>
              <p:cNvSpPr>
                <a:spLocks noChangeAspect="1"/>
              </p:cNvSpPr>
              <p:nvPr/>
            </p:nvSpPr>
            <p:spPr bwMode="auto">
              <a:xfrm>
                <a:off x="3558" y="2635"/>
                <a:ext cx="174" cy="85"/>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3" name="Rectangle 45"/>
              <p:cNvSpPr>
                <a:spLocks noChangeAspect="1" noChangeArrowheads="1"/>
              </p:cNvSpPr>
              <p:nvPr/>
            </p:nvSpPr>
            <p:spPr bwMode="auto">
              <a:xfrm>
                <a:off x="3570" y="2633"/>
                <a:ext cx="157"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253"/>
                <a:r>
                  <a:rPr lang="es-ES" sz="700"/>
                  <a:t>CPU</a:t>
                </a:r>
              </a:p>
            </p:txBody>
          </p:sp>
        </p:grpSp>
        <p:grpSp>
          <p:nvGrpSpPr>
            <p:cNvPr id="437294" name="Group 46"/>
            <p:cNvGrpSpPr>
              <a:grpSpLocks noChangeAspect="1"/>
            </p:cNvGrpSpPr>
            <p:nvPr/>
          </p:nvGrpSpPr>
          <p:grpSpPr bwMode="auto">
            <a:xfrm>
              <a:off x="5532" y="4756"/>
              <a:ext cx="126" cy="142"/>
              <a:chOff x="3686" y="2497"/>
              <a:chExt cx="110" cy="125"/>
            </a:xfrm>
          </p:grpSpPr>
          <p:sp>
            <p:nvSpPr>
              <p:cNvPr id="437295" name="Rectangle 47"/>
              <p:cNvSpPr>
                <a:spLocks noChangeAspect="1" noChangeArrowheads="1"/>
              </p:cNvSpPr>
              <p:nvPr/>
            </p:nvSpPr>
            <p:spPr bwMode="auto">
              <a:xfrm>
                <a:off x="3686" y="2511"/>
                <a:ext cx="54"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96" name="Rectangle 48"/>
              <p:cNvSpPr>
                <a:spLocks noChangeAspect="1" noChangeArrowheads="1"/>
              </p:cNvSpPr>
              <p:nvPr/>
            </p:nvSpPr>
            <p:spPr bwMode="auto">
              <a:xfrm>
                <a:off x="3699"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297" name="Line 49"/>
              <p:cNvSpPr>
                <a:spLocks noChangeAspect="1" noChangeShapeType="1"/>
              </p:cNvSpPr>
              <p:nvPr/>
            </p:nvSpPr>
            <p:spPr bwMode="auto">
              <a:xfrm>
                <a:off x="3774"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298" name="Line 50"/>
              <p:cNvSpPr>
                <a:spLocks noChangeAspect="1" noChangeShapeType="1"/>
              </p:cNvSpPr>
              <p:nvPr/>
            </p:nvSpPr>
            <p:spPr bwMode="auto">
              <a:xfrm flipV="1">
                <a:off x="3753" y="2531"/>
                <a:ext cx="43" cy="35"/>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299" name="Group 51"/>
            <p:cNvGrpSpPr>
              <a:grpSpLocks noChangeAspect="1"/>
            </p:cNvGrpSpPr>
            <p:nvPr/>
          </p:nvGrpSpPr>
          <p:grpSpPr bwMode="auto">
            <a:xfrm>
              <a:off x="6063" y="4753"/>
              <a:ext cx="678" cy="531"/>
              <a:chOff x="4153" y="2497"/>
              <a:chExt cx="596" cy="467"/>
            </a:xfrm>
          </p:grpSpPr>
          <p:sp>
            <p:nvSpPr>
              <p:cNvPr id="437300" name="Freeform 52"/>
              <p:cNvSpPr>
                <a:spLocks noChangeAspect="1"/>
              </p:cNvSpPr>
              <p:nvPr/>
            </p:nvSpPr>
            <p:spPr bwMode="auto">
              <a:xfrm>
                <a:off x="4153" y="2600"/>
                <a:ext cx="596" cy="364"/>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350">
                <a:solidFill>
                  <a:srgbClr val="FFCC00"/>
                </a:solidFill>
                <a:prstDash val="solid"/>
                <a:round/>
                <a:headEnd/>
                <a:tailEnd/>
              </a:ln>
            </p:spPr>
            <p:txBody>
              <a:bodyPr/>
              <a:lstStyle/>
              <a:p>
                <a:endParaRPr lang="en-US"/>
              </a:p>
            </p:txBody>
          </p:sp>
          <p:sp>
            <p:nvSpPr>
              <p:cNvPr id="437301" name="Freeform 53"/>
              <p:cNvSpPr>
                <a:spLocks noChangeAspect="1"/>
              </p:cNvSpPr>
              <p:nvPr/>
            </p:nvSpPr>
            <p:spPr bwMode="auto">
              <a:xfrm>
                <a:off x="4207" y="2740"/>
                <a:ext cx="174" cy="85"/>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2" name="Rectangle 54"/>
              <p:cNvSpPr>
                <a:spLocks noChangeAspect="1" noChangeArrowheads="1"/>
              </p:cNvSpPr>
              <p:nvPr/>
            </p:nvSpPr>
            <p:spPr bwMode="auto">
              <a:xfrm>
                <a:off x="4238" y="2747"/>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3" name="Freeform 55"/>
              <p:cNvSpPr>
                <a:spLocks noChangeAspect="1"/>
              </p:cNvSpPr>
              <p:nvPr/>
            </p:nvSpPr>
            <p:spPr bwMode="auto">
              <a:xfrm>
                <a:off x="4207" y="2844"/>
                <a:ext cx="174" cy="85"/>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4" name="Rectangle 56"/>
              <p:cNvSpPr>
                <a:spLocks noChangeAspect="1" noChangeArrowheads="1"/>
              </p:cNvSpPr>
              <p:nvPr/>
            </p:nvSpPr>
            <p:spPr bwMode="auto">
              <a:xfrm>
                <a:off x="4238" y="2853"/>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5" name="Freeform 57"/>
              <p:cNvSpPr>
                <a:spLocks noChangeAspect="1"/>
              </p:cNvSpPr>
              <p:nvPr/>
            </p:nvSpPr>
            <p:spPr bwMode="auto">
              <a:xfrm>
                <a:off x="4207" y="2636"/>
                <a:ext cx="174" cy="85"/>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6" name="Rectangle 58"/>
              <p:cNvSpPr>
                <a:spLocks noChangeAspect="1" noChangeArrowheads="1"/>
              </p:cNvSpPr>
              <p:nvPr/>
            </p:nvSpPr>
            <p:spPr bwMode="auto">
              <a:xfrm>
                <a:off x="4226" y="2642"/>
                <a:ext cx="17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07" name="Freeform 59"/>
              <p:cNvSpPr>
                <a:spLocks noChangeAspect="1"/>
              </p:cNvSpPr>
              <p:nvPr/>
            </p:nvSpPr>
            <p:spPr bwMode="auto">
              <a:xfrm>
                <a:off x="4402" y="2697"/>
                <a:ext cx="304" cy="170"/>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308" name="Rectangle 60"/>
              <p:cNvSpPr>
                <a:spLocks noChangeAspect="1" noChangeArrowheads="1"/>
              </p:cNvSpPr>
              <p:nvPr/>
            </p:nvSpPr>
            <p:spPr bwMode="auto">
              <a:xfrm>
                <a:off x="4491" y="2704"/>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09" name="Rectangle 61"/>
              <p:cNvSpPr>
                <a:spLocks noChangeAspect="1" noChangeArrowheads="1"/>
              </p:cNvSpPr>
              <p:nvPr/>
            </p:nvSpPr>
            <p:spPr bwMode="auto">
              <a:xfrm>
                <a:off x="4444" y="2774"/>
                <a:ext cx="256"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10" name="Rectangle 62"/>
              <p:cNvSpPr>
                <a:spLocks noChangeAspect="1" noChangeArrowheads="1"/>
              </p:cNvSpPr>
              <p:nvPr/>
            </p:nvSpPr>
            <p:spPr bwMode="auto">
              <a:xfrm>
                <a:off x="4337" y="2511"/>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11" name="Rectangle 63"/>
              <p:cNvSpPr>
                <a:spLocks noChangeAspect="1" noChangeArrowheads="1"/>
              </p:cNvSpPr>
              <p:nvPr/>
            </p:nvSpPr>
            <p:spPr bwMode="auto">
              <a:xfrm>
                <a:off x="4353"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12" name="Line 64"/>
              <p:cNvSpPr>
                <a:spLocks noChangeAspect="1" noChangeShapeType="1"/>
              </p:cNvSpPr>
              <p:nvPr/>
            </p:nvSpPr>
            <p:spPr bwMode="auto">
              <a:xfrm>
                <a:off x="4423"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13" name="Line 65"/>
              <p:cNvSpPr>
                <a:spLocks noChangeAspect="1" noChangeShapeType="1"/>
              </p:cNvSpPr>
              <p:nvPr/>
            </p:nvSpPr>
            <p:spPr bwMode="auto">
              <a:xfrm flipV="1">
                <a:off x="4402" y="2532"/>
                <a:ext cx="43" cy="36"/>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314" name="Group 66"/>
            <p:cNvGrpSpPr>
              <a:grpSpLocks noChangeAspect="1"/>
            </p:cNvGrpSpPr>
            <p:nvPr/>
          </p:nvGrpSpPr>
          <p:grpSpPr bwMode="auto">
            <a:xfrm>
              <a:off x="6798" y="4753"/>
              <a:ext cx="929" cy="531"/>
              <a:chOff x="4800" y="2497"/>
              <a:chExt cx="816" cy="467"/>
            </a:xfrm>
          </p:grpSpPr>
          <p:grpSp>
            <p:nvGrpSpPr>
              <p:cNvPr id="437315" name="Group 67"/>
              <p:cNvGrpSpPr>
                <a:grpSpLocks noChangeAspect="1"/>
              </p:cNvGrpSpPr>
              <p:nvPr/>
            </p:nvGrpSpPr>
            <p:grpSpPr bwMode="auto">
              <a:xfrm>
                <a:off x="4800" y="2809"/>
                <a:ext cx="170" cy="22"/>
                <a:chOff x="3326" y="1727"/>
                <a:chExt cx="356" cy="48"/>
              </a:xfrm>
            </p:grpSpPr>
            <p:sp>
              <p:nvSpPr>
                <p:cNvPr id="437316" name="Oval 68"/>
                <p:cNvSpPr>
                  <a:spLocks noChangeAspect="1" noChangeArrowheads="1"/>
                </p:cNvSpPr>
                <p:nvPr/>
              </p:nvSpPr>
              <p:spPr bwMode="auto">
                <a:xfrm>
                  <a:off x="3326"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7" name="Oval 69"/>
                <p:cNvSpPr>
                  <a:spLocks noChangeAspect="1" noChangeArrowheads="1"/>
                </p:cNvSpPr>
                <p:nvPr/>
              </p:nvSpPr>
              <p:spPr bwMode="auto">
                <a:xfrm>
                  <a:off x="3480"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8" name="Oval 70"/>
                <p:cNvSpPr>
                  <a:spLocks noChangeAspect="1" noChangeArrowheads="1"/>
                </p:cNvSpPr>
                <p:nvPr/>
              </p:nvSpPr>
              <p:spPr bwMode="auto">
                <a:xfrm>
                  <a:off x="3634" y="1727"/>
                  <a:ext cx="48" cy="48"/>
                </a:xfrm>
                <a:prstGeom prst="ellipse">
                  <a:avLst/>
                </a:prstGeom>
                <a:solidFill>
                  <a:srgbClr val="FFCC00"/>
                </a:solidFill>
                <a:ln w="23813">
                  <a:solidFill>
                    <a:srgbClr val="FFCC00"/>
                  </a:solidFill>
                  <a:round/>
                  <a:headEnd/>
                  <a:tailEnd/>
                </a:ln>
              </p:spPr>
              <p:txBody>
                <a:bodyPr/>
                <a:lstStyle/>
                <a:p>
                  <a:endParaRPr lang="en-US"/>
                </a:p>
              </p:txBody>
            </p:sp>
          </p:grpSp>
          <p:grpSp>
            <p:nvGrpSpPr>
              <p:cNvPr id="437319" name="Group 71"/>
              <p:cNvGrpSpPr>
                <a:grpSpLocks noChangeAspect="1"/>
              </p:cNvGrpSpPr>
              <p:nvPr/>
            </p:nvGrpSpPr>
            <p:grpSpPr bwMode="auto">
              <a:xfrm>
                <a:off x="5021" y="2497"/>
                <a:ext cx="595" cy="467"/>
                <a:chOff x="3789" y="1046"/>
                <a:chExt cx="1250" cy="1020"/>
              </a:xfrm>
            </p:grpSpPr>
            <p:sp>
              <p:nvSpPr>
                <p:cNvPr id="437320" name="Freeform 72"/>
                <p:cNvSpPr>
                  <a:spLocks noChangeAspect="1"/>
                </p:cNvSpPr>
                <p:nvPr/>
              </p:nvSpPr>
              <p:spPr bwMode="auto">
                <a:xfrm>
                  <a:off x="3789" y="1270"/>
                  <a:ext cx="1250" cy="796"/>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350">
                  <a:solidFill>
                    <a:srgbClr val="FFCC00"/>
                  </a:solidFill>
                  <a:prstDash val="solid"/>
                  <a:round/>
                  <a:headEnd/>
                  <a:tailEnd/>
                </a:ln>
              </p:spPr>
              <p:txBody>
                <a:bodyPr/>
                <a:lstStyle/>
                <a:p>
                  <a:endParaRPr lang="en-US"/>
                </a:p>
              </p:txBody>
            </p:sp>
            <p:sp>
              <p:nvSpPr>
                <p:cNvPr id="437321" name="Freeform 73"/>
                <p:cNvSpPr>
                  <a:spLocks noChangeAspect="1"/>
                </p:cNvSpPr>
                <p:nvPr/>
              </p:nvSpPr>
              <p:spPr bwMode="auto">
                <a:xfrm>
                  <a:off x="3902" y="1577"/>
                  <a:ext cx="363" cy="186"/>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2" name="Rectangle 74"/>
                <p:cNvSpPr>
                  <a:spLocks noChangeAspect="1" noChangeArrowheads="1"/>
                </p:cNvSpPr>
                <p:nvPr/>
              </p:nvSpPr>
              <p:spPr bwMode="auto">
                <a:xfrm>
                  <a:off x="3967" y="159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3" name="Freeform 75"/>
                <p:cNvSpPr>
                  <a:spLocks noChangeAspect="1"/>
                </p:cNvSpPr>
                <p:nvPr/>
              </p:nvSpPr>
              <p:spPr bwMode="auto">
                <a:xfrm>
                  <a:off x="3902" y="1804"/>
                  <a:ext cx="363" cy="186"/>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4" name="Rectangle 76"/>
                <p:cNvSpPr>
                  <a:spLocks noChangeAspect="1" noChangeArrowheads="1"/>
                </p:cNvSpPr>
                <p:nvPr/>
              </p:nvSpPr>
              <p:spPr bwMode="auto">
                <a:xfrm>
                  <a:off x="3942" y="182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25" name="Freeform 77"/>
                <p:cNvSpPr>
                  <a:spLocks noChangeAspect="1"/>
                </p:cNvSpPr>
                <p:nvPr/>
              </p:nvSpPr>
              <p:spPr bwMode="auto">
                <a:xfrm>
                  <a:off x="3902" y="1349"/>
                  <a:ext cx="363" cy="186"/>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6" name="Rectangle 78"/>
                <p:cNvSpPr>
                  <a:spLocks noChangeAspect="1" noChangeArrowheads="1"/>
                </p:cNvSpPr>
                <p:nvPr/>
              </p:nvSpPr>
              <p:spPr bwMode="auto">
                <a:xfrm>
                  <a:off x="3967" y="136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7" name="Freeform 79"/>
                <p:cNvSpPr>
                  <a:spLocks noChangeAspect="1"/>
                </p:cNvSpPr>
                <p:nvPr/>
              </p:nvSpPr>
              <p:spPr bwMode="auto">
                <a:xfrm>
                  <a:off x="4309" y="1483"/>
                  <a:ext cx="636" cy="372"/>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350">
                  <a:solidFill>
                    <a:srgbClr val="000000"/>
                  </a:solidFill>
                  <a:prstDash val="solid"/>
                  <a:round/>
                  <a:headEnd/>
                  <a:tailEnd/>
                </a:ln>
              </p:spPr>
              <p:txBody>
                <a:bodyPr/>
                <a:lstStyle/>
                <a:p>
                  <a:endParaRPr lang="en-US"/>
                </a:p>
              </p:txBody>
            </p:sp>
            <p:sp>
              <p:nvSpPr>
                <p:cNvPr id="437328" name="Rectangle 80"/>
                <p:cNvSpPr>
                  <a:spLocks noChangeAspect="1" noChangeArrowheads="1"/>
                </p:cNvSpPr>
                <p:nvPr/>
              </p:nvSpPr>
              <p:spPr bwMode="auto">
                <a:xfrm>
                  <a:off x="4491" y="1497"/>
                  <a:ext cx="35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29" name="Rectangle 81"/>
                <p:cNvSpPr>
                  <a:spLocks noChangeAspect="1" noChangeArrowheads="1"/>
                </p:cNvSpPr>
                <p:nvPr/>
              </p:nvSpPr>
              <p:spPr bwMode="auto">
                <a:xfrm>
                  <a:off x="4404" y="1650"/>
                  <a:ext cx="53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30" name="Rectangle 82"/>
                <p:cNvSpPr>
                  <a:spLocks noChangeAspect="1" noChangeArrowheads="1"/>
                </p:cNvSpPr>
                <p:nvPr/>
              </p:nvSpPr>
              <p:spPr bwMode="auto">
                <a:xfrm>
                  <a:off x="4169" y="1077"/>
                  <a:ext cx="11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31" name="Rectangle 83"/>
                <p:cNvSpPr>
                  <a:spLocks noChangeAspect="1" noChangeArrowheads="1"/>
                </p:cNvSpPr>
                <p:nvPr/>
              </p:nvSpPr>
              <p:spPr bwMode="auto">
                <a:xfrm>
                  <a:off x="4202" y="1082"/>
                  <a:ext cx="10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32" name="Line 84"/>
                <p:cNvSpPr>
                  <a:spLocks noChangeAspect="1" noChangeShapeType="1"/>
                </p:cNvSpPr>
                <p:nvPr/>
              </p:nvSpPr>
              <p:spPr bwMode="auto">
                <a:xfrm>
                  <a:off x="4355" y="1046"/>
                  <a:ext cx="1" cy="228"/>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33" name="Line 85"/>
                <p:cNvSpPr>
                  <a:spLocks noChangeAspect="1" noChangeShapeType="1"/>
                </p:cNvSpPr>
                <p:nvPr/>
              </p:nvSpPr>
              <p:spPr bwMode="auto">
                <a:xfrm flipV="1">
                  <a:off x="4311" y="1123"/>
                  <a:ext cx="89" cy="77"/>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437334" name="Group 86"/>
          <p:cNvGrpSpPr>
            <a:grpSpLocks/>
          </p:cNvGrpSpPr>
          <p:nvPr/>
        </p:nvGrpSpPr>
        <p:grpSpPr bwMode="auto">
          <a:xfrm>
            <a:off x="5677464" y="3573016"/>
            <a:ext cx="1586149" cy="801576"/>
            <a:chOff x="5632" y="3552"/>
            <a:chExt cx="1041" cy="542"/>
          </a:xfrm>
        </p:grpSpPr>
        <p:grpSp>
          <p:nvGrpSpPr>
            <p:cNvPr id="437335" name="Group 87"/>
            <p:cNvGrpSpPr>
              <a:grpSpLocks noChangeAspect="1"/>
            </p:cNvGrpSpPr>
            <p:nvPr/>
          </p:nvGrpSpPr>
          <p:grpSpPr bwMode="auto">
            <a:xfrm>
              <a:off x="5641" y="3601"/>
              <a:ext cx="1032" cy="110"/>
              <a:chOff x="3944" y="2592"/>
              <a:chExt cx="904" cy="96"/>
            </a:xfrm>
          </p:grpSpPr>
          <p:grpSp>
            <p:nvGrpSpPr>
              <p:cNvPr id="437336" name="Group 88"/>
              <p:cNvGrpSpPr>
                <a:grpSpLocks noChangeAspect="1"/>
              </p:cNvGrpSpPr>
              <p:nvPr/>
            </p:nvGrpSpPr>
            <p:grpSpPr bwMode="auto">
              <a:xfrm rot="10800000" flipV="1">
                <a:off x="3944" y="2592"/>
                <a:ext cx="472" cy="47"/>
                <a:chOff x="2869" y="1320"/>
                <a:chExt cx="2315" cy="0"/>
              </a:xfrm>
            </p:grpSpPr>
            <p:sp>
              <p:nvSpPr>
                <p:cNvPr id="437337" name="Line 89"/>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38" name="Line 90"/>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39" name="Group 91"/>
              <p:cNvGrpSpPr>
                <a:grpSpLocks noChangeAspect="1"/>
              </p:cNvGrpSpPr>
              <p:nvPr/>
            </p:nvGrpSpPr>
            <p:grpSpPr bwMode="auto">
              <a:xfrm flipV="1">
                <a:off x="4376" y="2641"/>
                <a:ext cx="472" cy="47"/>
                <a:chOff x="2869" y="1320"/>
                <a:chExt cx="2315" cy="0"/>
              </a:xfrm>
            </p:grpSpPr>
            <p:sp>
              <p:nvSpPr>
                <p:cNvPr id="437340" name="Line 9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1" name="Line 9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342" name="Rectangle 94"/>
            <p:cNvSpPr>
              <a:spLocks noChangeAspect="1" noChangeArrowheads="1"/>
            </p:cNvSpPr>
            <p:nvPr/>
          </p:nvSpPr>
          <p:spPr bwMode="auto">
            <a:xfrm>
              <a:off x="5825" y="3622"/>
              <a:ext cx="169" cy="51"/>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343" name="AutoShape 95"/>
            <p:cNvCxnSpPr>
              <a:cxnSpLocks noChangeAspect="1" noChangeShapeType="1"/>
            </p:cNvCxnSpPr>
            <p:nvPr/>
          </p:nvCxnSpPr>
          <p:spPr bwMode="auto">
            <a:xfrm>
              <a:off x="6220" y="3648"/>
              <a:ext cx="347" cy="374"/>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344" name="Line 96"/>
            <p:cNvSpPr>
              <a:spLocks noChangeAspect="1" noChangeShapeType="1"/>
            </p:cNvSpPr>
            <p:nvPr/>
          </p:nvSpPr>
          <p:spPr bwMode="auto">
            <a:xfrm>
              <a:off x="6129"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5" name="Line 97"/>
            <p:cNvSpPr>
              <a:spLocks noChangeAspect="1" noChangeShapeType="1"/>
            </p:cNvSpPr>
            <p:nvPr/>
          </p:nvSpPr>
          <p:spPr bwMode="auto">
            <a:xfrm>
              <a:off x="6567"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6" name="Line 98"/>
            <p:cNvSpPr>
              <a:spLocks noChangeAspect="1" noChangeShapeType="1"/>
            </p:cNvSpPr>
            <p:nvPr/>
          </p:nvSpPr>
          <p:spPr bwMode="auto">
            <a:xfrm>
              <a:off x="5824"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347" name="Group 99"/>
            <p:cNvGrpSpPr>
              <a:grpSpLocks noChangeAspect="1"/>
            </p:cNvGrpSpPr>
            <p:nvPr/>
          </p:nvGrpSpPr>
          <p:grpSpPr bwMode="auto">
            <a:xfrm rot="10800000" flipV="1">
              <a:off x="5632" y="3984"/>
              <a:ext cx="539" cy="54"/>
              <a:chOff x="2869" y="1320"/>
              <a:chExt cx="2315" cy="0"/>
            </a:xfrm>
          </p:grpSpPr>
          <p:sp>
            <p:nvSpPr>
              <p:cNvPr id="437348" name="Line 100"/>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9" name="Line 101"/>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50" name="Group 102"/>
            <p:cNvGrpSpPr>
              <a:grpSpLocks noChangeAspect="1"/>
            </p:cNvGrpSpPr>
            <p:nvPr/>
          </p:nvGrpSpPr>
          <p:grpSpPr bwMode="auto">
            <a:xfrm flipV="1">
              <a:off x="6125" y="4040"/>
              <a:ext cx="539" cy="54"/>
              <a:chOff x="2869" y="1320"/>
              <a:chExt cx="2315" cy="0"/>
            </a:xfrm>
          </p:grpSpPr>
          <p:sp>
            <p:nvSpPr>
              <p:cNvPr id="437351" name="Line 103"/>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52" name="Line 104"/>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7353" name="Rectangle 105"/>
            <p:cNvSpPr>
              <a:spLocks noChangeArrowheads="1"/>
            </p:cNvSpPr>
            <p:nvPr/>
          </p:nvSpPr>
          <p:spPr bwMode="auto">
            <a:xfrm>
              <a:off x="5996" y="3621"/>
              <a:ext cx="220" cy="51"/>
            </a:xfrm>
            <a:prstGeom prst="rect">
              <a:avLst/>
            </a:prstGeom>
            <a:solidFill>
              <a:srgbClr val="FF33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6700074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Combining sampling and instrumentation</a:t>
            </a:r>
            <a:endParaRPr lang="en-US" dirty="0"/>
          </a:p>
        </p:txBody>
      </p:sp>
      <p:sp>
        <p:nvSpPr>
          <p:cNvPr id="3" name="Content Placeholder 2"/>
          <p:cNvSpPr>
            <a:spLocks noGrp="1"/>
          </p:cNvSpPr>
          <p:nvPr>
            <p:ph idx="1"/>
          </p:nvPr>
        </p:nvSpPr>
        <p:spPr/>
        <p:txBody>
          <a:bodyPr/>
          <a:lstStyle/>
          <a:p>
            <a:r>
              <a:rPr lang="en-US" dirty="0" smtClean="0"/>
              <a:t>Instantaneous metrics with minimal overhead</a:t>
            </a:r>
          </a:p>
          <a:p>
            <a:r>
              <a:rPr lang="en-US" dirty="0" smtClean="0"/>
              <a:t>Points </a:t>
            </a:r>
            <a:r>
              <a:rPr lang="en-US" dirty="0"/>
              <a:t>to “small” regions</a:t>
            </a:r>
          </a:p>
          <a:p>
            <a:endParaRPr lang="en-US" dirty="0"/>
          </a:p>
        </p:txBody>
      </p:sp>
      <p:grpSp>
        <p:nvGrpSpPr>
          <p:cNvPr id="6" name="Group 5"/>
          <p:cNvGrpSpPr/>
          <p:nvPr/>
        </p:nvGrpSpPr>
        <p:grpSpPr>
          <a:xfrm>
            <a:off x="5278701" y="1590659"/>
            <a:ext cx="3394880" cy="4790669"/>
            <a:chOff x="5278701" y="1482397"/>
            <a:chExt cx="3394880" cy="4790669"/>
          </a:xfrm>
        </p:grpSpPr>
        <p:sp>
          <p:nvSpPr>
            <p:cNvPr id="9" name="Rectangle 8"/>
            <p:cNvSpPr/>
            <p:nvPr/>
          </p:nvSpPr>
          <p:spPr bwMode="auto">
            <a:xfrm>
              <a:off x="5686010" y="1482397"/>
              <a:ext cx="2987571" cy="4790669"/>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64301" tIns="32150" rIns="64301" bIns="32150" numCol="1" rtlCol="0" anchor="t" anchorCtr="0" compatLnSpc="1">
              <a:prstTxWarp prst="textNoShape">
                <a:avLst/>
              </a:prstTxWarp>
            </a:bodyPr>
            <a:lstStyle/>
            <a:p>
              <a:pPr algn="l"/>
              <a:r>
                <a:rPr lang="en-US" sz="1100" dirty="0" err="1">
                  <a:latin typeface="Courier New" pitchFamily="49" charset="0"/>
                  <a:cs typeface="Courier New" pitchFamily="49" charset="0"/>
                </a:rPr>
                <a:t>iter_loop</a:t>
              </a:r>
              <a:r>
                <a:rPr lang="en-US" sz="1100" dirty="0">
                  <a:latin typeface="Courier New" pitchFamily="49" charset="0"/>
                  <a:cs typeface="Courier New" pitchFamily="49" charset="0"/>
                </a:rPr>
                <a:t>: do m = 1, </a:t>
              </a:r>
              <a:r>
                <a:rPr lang="en-US" sz="1100" dirty="0" err="1">
                  <a:latin typeface="Courier New" pitchFamily="49" charset="0"/>
                  <a:cs typeface="Courier New" pitchFamily="49" charset="0"/>
                </a:rPr>
                <a:t>solv_max_iters</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sumN1=c0</a:t>
              </a:r>
            </a:p>
            <a:p>
              <a:pPr algn="l"/>
              <a:r>
                <a:rPr lang="en-US" sz="1100" dirty="0">
                  <a:latin typeface="Courier New" pitchFamily="49" charset="0"/>
                  <a:cs typeface="Courier New" pitchFamily="49" charset="0"/>
                </a:rPr>
                <a:t>  sumN3=c0</a:t>
              </a:r>
            </a:p>
            <a:p>
              <a:pPr algn="l"/>
              <a:r>
                <a:rPr lang="en-US" sz="1100" dirty="0">
                  <a:latin typeface="Courier New" pitchFamily="49" charset="0"/>
                  <a:cs typeface="Courier New" pitchFamily="49" charset="0"/>
                </a:rPr>
                <a:t>  do i=1,nActive</a:t>
              </a:r>
            </a:p>
            <a:p>
              <a:pPr algn="l"/>
              <a:r>
                <a:rPr lang="en-US" sz="1100" dirty="0">
                  <a:latin typeface="Courier New" pitchFamily="49" charset="0"/>
                  <a:cs typeface="Courier New" pitchFamily="49" charset="0"/>
                </a:rPr>
                <a:t>    Z(i) = Minv2(i)*R(i)</a:t>
              </a:r>
            </a:p>
            <a:p>
              <a:pPr algn="l"/>
              <a:r>
                <a:rPr lang="en-US" sz="1100" dirty="0">
                  <a:latin typeface="Courier New" pitchFamily="49" charset="0"/>
                  <a:cs typeface="Courier New" pitchFamily="49" charset="0"/>
                </a:rPr>
                <a:t>    sumN1 = sumN1 + R(i)*Z(i)</a:t>
              </a:r>
            </a:p>
            <a:p>
              <a:pPr algn="l"/>
              <a:r>
                <a:rPr lang="en-US" sz="1100" dirty="0">
                  <a:latin typeface="Courier New" pitchFamily="49" charset="0"/>
                  <a:cs typeface="Courier New" pitchFamily="49" charset="0"/>
                </a:rPr>
                <a:t>    sumN3 = sumN3 + R(i)*R(i)</a:t>
              </a: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do i=</a:t>
              </a:r>
              <a:r>
                <a:rPr lang="en-US" sz="1100" dirty="0" err="1">
                  <a:latin typeface="Courier New" pitchFamily="49" charset="0"/>
                  <a:cs typeface="Courier New" pitchFamily="49" charset="0"/>
                </a:rPr>
                <a:t>iptrHalo,n</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Z(i) = Minv2(i)*R(i)</a:t>
              </a: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call </a:t>
              </a:r>
              <a:r>
                <a:rPr lang="en-US" sz="1100" dirty="0" err="1">
                  <a:latin typeface="Courier New" pitchFamily="49" charset="0"/>
                  <a:cs typeface="Courier New" pitchFamily="49" charset="0"/>
                </a:rPr>
                <a:t>matvec</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n,A,AZ,Z</a:t>
              </a:r>
              <a:r>
                <a:rPr lang="en-US" sz="1100" dirty="0">
                  <a:latin typeface="Courier New" pitchFamily="49" charset="0"/>
                  <a:cs typeface="Courier New" pitchFamily="49" charset="0"/>
                </a:rPr>
                <a:t>)</a:t>
              </a:r>
            </a:p>
            <a:p>
              <a:pPr algn="l"/>
              <a:r>
                <a:rPr lang="en-US" sz="1100" dirty="0">
                  <a:latin typeface="Courier New" pitchFamily="49" charset="0"/>
                  <a:cs typeface="Courier New" pitchFamily="49" charset="0"/>
                </a:rPr>
                <a:t>  sumN2=c0</a:t>
              </a:r>
            </a:p>
            <a:p>
              <a:pPr algn="l"/>
              <a:r>
                <a:rPr lang="en-US" sz="1100" dirty="0">
                  <a:latin typeface="Courier New" pitchFamily="49" charset="0"/>
                  <a:cs typeface="Courier New" pitchFamily="49" charset="0"/>
                </a:rPr>
                <a:t>  do i=1,nActive</a:t>
              </a:r>
            </a:p>
            <a:p>
              <a:pPr algn="l"/>
              <a:r>
                <a:rPr lang="en-US" sz="1100" dirty="0">
                  <a:latin typeface="Courier New" pitchFamily="49" charset="0"/>
                  <a:cs typeface="Courier New" pitchFamily="49" charset="0"/>
                </a:rPr>
                <a:t>    sumN2 = sumN2 + AZ(i)*Z(i)</a:t>
              </a: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call </a:t>
              </a:r>
              <a:r>
                <a:rPr lang="en-US" sz="1100" dirty="0" err="1">
                  <a:latin typeface="Courier New" pitchFamily="49" charset="0"/>
                  <a:cs typeface="Courier New" pitchFamily="49" charset="0"/>
                </a:rPr>
                <a:t>update_halo</a:t>
              </a:r>
              <a:r>
                <a:rPr lang="en-US" sz="1100" dirty="0">
                  <a:latin typeface="Courier New" pitchFamily="49" charset="0"/>
                  <a:cs typeface="Courier New" pitchFamily="49" charset="0"/>
                </a:rPr>
                <a:t>(AZ)</a:t>
              </a:r>
            </a:p>
            <a:p>
              <a:pPr algn="l"/>
              <a:r>
                <a:rPr lang="en-US" sz="1100" dirty="0">
                  <a:latin typeface="Courier New" pitchFamily="49" charset="0"/>
                  <a:cs typeface="Courier New" pitchFamily="49" charset="0"/>
                </a:rPr>
                <a:t>  ...</a:t>
              </a:r>
            </a:p>
            <a:p>
              <a:pPr algn="l"/>
              <a:r>
                <a:rPr lang="en-US" sz="1100" dirty="0">
                  <a:latin typeface="Courier New" pitchFamily="49" charset="0"/>
                  <a:cs typeface="Courier New" pitchFamily="49" charset="0"/>
                </a:rPr>
                <a:t>  do i=1,n</a:t>
              </a: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stmp</a:t>
              </a:r>
              <a:r>
                <a:rPr lang="en-US" sz="1100" dirty="0">
                  <a:latin typeface="Courier New" pitchFamily="49" charset="0"/>
                  <a:cs typeface="Courier New" pitchFamily="49" charset="0"/>
                </a:rPr>
                <a:t> = Z(i) + </a:t>
              </a:r>
              <a:r>
                <a:rPr lang="en-US" sz="1100" dirty="0" err="1">
                  <a:latin typeface="Courier New" pitchFamily="49" charset="0"/>
                  <a:cs typeface="Courier New" pitchFamily="49" charset="0"/>
                </a:rPr>
                <a:t>cg_beta</a:t>
              </a:r>
              <a:r>
                <a:rPr lang="en-US" sz="1100" dirty="0">
                  <a:latin typeface="Courier New" pitchFamily="49" charset="0"/>
                  <a:cs typeface="Courier New" pitchFamily="49" charset="0"/>
                </a:rPr>
                <a:t>*S(i)</a:t>
              </a: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qtmp</a:t>
              </a:r>
              <a:r>
                <a:rPr lang="en-US" sz="1100" dirty="0">
                  <a:latin typeface="Courier New" pitchFamily="49" charset="0"/>
                  <a:cs typeface="Courier New" pitchFamily="49" charset="0"/>
                </a:rPr>
                <a:t> = AZ(i) + </a:t>
              </a:r>
              <a:r>
                <a:rPr lang="en-US" sz="1100" dirty="0" err="1">
                  <a:latin typeface="Courier New" pitchFamily="49" charset="0"/>
                  <a:cs typeface="Courier New" pitchFamily="49" charset="0"/>
                </a:rPr>
                <a:t>cg_beta</a:t>
              </a:r>
              <a:r>
                <a:rPr lang="en-US" sz="1100" dirty="0">
                  <a:latin typeface="Courier New" pitchFamily="49" charset="0"/>
                  <a:cs typeface="Courier New" pitchFamily="49" charset="0"/>
                </a:rPr>
                <a:t>*Q(i)</a:t>
              </a:r>
            </a:p>
            <a:p>
              <a:pPr algn="l"/>
              <a:r>
                <a:rPr lang="en-US" sz="1100" dirty="0">
                  <a:latin typeface="Courier New" pitchFamily="49" charset="0"/>
                  <a:cs typeface="Courier New" pitchFamily="49" charset="0"/>
                </a:rPr>
                <a:t>    X(i) = X(i) + </a:t>
              </a:r>
              <a:r>
                <a:rPr lang="en-US" sz="1100" dirty="0" err="1">
                  <a:latin typeface="Courier New" pitchFamily="49" charset="0"/>
                  <a:cs typeface="Courier New" pitchFamily="49" charset="0"/>
                </a:rPr>
                <a:t>cg_alpha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stmp</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R(i) = R(i) - </a:t>
              </a:r>
              <a:r>
                <a:rPr lang="en-US" sz="1100" dirty="0" err="1">
                  <a:latin typeface="Courier New" pitchFamily="49" charset="0"/>
                  <a:cs typeface="Courier New" pitchFamily="49" charset="0"/>
                </a:rPr>
                <a:t>cg_alpha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qtmp</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S(i) = </a:t>
              </a:r>
              <a:r>
                <a:rPr lang="en-US" sz="1100" dirty="0" err="1">
                  <a:latin typeface="Courier New" pitchFamily="49" charset="0"/>
                  <a:cs typeface="Courier New" pitchFamily="49" charset="0"/>
                </a:rPr>
                <a:t>stmp</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Q(i) = </a:t>
              </a:r>
              <a:r>
                <a:rPr lang="en-US" sz="1100" dirty="0" err="1">
                  <a:latin typeface="Courier New" pitchFamily="49" charset="0"/>
                  <a:cs typeface="Courier New" pitchFamily="49" charset="0"/>
                </a:rPr>
                <a:t>qtmp</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pPr algn="l"/>
              <a:r>
                <a:rPr lang="en-US" sz="1100" dirty="0">
                  <a:latin typeface="Courier New" pitchFamily="49" charset="0"/>
                  <a:cs typeface="Courier New" pitchFamily="49" charset="0"/>
                </a:rPr>
                <a:t>end do </a:t>
              </a:r>
              <a:r>
                <a:rPr lang="en-US" sz="1100" dirty="0" err="1">
                  <a:latin typeface="Courier New" pitchFamily="49" charset="0"/>
                  <a:cs typeface="Courier New" pitchFamily="49" charset="0"/>
                </a:rPr>
                <a:t>iter_loop</a:t>
              </a:r>
              <a:endParaRPr lang="en-US" sz="1100" dirty="0">
                <a:latin typeface="Courier New" pitchFamily="49" charset="0"/>
                <a:cs typeface="Courier New" pitchFamily="49" charset="0"/>
              </a:endParaRPr>
            </a:p>
          </p:txBody>
        </p:sp>
        <p:grpSp>
          <p:nvGrpSpPr>
            <p:cNvPr id="2" name="Group 1"/>
            <p:cNvGrpSpPr/>
            <p:nvPr/>
          </p:nvGrpSpPr>
          <p:grpSpPr>
            <a:xfrm>
              <a:off x="5278701" y="1988840"/>
              <a:ext cx="3394880" cy="4032448"/>
              <a:chOff x="5278701" y="1988840"/>
              <a:chExt cx="3394880" cy="4032448"/>
            </a:xfrm>
          </p:grpSpPr>
          <p:grpSp>
            <p:nvGrpSpPr>
              <p:cNvPr id="39" name="Group 38"/>
              <p:cNvGrpSpPr/>
              <p:nvPr/>
            </p:nvGrpSpPr>
            <p:grpSpPr>
              <a:xfrm>
                <a:off x="5278701" y="2487301"/>
                <a:ext cx="356671" cy="2714058"/>
                <a:chOff x="7506570" y="3536919"/>
                <a:chExt cx="507204" cy="3859367"/>
              </a:xfrm>
            </p:grpSpPr>
            <p:sp>
              <p:nvSpPr>
                <p:cNvPr id="11" name="Rectangle 10"/>
                <p:cNvSpPr/>
                <p:nvPr/>
              </p:nvSpPr>
              <p:spPr bwMode="auto">
                <a:xfrm>
                  <a:off x="7506570" y="3536919"/>
                  <a:ext cx="437605" cy="457200"/>
                </a:xfrm>
                <a:prstGeom prst="rect">
                  <a:avLst/>
                </a:prstGeom>
                <a:solidFill>
                  <a:srgbClr val="FFFF00">
                    <a:alpha val="37255"/>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B</a:t>
                  </a:r>
                </a:p>
              </p:txBody>
            </p:sp>
            <p:sp>
              <p:nvSpPr>
                <p:cNvPr id="13" name="Rectangle 12"/>
                <p:cNvSpPr/>
                <p:nvPr/>
              </p:nvSpPr>
              <p:spPr bwMode="auto">
                <a:xfrm>
                  <a:off x="7508979" y="5276385"/>
                  <a:ext cx="435196" cy="457200"/>
                </a:xfrm>
                <a:prstGeom prst="rect">
                  <a:avLst/>
                </a:prstGeom>
                <a:solidFill>
                  <a:srgbClr val="0099FF">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D</a:t>
                  </a:r>
                </a:p>
              </p:txBody>
            </p:sp>
            <p:sp>
              <p:nvSpPr>
                <p:cNvPr id="15" name="Rectangle 14"/>
                <p:cNvSpPr/>
                <p:nvPr/>
              </p:nvSpPr>
              <p:spPr bwMode="auto">
                <a:xfrm>
                  <a:off x="7508979" y="4676470"/>
                  <a:ext cx="435196" cy="457200"/>
                </a:xfrm>
                <a:prstGeom prst="rect">
                  <a:avLst/>
                </a:prstGeom>
                <a:solidFill>
                  <a:srgbClr val="66FFFF">
                    <a:alpha val="38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C</a:t>
                  </a:r>
                </a:p>
              </p:txBody>
            </p:sp>
            <p:sp>
              <p:nvSpPr>
                <p:cNvPr id="17" name="Rectangle 16"/>
                <p:cNvSpPr/>
                <p:nvPr/>
              </p:nvSpPr>
              <p:spPr bwMode="auto">
                <a:xfrm>
                  <a:off x="7578578" y="6939086"/>
                  <a:ext cx="435196" cy="457200"/>
                </a:xfrm>
                <a:prstGeom prst="rect">
                  <a:avLst/>
                </a:prstGeom>
                <a:solidFill>
                  <a:srgbClr val="FF0000">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A</a:t>
                  </a:r>
                </a:p>
              </p:txBody>
            </p:sp>
          </p:grpSp>
          <p:sp>
            <p:nvSpPr>
              <p:cNvPr id="26" name="Rectangle 25"/>
              <p:cNvSpPr/>
              <p:nvPr/>
            </p:nvSpPr>
            <p:spPr bwMode="auto">
              <a:xfrm>
                <a:off x="5686009" y="1988840"/>
                <a:ext cx="2987572" cy="1560960"/>
              </a:xfrm>
              <a:prstGeom prst="rect">
                <a:avLst/>
              </a:prstGeom>
              <a:solidFill>
                <a:srgbClr val="FFFF00">
                  <a:alpha val="37255"/>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643006" eaLnBrk="0" hangingPunct="0"/>
                <a:endParaRPr lang="en-US" sz="700">
                  <a:solidFill>
                    <a:schemeClr val="bg1"/>
                  </a:solidFill>
                  <a:latin typeface="Times New Roman" pitchFamily="18" charset="0"/>
                </a:endParaRPr>
              </a:p>
            </p:txBody>
          </p:sp>
          <p:sp>
            <p:nvSpPr>
              <p:cNvPr id="27" name="Rectangle 26"/>
              <p:cNvSpPr/>
              <p:nvPr/>
            </p:nvSpPr>
            <p:spPr bwMode="auto">
              <a:xfrm>
                <a:off x="5686009" y="3549679"/>
                <a:ext cx="2987572" cy="311369"/>
              </a:xfrm>
              <a:prstGeom prst="rect">
                <a:avLst/>
              </a:prstGeom>
              <a:solidFill>
                <a:srgbClr val="66FFFF">
                  <a:alpha val="38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643006" eaLnBrk="0" hangingPunct="0"/>
                <a:endParaRPr lang="en-US" sz="700">
                  <a:solidFill>
                    <a:schemeClr val="bg1"/>
                  </a:solidFill>
                  <a:latin typeface="Times New Roman" pitchFamily="18" charset="0"/>
                </a:endParaRPr>
              </a:p>
            </p:txBody>
          </p:sp>
          <p:sp>
            <p:nvSpPr>
              <p:cNvPr id="28" name="Rectangle 27"/>
              <p:cNvSpPr/>
              <p:nvPr/>
            </p:nvSpPr>
            <p:spPr bwMode="auto">
              <a:xfrm>
                <a:off x="5686009" y="3867559"/>
                <a:ext cx="2987572" cy="497545"/>
              </a:xfrm>
              <a:prstGeom prst="rect">
                <a:avLst/>
              </a:prstGeom>
              <a:solidFill>
                <a:srgbClr val="0099FF">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643006" eaLnBrk="0" hangingPunct="0"/>
                <a:endParaRPr lang="en-US" sz="700">
                  <a:solidFill>
                    <a:schemeClr val="bg1"/>
                  </a:solidFill>
                  <a:latin typeface="Times New Roman" pitchFamily="18" charset="0"/>
                </a:endParaRPr>
              </a:p>
            </p:txBody>
          </p:sp>
          <p:sp>
            <p:nvSpPr>
              <p:cNvPr id="29" name="Rectangle 28"/>
              <p:cNvSpPr/>
              <p:nvPr/>
            </p:nvSpPr>
            <p:spPr bwMode="auto">
              <a:xfrm>
                <a:off x="5686009" y="4725991"/>
                <a:ext cx="2987572" cy="1295297"/>
              </a:xfrm>
              <a:prstGeom prst="rect">
                <a:avLst/>
              </a:prstGeom>
              <a:solidFill>
                <a:srgbClr val="FF0000">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643006" eaLnBrk="0" hangingPunct="0"/>
                <a:endParaRPr lang="en-US" sz="700">
                  <a:solidFill>
                    <a:schemeClr val="bg1"/>
                  </a:solidFill>
                  <a:latin typeface="Times New Roman" pitchFamily="18" charset="0"/>
                </a:endParaRPr>
              </a:p>
            </p:txBody>
          </p:sp>
        </p:grpSp>
      </p:grpSp>
      <p:pic>
        <p:nvPicPr>
          <p:cNvPr id="10"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9782" y="3020136"/>
            <a:ext cx="3869939" cy="1507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027424" y="2624015"/>
            <a:ext cx="3141695" cy="1904845"/>
            <a:chOff x="1027424" y="2624015"/>
            <a:chExt cx="3141695" cy="1904845"/>
          </a:xfrm>
        </p:grpSpPr>
        <p:cxnSp>
          <p:nvCxnSpPr>
            <p:cNvPr id="20" name="Straight Connector 19"/>
            <p:cNvCxnSpPr/>
            <p:nvPr/>
          </p:nvCxnSpPr>
          <p:spPr bwMode="auto">
            <a:xfrm>
              <a:off x="2064004" y="2851384"/>
              <a:ext cx="0" cy="1677476"/>
            </a:xfrm>
            <a:prstGeom prst="line">
              <a:avLst/>
            </a:prstGeom>
            <a:solidFill>
              <a:srgbClr val="00B8FF"/>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1675254" y="2850000"/>
              <a:ext cx="0" cy="1677476"/>
            </a:xfrm>
            <a:prstGeom prst="line">
              <a:avLst/>
            </a:prstGeom>
            <a:solidFill>
              <a:srgbClr val="00B8FF"/>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3711174" y="2851384"/>
              <a:ext cx="0" cy="1677476"/>
            </a:xfrm>
            <a:prstGeom prst="line">
              <a:avLst/>
            </a:prstGeom>
            <a:solidFill>
              <a:srgbClr val="00B8FF"/>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21"/>
            <p:cNvSpPr/>
            <p:nvPr/>
          </p:nvSpPr>
          <p:spPr bwMode="auto">
            <a:xfrm>
              <a:off x="1027424" y="2624015"/>
              <a:ext cx="306035" cy="321521"/>
            </a:xfrm>
            <a:prstGeom prst="rect">
              <a:avLst/>
            </a:prstGeom>
            <a:solidFill>
              <a:srgbClr val="FF0000">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A</a:t>
              </a:r>
            </a:p>
          </p:txBody>
        </p:sp>
        <p:sp>
          <p:nvSpPr>
            <p:cNvPr id="23" name="Rectangle 22"/>
            <p:cNvSpPr/>
            <p:nvPr/>
          </p:nvSpPr>
          <p:spPr bwMode="auto">
            <a:xfrm>
              <a:off x="1722943" y="2632175"/>
              <a:ext cx="307729" cy="321521"/>
            </a:xfrm>
            <a:prstGeom prst="rect">
              <a:avLst/>
            </a:prstGeom>
            <a:solidFill>
              <a:srgbClr val="FFFF00">
                <a:alpha val="37255"/>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B</a:t>
              </a:r>
            </a:p>
          </p:txBody>
        </p:sp>
        <p:sp>
          <p:nvSpPr>
            <p:cNvPr id="24" name="Rectangle 23"/>
            <p:cNvSpPr/>
            <p:nvPr/>
          </p:nvSpPr>
          <p:spPr bwMode="auto">
            <a:xfrm>
              <a:off x="2799712" y="2632175"/>
              <a:ext cx="306035" cy="321521"/>
            </a:xfrm>
            <a:prstGeom prst="rect">
              <a:avLst/>
            </a:prstGeom>
            <a:solidFill>
              <a:srgbClr val="66FFFF">
                <a:alpha val="38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C</a:t>
              </a:r>
            </a:p>
          </p:txBody>
        </p:sp>
        <p:sp>
          <p:nvSpPr>
            <p:cNvPr id="25" name="Rectangle 24"/>
            <p:cNvSpPr/>
            <p:nvPr/>
          </p:nvSpPr>
          <p:spPr bwMode="auto">
            <a:xfrm>
              <a:off x="3863084" y="2669417"/>
              <a:ext cx="306035" cy="321521"/>
            </a:xfrm>
            <a:prstGeom prst="rect">
              <a:avLst/>
            </a:prstGeom>
            <a:solidFill>
              <a:srgbClr val="0099FF">
                <a:alpha val="37647"/>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700" dirty="0"/>
                <a:t>D</a:t>
              </a:r>
            </a:p>
          </p:txBody>
        </p:sp>
      </p:grpSp>
      <p:grpSp>
        <p:nvGrpSpPr>
          <p:cNvPr id="37" name="Group 36"/>
          <p:cNvGrpSpPr/>
          <p:nvPr/>
        </p:nvGrpSpPr>
        <p:grpSpPr>
          <a:xfrm>
            <a:off x="681893" y="4935089"/>
            <a:ext cx="3231829" cy="1468783"/>
            <a:chOff x="969684" y="7017651"/>
            <a:chExt cx="4595818" cy="2088597"/>
          </a:xfrm>
        </p:grpSpPr>
        <p:grpSp>
          <p:nvGrpSpPr>
            <p:cNvPr id="35" name="Group 34"/>
            <p:cNvGrpSpPr/>
            <p:nvPr/>
          </p:nvGrpSpPr>
          <p:grpSpPr>
            <a:xfrm>
              <a:off x="969684" y="7017651"/>
              <a:ext cx="4595818" cy="666667"/>
              <a:chOff x="969684" y="7017651"/>
              <a:chExt cx="4595818" cy="666667"/>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84" y="7017651"/>
                <a:ext cx="4595818" cy="666667"/>
              </a:xfrm>
              <a:prstGeom prst="rect">
                <a:avLst/>
              </a:prstGeom>
            </p:spPr>
          </p:pic>
          <p:sp>
            <p:nvSpPr>
              <p:cNvPr id="32" name="TextBox 31"/>
              <p:cNvSpPr txBox="1"/>
              <p:nvPr/>
            </p:nvSpPr>
            <p:spPr>
              <a:xfrm>
                <a:off x="1006390" y="7232525"/>
                <a:ext cx="2015578" cy="350124"/>
              </a:xfrm>
              <a:prstGeom prst="rect">
                <a:avLst/>
              </a:prstGeom>
              <a:noFill/>
            </p:spPr>
            <p:txBody>
              <a:bodyPr wrap="none" rtlCol="0">
                <a:spAutoFit/>
              </a:bodyPr>
              <a:lstStyle/>
              <a:p>
                <a:r>
                  <a:rPr lang="en-US" sz="1000" dirty="0" err="1"/>
                  <a:t>pcg_chrongear_linear</a:t>
                </a:r>
                <a:endParaRPr lang="en-US" sz="1000" dirty="0"/>
              </a:p>
            </p:txBody>
          </p:sp>
          <p:sp>
            <p:nvSpPr>
              <p:cNvPr id="33" name="TextBox 32"/>
              <p:cNvSpPr txBox="1"/>
              <p:nvPr/>
            </p:nvSpPr>
            <p:spPr>
              <a:xfrm>
                <a:off x="3923454" y="7232525"/>
                <a:ext cx="848448" cy="350124"/>
              </a:xfrm>
              <a:prstGeom prst="rect">
                <a:avLst/>
              </a:prstGeom>
              <a:noFill/>
            </p:spPr>
            <p:txBody>
              <a:bodyPr wrap="none" rtlCol="0">
                <a:spAutoFit/>
              </a:bodyPr>
              <a:lstStyle/>
              <a:p>
                <a:r>
                  <a:rPr lang="en-US" sz="1000" dirty="0" err="1"/>
                  <a:t>matvec</a:t>
                </a:r>
                <a:endParaRPr lang="en-US" sz="1000" dirty="0"/>
              </a:p>
            </p:txBody>
          </p:sp>
        </p:grpSp>
        <p:grpSp>
          <p:nvGrpSpPr>
            <p:cNvPr id="36" name="Group 35"/>
            <p:cNvGrpSpPr/>
            <p:nvPr/>
          </p:nvGrpSpPr>
          <p:grpSpPr>
            <a:xfrm>
              <a:off x="969684" y="7906136"/>
              <a:ext cx="4595818" cy="1200112"/>
              <a:chOff x="969684" y="7906136"/>
              <a:chExt cx="4595818" cy="1200112"/>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684" y="7906136"/>
                <a:ext cx="4595818" cy="714286"/>
              </a:xfrm>
              <a:prstGeom prst="rect">
                <a:avLst/>
              </a:prstGeom>
            </p:spPr>
          </p:pic>
          <p:sp>
            <p:nvSpPr>
              <p:cNvPr id="34" name="TextBox 33"/>
              <p:cNvSpPr txBox="1"/>
              <p:nvPr/>
            </p:nvSpPr>
            <p:spPr>
              <a:xfrm>
                <a:off x="2574831" y="8734241"/>
                <a:ext cx="1377304" cy="372007"/>
              </a:xfrm>
              <a:prstGeom prst="rect">
                <a:avLst/>
              </a:prstGeom>
              <a:noFill/>
            </p:spPr>
            <p:txBody>
              <a:bodyPr wrap="none" rtlCol="0">
                <a:spAutoFit/>
              </a:bodyPr>
              <a:lstStyle/>
              <a:p>
                <a:r>
                  <a:rPr lang="en-US" sz="1100" dirty="0"/>
                  <a:t>Line number</a:t>
                </a:r>
              </a:p>
            </p:txBody>
          </p:sp>
        </p:grpSp>
      </p:grpSp>
    </p:spTree>
    <p:extLst>
      <p:ext uri="{BB962C8B-B14F-4D97-AF65-F5344CB8AC3E}">
        <p14:creationId xmlns:p14="http://schemas.microsoft.com/office/powerpoint/2010/main" val="380008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Sequential code optimization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242404"/>
            <a:ext cx="5174513" cy="521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20735667">
            <a:off x="5940985" y="3530902"/>
            <a:ext cx="2672526" cy="923330"/>
          </a:xfrm>
          <a:prstGeom prst="rect">
            <a:avLst/>
          </a:prstGeom>
          <a:solidFill>
            <a:schemeClr val="accent1">
              <a:lumMod val="20000"/>
              <a:lumOff val="80000"/>
            </a:schemeClr>
          </a:solidFill>
        </p:spPr>
        <p:txBody>
          <a:bodyPr wrap="none" rtlCol="0">
            <a:spAutoFit/>
          </a:bodyPr>
          <a:lstStyle/>
          <a:p>
            <a:r>
              <a:rPr lang="en-US" dirty="0">
                <a:solidFill>
                  <a:srgbClr val="004990"/>
                </a:solidFill>
              </a:rPr>
              <a:t>Towards optimization</a:t>
            </a:r>
          </a:p>
          <a:p>
            <a:r>
              <a:rPr lang="en-US" dirty="0">
                <a:solidFill>
                  <a:srgbClr val="004990"/>
                </a:solidFill>
              </a:rPr>
              <a:t>b</a:t>
            </a:r>
            <a:r>
              <a:rPr lang="en-US" dirty="0" smtClean="0">
                <a:solidFill>
                  <a:srgbClr val="004990"/>
                </a:solidFill>
              </a:rPr>
              <a:t>y combining/</a:t>
            </a:r>
            <a:r>
              <a:rPr lang="en-US" dirty="0" err="1" smtClean="0">
                <a:solidFill>
                  <a:srgbClr val="004990"/>
                </a:solidFill>
              </a:rPr>
              <a:t>overlaping</a:t>
            </a:r>
            <a:endParaRPr lang="en-US" dirty="0" smtClean="0">
              <a:solidFill>
                <a:srgbClr val="004990"/>
              </a:solidFill>
            </a:endParaRPr>
          </a:p>
          <a:p>
            <a:r>
              <a:rPr lang="en-US" dirty="0" smtClean="0">
                <a:solidFill>
                  <a:srgbClr val="004990"/>
                </a:solidFill>
              </a:rPr>
              <a:t>regions </a:t>
            </a:r>
          </a:p>
        </p:txBody>
      </p:sp>
    </p:spTree>
    <p:extLst>
      <p:ext uri="{BB962C8B-B14F-4D97-AF65-F5344CB8AC3E}">
        <p14:creationId xmlns:p14="http://schemas.microsoft.com/office/powerpoint/2010/main" val="1988159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3648" y="4931876"/>
            <a:ext cx="6480720" cy="646331"/>
          </a:xfrm>
          <a:prstGeom prst="rect">
            <a:avLst/>
          </a:prstGeom>
          <a:noFill/>
        </p:spPr>
        <p:txBody>
          <a:bodyPr wrap="square" rtlCol="0">
            <a:spAutoFit/>
          </a:bodyPr>
          <a:lstStyle/>
          <a:p>
            <a:pPr algn="ctr"/>
            <a:r>
              <a:rPr lang="en-US" dirty="0" err="1" smtClean="0">
                <a:solidFill>
                  <a:schemeClr val="bg1"/>
                </a:solidFill>
                <a:latin typeface="Arial" pitchFamily="34" charset="0"/>
                <a:cs typeface="Arial" pitchFamily="34" charset="0"/>
              </a:rPr>
              <a:t>Jesús</a:t>
            </a:r>
            <a:r>
              <a:rPr lang="en-US" dirty="0" smtClean="0">
                <a:solidFill>
                  <a:schemeClr val="bg1"/>
                </a:solidFill>
                <a:latin typeface="Arial" pitchFamily="34" charset="0"/>
                <a:cs typeface="Arial" pitchFamily="34" charset="0"/>
              </a:rPr>
              <a:t> Labarta, Judit Gimenez</a:t>
            </a:r>
          </a:p>
          <a:p>
            <a:pPr algn="ctr"/>
            <a:r>
              <a:rPr lang="en-US" dirty="0" smtClean="0">
                <a:solidFill>
                  <a:schemeClr val="bg1"/>
                </a:solidFill>
                <a:latin typeface="Arial" pitchFamily="34" charset="0"/>
                <a:cs typeface="Arial" pitchFamily="34" charset="0"/>
              </a:rPr>
              <a:t>BSC</a:t>
            </a:r>
            <a:endParaRPr lang="en-US" dirty="0">
              <a:solidFill>
                <a:schemeClr val="bg1"/>
              </a:solidFill>
              <a:latin typeface="Arial" pitchFamily="34" charset="0"/>
              <a:cs typeface="Arial" pitchFamily="34" charset="0"/>
            </a:endParaRPr>
          </a:p>
        </p:txBody>
      </p:sp>
      <p:sp>
        <p:nvSpPr>
          <p:cNvPr id="12" name="Title 11"/>
          <p:cNvSpPr>
            <a:spLocks noGrp="1"/>
          </p:cNvSpPr>
          <p:nvPr>
            <p:ph type="ctrTitle"/>
          </p:nvPr>
        </p:nvSpPr>
        <p:spPr>
          <a:xfrm>
            <a:off x="757808" y="2708920"/>
            <a:ext cx="7772400" cy="1368152"/>
          </a:xfrm>
        </p:spPr>
        <p:txBody>
          <a:bodyPr>
            <a:normAutofit/>
          </a:bodyPr>
          <a:lstStyle/>
          <a:p>
            <a:r>
              <a:rPr lang="en-US" dirty="0" err="1" smtClean="0"/>
              <a:t>Dimemas</a:t>
            </a:r>
            <a:endParaRPr lang="en-US" dirty="0"/>
          </a:p>
        </p:txBody>
      </p:sp>
      <p:sp>
        <p:nvSpPr>
          <p:cNvPr id="6" name="TextBox 5"/>
          <p:cNvSpPr txBox="1"/>
          <p:nvPr/>
        </p:nvSpPr>
        <p:spPr>
          <a:xfrm>
            <a:off x="6444208" y="5969024"/>
            <a:ext cx="2448272" cy="523220"/>
          </a:xfrm>
          <a:prstGeom prst="rect">
            <a:avLst/>
          </a:prstGeom>
          <a:noFill/>
        </p:spPr>
        <p:txBody>
          <a:bodyPr wrap="square" rtlCol="0">
            <a:spAutoFit/>
          </a:bodyPr>
          <a:lstStyle/>
          <a:p>
            <a:pPr algn="r"/>
            <a:r>
              <a:rPr lang="en-US" sz="1400" dirty="0" err="1" smtClean="0">
                <a:solidFill>
                  <a:schemeClr val="bg1"/>
                </a:solidFill>
              </a:rPr>
              <a:t>EuroMPI</a:t>
            </a:r>
            <a:r>
              <a:rPr lang="en-US" sz="1400" dirty="0" smtClean="0">
                <a:solidFill>
                  <a:schemeClr val="bg1"/>
                </a:solidFill>
              </a:rPr>
              <a:t>, Sept 15</a:t>
            </a:r>
            <a:r>
              <a:rPr lang="en-US" sz="1400" baseline="30000" dirty="0" smtClean="0">
                <a:solidFill>
                  <a:schemeClr val="bg1"/>
                </a:solidFill>
              </a:rPr>
              <a:t>th</a:t>
            </a:r>
            <a:r>
              <a:rPr lang="en-US" sz="1400" dirty="0" smtClean="0">
                <a:solidFill>
                  <a:schemeClr val="bg1"/>
                </a:solidFill>
              </a:rPr>
              <a:t> 2013, Madrid</a:t>
            </a:r>
            <a:endParaRPr lang="en-US" sz="1400" dirty="0">
              <a:solidFill>
                <a:schemeClr val="bg1"/>
              </a:solidFill>
            </a:endParaRPr>
          </a:p>
        </p:txBody>
      </p:sp>
    </p:spTree>
    <p:extLst>
      <p:ext uri="{BB962C8B-B14F-4D97-AF65-F5344CB8AC3E}">
        <p14:creationId xmlns:p14="http://schemas.microsoft.com/office/powerpoint/2010/main" val="20966151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457920" y="-10082"/>
            <a:ext cx="7967892" cy="681192"/>
          </a:xfrm>
        </p:spPr>
        <p:txBody>
          <a:bodyPr/>
          <a:lstStyle/>
          <a:p>
            <a:r>
              <a:rPr lang="en-US" dirty="0" err="1"/>
              <a:t>Dimemas</a:t>
            </a:r>
            <a:r>
              <a:rPr lang="en-US" dirty="0"/>
              <a:t>: Coarse grain, Trace driven simulation</a:t>
            </a:r>
          </a:p>
        </p:txBody>
      </p:sp>
      <p:sp>
        <p:nvSpPr>
          <p:cNvPr id="437251" name="Rectangle 3"/>
          <p:cNvSpPr>
            <a:spLocks noGrp="1" noChangeArrowheads="1"/>
          </p:cNvSpPr>
          <p:nvPr>
            <p:ph type="body" idx="1"/>
          </p:nvPr>
        </p:nvSpPr>
        <p:spPr>
          <a:xfrm>
            <a:off x="457703" y="1011999"/>
            <a:ext cx="8346928" cy="4893149"/>
          </a:xfrm>
        </p:spPr>
        <p:txBody>
          <a:bodyPr/>
          <a:lstStyle/>
          <a:p>
            <a:r>
              <a:rPr lang="en-US" dirty="0"/>
              <a:t>Simulation: Highly non linear model</a:t>
            </a:r>
          </a:p>
          <a:p>
            <a:pPr lvl="1">
              <a:spcBef>
                <a:spcPct val="50000"/>
              </a:spcBef>
            </a:pPr>
            <a:r>
              <a:rPr lang="en-US" dirty="0"/>
              <a:t>Linear components</a:t>
            </a:r>
          </a:p>
          <a:p>
            <a:pPr lvl="2"/>
            <a:r>
              <a:rPr lang="en-US" dirty="0"/>
              <a:t>Point to point communication</a:t>
            </a:r>
          </a:p>
          <a:p>
            <a:pPr lvl="2">
              <a:spcBef>
                <a:spcPct val="50000"/>
              </a:spcBef>
            </a:pPr>
            <a:r>
              <a:rPr lang="en-US" dirty="0"/>
              <a:t>Sequential processor performance</a:t>
            </a:r>
          </a:p>
          <a:p>
            <a:pPr lvl="3"/>
            <a:r>
              <a:rPr lang="en-US" dirty="0"/>
              <a:t>Global CPU speed</a:t>
            </a:r>
          </a:p>
          <a:p>
            <a:pPr lvl="3"/>
            <a:r>
              <a:rPr lang="en-US" dirty="0"/>
              <a:t>Per block/subroutine</a:t>
            </a:r>
          </a:p>
          <a:p>
            <a:pPr lvl="1">
              <a:spcBef>
                <a:spcPct val="70000"/>
              </a:spcBef>
            </a:pPr>
            <a:r>
              <a:rPr lang="en-US" dirty="0"/>
              <a:t>Non linear components</a:t>
            </a:r>
          </a:p>
          <a:p>
            <a:pPr lvl="2"/>
            <a:r>
              <a:rPr lang="en-US" dirty="0"/>
              <a:t>Synchronization semantics</a:t>
            </a:r>
          </a:p>
          <a:p>
            <a:pPr lvl="3"/>
            <a:r>
              <a:rPr lang="en-US" dirty="0"/>
              <a:t>Blocking receives</a:t>
            </a:r>
          </a:p>
          <a:p>
            <a:pPr lvl="3"/>
            <a:r>
              <a:rPr lang="en-US" dirty="0"/>
              <a:t>Rendezvous</a:t>
            </a:r>
          </a:p>
          <a:p>
            <a:pPr lvl="2"/>
            <a:r>
              <a:rPr lang="en-US" dirty="0"/>
              <a:t>Resource contention</a:t>
            </a:r>
          </a:p>
          <a:p>
            <a:pPr lvl="3"/>
            <a:r>
              <a:rPr lang="en-US" dirty="0"/>
              <a:t>CPU</a:t>
            </a:r>
          </a:p>
          <a:p>
            <a:pPr lvl="3"/>
            <a:r>
              <a:rPr lang="en-US" dirty="0"/>
              <a:t>Communication subsystem </a:t>
            </a:r>
          </a:p>
          <a:p>
            <a:pPr lvl="4">
              <a:lnSpc>
                <a:spcPct val="90000"/>
              </a:lnSpc>
            </a:pPr>
            <a:r>
              <a:rPr lang="en-US" dirty="0"/>
              <a:t>links (half/full duplex), busses</a:t>
            </a:r>
          </a:p>
        </p:txBody>
      </p:sp>
      <p:graphicFrame>
        <p:nvGraphicFramePr>
          <p:cNvPr id="437252" name="Object 4"/>
          <p:cNvGraphicFramePr>
            <a:graphicFrameLocks noGrp="1" noChangeAspect="1"/>
          </p:cNvGraphicFramePr>
          <p:nvPr>
            <p:ph sz="half" idx="4294967295"/>
            <p:extLst>
              <p:ext uri="{D42A27DB-BD31-4B8C-83A1-F6EECF244321}">
                <p14:modId xmlns:p14="http://schemas.microsoft.com/office/powerpoint/2010/main" val="286274809"/>
              </p:ext>
            </p:extLst>
          </p:nvPr>
        </p:nvGraphicFramePr>
        <p:xfrm>
          <a:off x="5682397" y="1897867"/>
          <a:ext cx="1424459" cy="420881"/>
        </p:xfrm>
        <a:graphic>
          <a:graphicData uri="http://schemas.openxmlformats.org/presentationml/2006/ole">
            <mc:AlternateContent xmlns:mc="http://schemas.openxmlformats.org/markup-compatibility/2006">
              <mc:Choice xmlns:v="urn:schemas-microsoft-com:vml" Requires="v">
                <p:oleObj spid="_x0000_s29762" name="Equation" r:id="rId4" imgW="1333440" imgH="393480" progId="Equation.3">
                  <p:embed/>
                </p:oleObj>
              </mc:Choice>
              <mc:Fallback>
                <p:oleObj name="Equation" r:id="rId4" imgW="13334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2397" y="1897867"/>
                        <a:ext cx="1424459" cy="420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7253" name="Group 5"/>
          <p:cNvGrpSpPr>
            <a:grpSpLocks noChangeAspect="1"/>
          </p:cNvGrpSpPr>
          <p:nvPr/>
        </p:nvGrpSpPr>
        <p:grpSpPr bwMode="auto">
          <a:xfrm>
            <a:off x="7263613" y="1700808"/>
            <a:ext cx="1615253" cy="841021"/>
            <a:chOff x="3936" y="2549"/>
            <a:chExt cx="912" cy="475"/>
          </a:xfrm>
        </p:grpSpPr>
        <p:grpSp>
          <p:nvGrpSpPr>
            <p:cNvPr id="437254" name="Group 6"/>
            <p:cNvGrpSpPr>
              <a:grpSpLocks noChangeAspect="1"/>
            </p:cNvGrpSpPr>
            <p:nvPr/>
          </p:nvGrpSpPr>
          <p:grpSpPr bwMode="auto">
            <a:xfrm>
              <a:off x="3944" y="2592"/>
              <a:ext cx="904" cy="96"/>
              <a:chOff x="3944" y="2592"/>
              <a:chExt cx="904" cy="96"/>
            </a:xfrm>
          </p:grpSpPr>
          <p:grpSp>
            <p:nvGrpSpPr>
              <p:cNvPr id="437255" name="Group 7"/>
              <p:cNvGrpSpPr>
                <a:grpSpLocks noChangeAspect="1"/>
              </p:cNvGrpSpPr>
              <p:nvPr/>
            </p:nvGrpSpPr>
            <p:grpSpPr bwMode="auto">
              <a:xfrm rot="10800000" flipV="1">
                <a:off x="3944" y="2592"/>
                <a:ext cx="472" cy="47"/>
                <a:chOff x="2869" y="1320"/>
                <a:chExt cx="2315" cy="0"/>
              </a:xfrm>
            </p:grpSpPr>
            <p:sp>
              <p:nvSpPr>
                <p:cNvPr id="437256" name="Line 8"/>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57" name="Line 9"/>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58" name="Group 10"/>
              <p:cNvGrpSpPr>
                <a:grpSpLocks noChangeAspect="1"/>
              </p:cNvGrpSpPr>
              <p:nvPr/>
            </p:nvGrpSpPr>
            <p:grpSpPr bwMode="auto">
              <a:xfrm flipV="1">
                <a:off x="4376" y="2641"/>
                <a:ext cx="472" cy="47"/>
                <a:chOff x="2869" y="1320"/>
                <a:chExt cx="2315" cy="0"/>
              </a:xfrm>
            </p:grpSpPr>
            <p:sp>
              <p:nvSpPr>
                <p:cNvPr id="437259" name="Line 11"/>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0" name="Line 12"/>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261" name="Rectangle 13"/>
            <p:cNvSpPr>
              <a:spLocks noChangeAspect="1" noChangeArrowheads="1"/>
            </p:cNvSpPr>
            <p:nvPr/>
          </p:nvSpPr>
          <p:spPr bwMode="auto">
            <a:xfrm>
              <a:off x="4221" y="2610"/>
              <a:ext cx="148" cy="45"/>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262" name="AutoShape 14"/>
            <p:cNvCxnSpPr>
              <a:cxnSpLocks noChangeAspect="1" noChangeShapeType="1"/>
              <a:stCxn id="437261" idx="3"/>
            </p:cNvCxnSpPr>
            <p:nvPr/>
          </p:nvCxnSpPr>
          <p:spPr bwMode="auto">
            <a:xfrm>
              <a:off x="4369" y="2633"/>
              <a:ext cx="304" cy="328"/>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263" name="Line 15"/>
            <p:cNvSpPr>
              <a:spLocks noChangeAspect="1" noChangeShapeType="1"/>
            </p:cNvSpPr>
            <p:nvPr/>
          </p:nvSpPr>
          <p:spPr bwMode="auto">
            <a:xfrm>
              <a:off x="4371"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4" name="Line 16"/>
            <p:cNvSpPr>
              <a:spLocks noChangeAspect="1" noChangeShapeType="1"/>
            </p:cNvSpPr>
            <p:nvPr/>
          </p:nvSpPr>
          <p:spPr bwMode="auto">
            <a:xfrm>
              <a:off x="4673"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5" name="Line 17"/>
            <p:cNvSpPr>
              <a:spLocks noChangeAspect="1" noChangeShapeType="1"/>
            </p:cNvSpPr>
            <p:nvPr/>
          </p:nvSpPr>
          <p:spPr bwMode="auto">
            <a:xfrm>
              <a:off x="4219" y="2996"/>
              <a:ext cx="149"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6" name="Line 18"/>
            <p:cNvSpPr>
              <a:spLocks noChangeAspect="1" noChangeShapeType="1"/>
            </p:cNvSpPr>
            <p:nvPr/>
          </p:nvSpPr>
          <p:spPr bwMode="auto">
            <a:xfrm>
              <a:off x="4376" y="2996"/>
              <a:ext cx="29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67" name="Line 19"/>
            <p:cNvSpPr>
              <a:spLocks noChangeAspect="1" noChangeShapeType="1"/>
            </p:cNvSpPr>
            <p:nvPr/>
          </p:nvSpPr>
          <p:spPr bwMode="auto">
            <a:xfrm>
              <a:off x="4220" y="2549"/>
              <a:ext cx="0" cy="4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268" name="Group 20"/>
            <p:cNvGrpSpPr>
              <a:grpSpLocks noChangeAspect="1"/>
            </p:cNvGrpSpPr>
            <p:nvPr/>
          </p:nvGrpSpPr>
          <p:grpSpPr bwMode="auto">
            <a:xfrm>
              <a:off x="3936" y="2928"/>
              <a:ext cx="904" cy="96"/>
              <a:chOff x="3944" y="2592"/>
              <a:chExt cx="904" cy="96"/>
            </a:xfrm>
          </p:grpSpPr>
          <p:grpSp>
            <p:nvGrpSpPr>
              <p:cNvPr id="437269" name="Group 21"/>
              <p:cNvGrpSpPr>
                <a:grpSpLocks noChangeAspect="1"/>
              </p:cNvGrpSpPr>
              <p:nvPr/>
            </p:nvGrpSpPr>
            <p:grpSpPr bwMode="auto">
              <a:xfrm rot="10800000" flipV="1">
                <a:off x="3944" y="2592"/>
                <a:ext cx="472" cy="47"/>
                <a:chOff x="2869" y="1320"/>
                <a:chExt cx="2315" cy="0"/>
              </a:xfrm>
            </p:grpSpPr>
            <p:sp>
              <p:nvSpPr>
                <p:cNvPr id="437270" name="Line 2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1" name="Line 2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272" name="Group 24"/>
              <p:cNvGrpSpPr>
                <a:grpSpLocks noChangeAspect="1"/>
              </p:cNvGrpSpPr>
              <p:nvPr/>
            </p:nvGrpSpPr>
            <p:grpSpPr bwMode="auto">
              <a:xfrm flipV="1">
                <a:off x="4376" y="2641"/>
                <a:ext cx="472" cy="47"/>
                <a:chOff x="2869" y="1320"/>
                <a:chExt cx="2315" cy="0"/>
              </a:xfrm>
            </p:grpSpPr>
            <p:sp>
              <p:nvSpPr>
                <p:cNvPr id="437273" name="Line 25"/>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274" name="Line 26"/>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437275" name="Group 27"/>
          <p:cNvGrpSpPr>
            <a:grpSpLocks/>
          </p:cNvGrpSpPr>
          <p:nvPr/>
        </p:nvGrpSpPr>
        <p:grpSpPr bwMode="auto">
          <a:xfrm>
            <a:off x="5591351" y="4894702"/>
            <a:ext cx="3390877" cy="937198"/>
            <a:chOff x="5325" y="4642"/>
            <a:chExt cx="2402" cy="642"/>
          </a:xfrm>
        </p:grpSpPr>
        <p:sp>
          <p:nvSpPr>
            <p:cNvPr id="437276" name="Freeform 28"/>
            <p:cNvSpPr>
              <a:spLocks noChangeAspect="1"/>
            </p:cNvSpPr>
            <p:nvPr/>
          </p:nvSpPr>
          <p:spPr bwMode="auto">
            <a:xfrm>
              <a:off x="5325" y="4868"/>
              <a:ext cx="677" cy="416"/>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350">
              <a:solidFill>
                <a:srgbClr val="FFCC00"/>
              </a:solidFill>
              <a:prstDash val="solid"/>
              <a:round/>
              <a:headEnd/>
              <a:tailEnd/>
            </a:ln>
          </p:spPr>
          <p:txBody>
            <a:bodyPr/>
            <a:lstStyle/>
            <a:p>
              <a:endParaRPr lang="en-US"/>
            </a:p>
          </p:txBody>
        </p:sp>
        <p:grpSp>
          <p:nvGrpSpPr>
            <p:cNvPr id="437277" name="Group 29"/>
            <p:cNvGrpSpPr>
              <a:grpSpLocks noChangeAspect="1"/>
            </p:cNvGrpSpPr>
            <p:nvPr/>
          </p:nvGrpSpPr>
          <p:grpSpPr bwMode="auto">
            <a:xfrm>
              <a:off x="5386" y="5143"/>
              <a:ext cx="198" cy="101"/>
              <a:chOff x="3558" y="2840"/>
              <a:chExt cx="174" cy="89"/>
            </a:xfrm>
          </p:grpSpPr>
          <p:sp>
            <p:nvSpPr>
              <p:cNvPr id="437278" name="Freeform 30"/>
              <p:cNvSpPr>
                <a:spLocks noChangeAspect="1"/>
              </p:cNvSpPr>
              <p:nvPr/>
            </p:nvSpPr>
            <p:spPr bwMode="auto">
              <a:xfrm>
                <a:off x="3558" y="2844"/>
                <a:ext cx="174" cy="85"/>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79" name="Rectangle 31"/>
              <p:cNvSpPr>
                <a:spLocks noChangeAspect="1" noChangeArrowheads="1"/>
              </p:cNvSpPr>
              <p:nvPr/>
            </p:nvSpPr>
            <p:spPr bwMode="auto">
              <a:xfrm>
                <a:off x="3578" y="2840"/>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grpSp>
        <p:grpSp>
          <p:nvGrpSpPr>
            <p:cNvPr id="437280" name="Group 32"/>
            <p:cNvGrpSpPr>
              <a:grpSpLocks noChangeAspect="1"/>
            </p:cNvGrpSpPr>
            <p:nvPr/>
          </p:nvGrpSpPr>
          <p:grpSpPr bwMode="auto">
            <a:xfrm>
              <a:off x="5608" y="4979"/>
              <a:ext cx="345" cy="194"/>
              <a:chOff x="3753" y="2697"/>
              <a:chExt cx="304" cy="170"/>
            </a:xfrm>
          </p:grpSpPr>
          <p:sp>
            <p:nvSpPr>
              <p:cNvPr id="437281" name="Freeform 33"/>
              <p:cNvSpPr>
                <a:spLocks noChangeAspect="1"/>
              </p:cNvSpPr>
              <p:nvPr/>
            </p:nvSpPr>
            <p:spPr bwMode="auto">
              <a:xfrm>
                <a:off x="3753" y="2697"/>
                <a:ext cx="304" cy="170"/>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282" name="Rectangle 34"/>
              <p:cNvSpPr>
                <a:spLocks noChangeAspect="1" noChangeArrowheads="1"/>
              </p:cNvSpPr>
              <p:nvPr/>
            </p:nvSpPr>
            <p:spPr bwMode="auto">
              <a:xfrm>
                <a:off x="3838" y="2707"/>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283" name="Rectangle 35"/>
              <p:cNvSpPr>
                <a:spLocks noChangeAspect="1" noChangeArrowheads="1"/>
              </p:cNvSpPr>
              <p:nvPr/>
            </p:nvSpPr>
            <p:spPr bwMode="auto">
              <a:xfrm>
                <a:off x="3795" y="2775"/>
                <a:ext cx="257"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grpSp>
        <p:grpSp>
          <p:nvGrpSpPr>
            <p:cNvPr id="437284" name="Group 36"/>
            <p:cNvGrpSpPr>
              <a:grpSpLocks noChangeAspect="1"/>
            </p:cNvGrpSpPr>
            <p:nvPr/>
          </p:nvGrpSpPr>
          <p:grpSpPr bwMode="auto">
            <a:xfrm>
              <a:off x="5386" y="4642"/>
              <a:ext cx="2280" cy="158"/>
              <a:chOff x="3558" y="2400"/>
              <a:chExt cx="2004" cy="139"/>
            </a:xfrm>
          </p:grpSpPr>
          <p:sp>
            <p:nvSpPr>
              <p:cNvPr id="437285" name="Rectangle 37"/>
              <p:cNvSpPr>
                <a:spLocks noChangeAspect="1" noChangeArrowheads="1"/>
              </p:cNvSpPr>
              <p:nvPr/>
            </p:nvSpPr>
            <p:spPr bwMode="auto">
              <a:xfrm>
                <a:off x="3558" y="2490"/>
                <a:ext cx="2004" cy="1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6" name="Rectangle 38"/>
              <p:cNvSpPr>
                <a:spLocks noChangeAspect="1" noChangeArrowheads="1"/>
              </p:cNvSpPr>
              <p:nvPr/>
            </p:nvSpPr>
            <p:spPr bwMode="auto">
              <a:xfrm>
                <a:off x="4825" y="2400"/>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87" name="Rectangle 39"/>
              <p:cNvSpPr>
                <a:spLocks noChangeAspect="1" noChangeArrowheads="1"/>
              </p:cNvSpPr>
              <p:nvPr/>
            </p:nvSpPr>
            <p:spPr bwMode="auto">
              <a:xfrm>
                <a:off x="4836" y="2403"/>
                <a:ext cx="6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B</a:t>
                </a:r>
              </a:p>
            </p:txBody>
          </p:sp>
          <p:sp>
            <p:nvSpPr>
              <p:cNvPr id="437288" name="Freeform 40"/>
              <p:cNvSpPr>
                <a:spLocks noChangeAspect="1"/>
              </p:cNvSpPr>
              <p:nvPr/>
            </p:nvSpPr>
            <p:spPr bwMode="auto">
              <a:xfrm>
                <a:off x="4875" y="2465"/>
                <a:ext cx="41" cy="74"/>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37289" name="Group 41"/>
            <p:cNvGrpSpPr>
              <a:grpSpLocks noChangeAspect="1"/>
            </p:cNvGrpSpPr>
            <p:nvPr/>
          </p:nvGrpSpPr>
          <p:grpSpPr bwMode="auto">
            <a:xfrm>
              <a:off x="5386" y="4907"/>
              <a:ext cx="198" cy="219"/>
              <a:chOff x="3558" y="2633"/>
              <a:chExt cx="174" cy="192"/>
            </a:xfrm>
          </p:grpSpPr>
          <p:sp>
            <p:nvSpPr>
              <p:cNvPr id="437290" name="Freeform 42"/>
              <p:cNvSpPr>
                <a:spLocks noChangeAspect="1"/>
              </p:cNvSpPr>
              <p:nvPr/>
            </p:nvSpPr>
            <p:spPr bwMode="auto">
              <a:xfrm>
                <a:off x="3558" y="2740"/>
                <a:ext cx="174" cy="85"/>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1" name="Rectangle 43"/>
              <p:cNvSpPr>
                <a:spLocks noChangeAspect="1" noChangeArrowheads="1"/>
              </p:cNvSpPr>
              <p:nvPr/>
            </p:nvSpPr>
            <p:spPr bwMode="auto">
              <a:xfrm>
                <a:off x="3578" y="2738"/>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292" name="Freeform 44"/>
              <p:cNvSpPr>
                <a:spLocks noChangeAspect="1"/>
              </p:cNvSpPr>
              <p:nvPr/>
            </p:nvSpPr>
            <p:spPr bwMode="auto">
              <a:xfrm>
                <a:off x="3558" y="2635"/>
                <a:ext cx="174" cy="85"/>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293" name="Rectangle 45"/>
              <p:cNvSpPr>
                <a:spLocks noChangeAspect="1" noChangeArrowheads="1"/>
              </p:cNvSpPr>
              <p:nvPr/>
            </p:nvSpPr>
            <p:spPr bwMode="auto">
              <a:xfrm>
                <a:off x="3570" y="2633"/>
                <a:ext cx="157"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253"/>
                <a:r>
                  <a:rPr lang="es-ES" sz="700"/>
                  <a:t>CPU</a:t>
                </a:r>
              </a:p>
            </p:txBody>
          </p:sp>
        </p:grpSp>
        <p:grpSp>
          <p:nvGrpSpPr>
            <p:cNvPr id="437294" name="Group 46"/>
            <p:cNvGrpSpPr>
              <a:grpSpLocks noChangeAspect="1"/>
            </p:cNvGrpSpPr>
            <p:nvPr/>
          </p:nvGrpSpPr>
          <p:grpSpPr bwMode="auto">
            <a:xfrm>
              <a:off x="5532" y="4756"/>
              <a:ext cx="126" cy="142"/>
              <a:chOff x="3686" y="2497"/>
              <a:chExt cx="110" cy="125"/>
            </a:xfrm>
          </p:grpSpPr>
          <p:sp>
            <p:nvSpPr>
              <p:cNvPr id="437295" name="Rectangle 47"/>
              <p:cNvSpPr>
                <a:spLocks noChangeAspect="1" noChangeArrowheads="1"/>
              </p:cNvSpPr>
              <p:nvPr/>
            </p:nvSpPr>
            <p:spPr bwMode="auto">
              <a:xfrm>
                <a:off x="3686" y="2511"/>
                <a:ext cx="54" cy="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296" name="Rectangle 48"/>
              <p:cNvSpPr>
                <a:spLocks noChangeAspect="1" noChangeArrowheads="1"/>
              </p:cNvSpPr>
              <p:nvPr/>
            </p:nvSpPr>
            <p:spPr bwMode="auto">
              <a:xfrm>
                <a:off x="3699"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297" name="Line 49"/>
              <p:cNvSpPr>
                <a:spLocks noChangeAspect="1" noChangeShapeType="1"/>
              </p:cNvSpPr>
              <p:nvPr/>
            </p:nvSpPr>
            <p:spPr bwMode="auto">
              <a:xfrm>
                <a:off x="3774"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298" name="Line 50"/>
              <p:cNvSpPr>
                <a:spLocks noChangeAspect="1" noChangeShapeType="1"/>
              </p:cNvSpPr>
              <p:nvPr/>
            </p:nvSpPr>
            <p:spPr bwMode="auto">
              <a:xfrm flipV="1">
                <a:off x="3753" y="2531"/>
                <a:ext cx="43" cy="35"/>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299" name="Group 51"/>
            <p:cNvGrpSpPr>
              <a:grpSpLocks noChangeAspect="1"/>
            </p:cNvGrpSpPr>
            <p:nvPr/>
          </p:nvGrpSpPr>
          <p:grpSpPr bwMode="auto">
            <a:xfrm>
              <a:off x="6063" y="4753"/>
              <a:ext cx="678" cy="531"/>
              <a:chOff x="4153" y="2497"/>
              <a:chExt cx="596" cy="467"/>
            </a:xfrm>
          </p:grpSpPr>
          <p:sp>
            <p:nvSpPr>
              <p:cNvPr id="437300" name="Freeform 52"/>
              <p:cNvSpPr>
                <a:spLocks noChangeAspect="1"/>
              </p:cNvSpPr>
              <p:nvPr/>
            </p:nvSpPr>
            <p:spPr bwMode="auto">
              <a:xfrm>
                <a:off x="4153" y="2600"/>
                <a:ext cx="596" cy="364"/>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350">
                <a:solidFill>
                  <a:srgbClr val="FFCC00"/>
                </a:solidFill>
                <a:prstDash val="solid"/>
                <a:round/>
                <a:headEnd/>
                <a:tailEnd/>
              </a:ln>
            </p:spPr>
            <p:txBody>
              <a:bodyPr/>
              <a:lstStyle/>
              <a:p>
                <a:endParaRPr lang="en-US"/>
              </a:p>
            </p:txBody>
          </p:sp>
          <p:sp>
            <p:nvSpPr>
              <p:cNvPr id="437301" name="Freeform 53"/>
              <p:cNvSpPr>
                <a:spLocks noChangeAspect="1"/>
              </p:cNvSpPr>
              <p:nvPr/>
            </p:nvSpPr>
            <p:spPr bwMode="auto">
              <a:xfrm>
                <a:off x="4207" y="2740"/>
                <a:ext cx="174" cy="85"/>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2" name="Rectangle 54"/>
              <p:cNvSpPr>
                <a:spLocks noChangeAspect="1" noChangeArrowheads="1"/>
              </p:cNvSpPr>
              <p:nvPr/>
            </p:nvSpPr>
            <p:spPr bwMode="auto">
              <a:xfrm>
                <a:off x="4238" y="2747"/>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3" name="Freeform 55"/>
              <p:cNvSpPr>
                <a:spLocks noChangeAspect="1"/>
              </p:cNvSpPr>
              <p:nvPr/>
            </p:nvSpPr>
            <p:spPr bwMode="auto">
              <a:xfrm>
                <a:off x="4207" y="2844"/>
                <a:ext cx="174" cy="85"/>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4" name="Rectangle 56"/>
              <p:cNvSpPr>
                <a:spLocks noChangeAspect="1" noChangeArrowheads="1"/>
              </p:cNvSpPr>
              <p:nvPr/>
            </p:nvSpPr>
            <p:spPr bwMode="auto">
              <a:xfrm>
                <a:off x="4238" y="2853"/>
                <a:ext cx="14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05" name="Freeform 57"/>
              <p:cNvSpPr>
                <a:spLocks noChangeAspect="1"/>
              </p:cNvSpPr>
              <p:nvPr/>
            </p:nvSpPr>
            <p:spPr bwMode="auto">
              <a:xfrm>
                <a:off x="4207" y="2636"/>
                <a:ext cx="174" cy="85"/>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06" name="Rectangle 58"/>
              <p:cNvSpPr>
                <a:spLocks noChangeAspect="1" noChangeArrowheads="1"/>
              </p:cNvSpPr>
              <p:nvPr/>
            </p:nvSpPr>
            <p:spPr bwMode="auto">
              <a:xfrm>
                <a:off x="4226" y="2642"/>
                <a:ext cx="17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07" name="Freeform 59"/>
              <p:cNvSpPr>
                <a:spLocks noChangeAspect="1"/>
              </p:cNvSpPr>
              <p:nvPr/>
            </p:nvSpPr>
            <p:spPr bwMode="auto">
              <a:xfrm>
                <a:off x="4402" y="2697"/>
                <a:ext cx="304" cy="170"/>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350">
                <a:solidFill>
                  <a:srgbClr val="000000"/>
                </a:solidFill>
                <a:prstDash val="solid"/>
                <a:round/>
                <a:headEnd/>
                <a:tailEnd/>
              </a:ln>
            </p:spPr>
            <p:txBody>
              <a:bodyPr/>
              <a:lstStyle/>
              <a:p>
                <a:endParaRPr lang="en-US"/>
              </a:p>
            </p:txBody>
          </p:sp>
          <p:sp>
            <p:nvSpPr>
              <p:cNvPr id="437308" name="Rectangle 60"/>
              <p:cNvSpPr>
                <a:spLocks noChangeAspect="1" noChangeArrowheads="1"/>
              </p:cNvSpPr>
              <p:nvPr/>
            </p:nvSpPr>
            <p:spPr bwMode="auto">
              <a:xfrm>
                <a:off x="4491" y="2704"/>
                <a:ext cx="16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09" name="Rectangle 61"/>
              <p:cNvSpPr>
                <a:spLocks noChangeAspect="1" noChangeArrowheads="1"/>
              </p:cNvSpPr>
              <p:nvPr/>
            </p:nvSpPr>
            <p:spPr bwMode="auto">
              <a:xfrm>
                <a:off x="4444" y="2774"/>
                <a:ext cx="256"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10" name="Rectangle 62"/>
              <p:cNvSpPr>
                <a:spLocks noChangeAspect="1" noChangeArrowheads="1"/>
              </p:cNvSpPr>
              <p:nvPr/>
            </p:nvSpPr>
            <p:spPr bwMode="auto">
              <a:xfrm>
                <a:off x="4337" y="2511"/>
                <a:ext cx="55"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11" name="Rectangle 63"/>
              <p:cNvSpPr>
                <a:spLocks noChangeAspect="1" noChangeArrowheads="1"/>
              </p:cNvSpPr>
              <p:nvPr/>
            </p:nvSpPr>
            <p:spPr bwMode="auto">
              <a:xfrm>
                <a:off x="4353" y="2513"/>
                <a:ext cx="5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12" name="Line 64"/>
              <p:cNvSpPr>
                <a:spLocks noChangeAspect="1" noChangeShapeType="1"/>
              </p:cNvSpPr>
              <p:nvPr/>
            </p:nvSpPr>
            <p:spPr bwMode="auto">
              <a:xfrm>
                <a:off x="4423" y="2497"/>
                <a:ext cx="1" cy="104"/>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13" name="Line 65"/>
              <p:cNvSpPr>
                <a:spLocks noChangeAspect="1" noChangeShapeType="1"/>
              </p:cNvSpPr>
              <p:nvPr/>
            </p:nvSpPr>
            <p:spPr bwMode="auto">
              <a:xfrm flipV="1">
                <a:off x="4402" y="2532"/>
                <a:ext cx="43" cy="36"/>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7314" name="Group 66"/>
            <p:cNvGrpSpPr>
              <a:grpSpLocks noChangeAspect="1"/>
            </p:cNvGrpSpPr>
            <p:nvPr/>
          </p:nvGrpSpPr>
          <p:grpSpPr bwMode="auto">
            <a:xfrm>
              <a:off x="6798" y="4753"/>
              <a:ext cx="929" cy="531"/>
              <a:chOff x="4800" y="2497"/>
              <a:chExt cx="816" cy="467"/>
            </a:xfrm>
          </p:grpSpPr>
          <p:grpSp>
            <p:nvGrpSpPr>
              <p:cNvPr id="437315" name="Group 67"/>
              <p:cNvGrpSpPr>
                <a:grpSpLocks noChangeAspect="1"/>
              </p:cNvGrpSpPr>
              <p:nvPr/>
            </p:nvGrpSpPr>
            <p:grpSpPr bwMode="auto">
              <a:xfrm>
                <a:off x="4800" y="2809"/>
                <a:ext cx="170" cy="22"/>
                <a:chOff x="3326" y="1727"/>
                <a:chExt cx="356" cy="48"/>
              </a:xfrm>
            </p:grpSpPr>
            <p:sp>
              <p:nvSpPr>
                <p:cNvPr id="437316" name="Oval 68"/>
                <p:cNvSpPr>
                  <a:spLocks noChangeAspect="1" noChangeArrowheads="1"/>
                </p:cNvSpPr>
                <p:nvPr/>
              </p:nvSpPr>
              <p:spPr bwMode="auto">
                <a:xfrm>
                  <a:off x="3326"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7" name="Oval 69"/>
                <p:cNvSpPr>
                  <a:spLocks noChangeAspect="1" noChangeArrowheads="1"/>
                </p:cNvSpPr>
                <p:nvPr/>
              </p:nvSpPr>
              <p:spPr bwMode="auto">
                <a:xfrm>
                  <a:off x="3480" y="1727"/>
                  <a:ext cx="48" cy="48"/>
                </a:xfrm>
                <a:prstGeom prst="ellipse">
                  <a:avLst/>
                </a:prstGeom>
                <a:solidFill>
                  <a:srgbClr val="FFCC00"/>
                </a:solidFill>
                <a:ln w="23813">
                  <a:solidFill>
                    <a:srgbClr val="FFCC00"/>
                  </a:solidFill>
                  <a:round/>
                  <a:headEnd/>
                  <a:tailEnd/>
                </a:ln>
              </p:spPr>
              <p:txBody>
                <a:bodyPr/>
                <a:lstStyle/>
                <a:p>
                  <a:endParaRPr lang="en-US"/>
                </a:p>
              </p:txBody>
            </p:sp>
            <p:sp>
              <p:nvSpPr>
                <p:cNvPr id="437318" name="Oval 70"/>
                <p:cNvSpPr>
                  <a:spLocks noChangeAspect="1" noChangeArrowheads="1"/>
                </p:cNvSpPr>
                <p:nvPr/>
              </p:nvSpPr>
              <p:spPr bwMode="auto">
                <a:xfrm>
                  <a:off x="3634" y="1727"/>
                  <a:ext cx="48" cy="48"/>
                </a:xfrm>
                <a:prstGeom prst="ellipse">
                  <a:avLst/>
                </a:prstGeom>
                <a:solidFill>
                  <a:srgbClr val="FFCC00"/>
                </a:solidFill>
                <a:ln w="23813">
                  <a:solidFill>
                    <a:srgbClr val="FFCC00"/>
                  </a:solidFill>
                  <a:round/>
                  <a:headEnd/>
                  <a:tailEnd/>
                </a:ln>
              </p:spPr>
              <p:txBody>
                <a:bodyPr/>
                <a:lstStyle/>
                <a:p>
                  <a:endParaRPr lang="en-US"/>
                </a:p>
              </p:txBody>
            </p:sp>
          </p:grpSp>
          <p:grpSp>
            <p:nvGrpSpPr>
              <p:cNvPr id="437319" name="Group 71"/>
              <p:cNvGrpSpPr>
                <a:grpSpLocks noChangeAspect="1"/>
              </p:cNvGrpSpPr>
              <p:nvPr/>
            </p:nvGrpSpPr>
            <p:grpSpPr bwMode="auto">
              <a:xfrm>
                <a:off x="5021" y="2497"/>
                <a:ext cx="595" cy="467"/>
                <a:chOff x="3789" y="1046"/>
                <a:chExt cx="1250" cy="1020"/>
              </a:xfrm>
            </p:grpSpPr>
            <p:sp>
              <p:nvSpPr>
                <p:cNvPr id="437320" name="Freeform 72"/>
                <p:cNvSpPr>
                  <a:spLocks noChangeAspect="1"/>
                </p:cNvSpPr>
                <p:nvPr/>
              </p:nvSpPr>
              <p:spPr bwMode="auto">
                <a:xfrm>
                  <a:off x="3789" y="1270"/>
                  <a:ext cx="1250" cy="796"/>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350">
                  <a:solidFill>
                    <a:srgbClr val="FFCC00"/>
                  </a:solidFill>
                  <a:prstDash val="solid"/>
                  <a:round/>
                  <a:headEnd/>
                  <a:tailEnd/>
                </a:ln>
              </p:spPr>
              <p:txBody>
                <a:bodyPr/>
                <a:lstStyle/>
                <a:p>
                  <a:endParaRPr lang="en-US"/>
                </a:p>
              </p:txBody>
            </p:sp>
            <p:sp>
              <p:nvSpPr>
                <p:cNvPr id="437321" name="Freeform 73"/>
                <p:cNvSpPr>
                  <a:spLocks noChangeAspect="1"/>
                </p:cNvSpPr>
                <p:nvPr/>
              </p:nvSpPr>
              <p:spPr bwMode="auto">
                <a:xfrm>
                  <a:off x="3902" y="1577"/>
                  <a:ext cx="363" cy="186"/>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2" name="Rectangle 74"/>
                <p:cNvSpPr>
                  <a:spLocks noChangeAspect="1" noChangeArrowheads="1"/>
                </p:cNvSpPr>
                <p:nvPr/>
              </p:nvSpPr>
              <p:spPr bwMode="auto">
                <a:xfrm>
                  <a:off x="3967" y="159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3" name="Freeform 75"/>
                <p:cNvSpPr>
                  <a:spLocks noChangeAspect="1"/>
                </p:cNvSpPr>
                <p:nvPr/>
              </p:nvSpPr>
              <p:spPr bwMode="auto">
                <a:xfrm>
                  <a:off x="3902" y="1804"/>
                  <a:ext cx="363" cy="186"/>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4" name="Rectangle 76"/>
                <p:cNvSpPr>
                  <a:spLocks noChangeAspect="1" noChangeArrowheads="1"/>
                </p:cNvSpPr>
                <p:nvPr/>
              </p:nvSpPr>
              <p:spPr bwMode="auto">
                <a:xfrm>
                  <a:off x="3942" y="182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800"/>
                    <a:t>CPU</a:t>
                  </a:r>
                </a:p>
              </p:txBody>
            </p:sp>
            <p:sp>
              <p:nvSpPr>
                <p:cNvPr id="437325" name="Freeform 77"/>
                <p:cNvSpPr>
                  <a:spLocks noChangeAspect="1"/>
                </p:cNvSpPr>
                <p:nvPr/>
              </p:nvSpPr>
              <p:spPr bwMode="auto">
                <a:xfrm>
                  <a:off x="3902" y="1349"/>
                  <a:ext cx="363" cy="186"/>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350">
                  <a:solidFill>
                    <a:srgbClr val="000000"/>
                  </a:solidFill>
                  <a:prstDash val="solid"/>
                  <a:round/>
                  <a:headEnd/>
                  <a:tailEnd/>
                </a:ln>
              </p:spPr>
              <p:txBody>
                <a:bodyPr/>
                <a:lstStyle/>
                <a:p>
                  <a:endParaRPr lang="en-US"/>
                </a:p>
              </p:txBody>
            </p:sp>
            <p:sp>
              <p:nvSpPr>
                <p:cNvPr id="437326" name="Rectangle 78"/>
                <p:cNvSpPr>
                  <a:spLocks noChangeAspect="1" noChangeArrowheads="1"/>
                </p:cNvSpPr>
                <p:nvPr/>
              </p:nvSpPr>
              <p:spPr bwMode="auto">
                <a:xfrm>
                  <a:off x="3967" y="1363"/>
                  <a:ext cx="31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CPU</a:t>
                  </a:r>
                </a:p>
              </p:txBody>
            </p:sp>
            <p:sp>
              <p:nvSpPr>
                <p:cNvPr id="437327" name="Freeform 79"/>
                <p:cNvSpPr>
                  <a:spLocks noChangeAspect="1"/>
                </p:cNvSpPr>
                <p:nvPr/>
              </p:nvSpPr>
              <p:spPr bwMode="auto">
                <a:xfrm>
                  <a:off x="4309" y="1483"/>
                  <a:ext cx="636" cy="372"/>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350">
                  <a:solidFill>
                    <a:srgbClr val="000000"/>
                  </a:solidFill>
                  <a:prstDash val="solid"/>
                  <a:round/>
                  <a:headEnd/>
                  <a:tailEnd/>
                </a:ln>
              </p:spPr>
              <p:txBody>
                <a:bodyPr/>
                <a:lstStyle/>
                <a:p>
                  <a:endParaRPr lang="en-US"/>
                </a:p>
              </p:txBody>
            </p:sp>
            <p:sp>
              <p:nvSpPr>
                <p:cNvPr id="437328" name="Rectangle 80"/>
                <p:cNvSpPr>
                  <a:spLocks noChangeAspect="1" noChangeArrowheads="1"/>
                </p:cNvSpPr>
                <p:nvPr/>
              </p:nvSpPr>
              <p:spPr bwMode="auto">
                <a:xfrm>
                  <a:off x="4491" y="1497"/>
                  <a:ext cx="352"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Local</a:t>
                  </a:r>
                </a:p>
              </p:txBody>
            </p:sp>
            <p:sp>
              <p:nvSpPr>
                <p:cNvPr id="437329" name="Rectangle 81"/>
                <p:cNvSpPr>
                  <a:spLocks noChangeAspect="1" noChangeArrowheads="1"/>
                </p:cNvSpPr>
                <p:nvPr/>
              </p:nvSpPr>
              <p:spPr bwMode="auto">
                <a:xfrm>
                  <a:off x="4404" y="1650"/>
                  <a:ext cx="538"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700"/>
                    <a:t>Memory</a:t>
                  </a:r>
                </a:p>
              </p:txBody>
            </p:sp>
            <p:sp>
              <p:nvSpPr>
                <p:cNvPr id="437330" name="Rectangle 82"/>
                <p:cNvSpPr>
                  <a:spLocks noChangeAspect="1" noChangeArrowheads="1"/>
                </p:cNvSpPr>
                <p:nvPr/>
              </p:nvSpPr>
              <p:spPr bwMode="auto">
                <a:xfrm>
                  <a:off x="4169" y="1077"/>
                  <a:ext cx="11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7331" name="Rectangle 83"/>
                <p:cNvSpPr>
                  <a:spLocks noChangeAspect="1" noChangeArrowheads="1"/>
                </p:cNvSpPr>
                <p:nvPr/>
              </p:nvSpPr>
              <p:spPr bwMode="auto">
                <a:xfrm>
                  <a:off x="4202" y="1082"/>
                  <a:ext cx="106"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253"/>
                  <a:r>
                    <a:rPr lang="es-ES" sz="900"/>
                    <a:t>L</a:t>
                  </a:r>
                </a:p>
              </p:txBody>
            </p:sp>
            <p:sp>
              <p:nvSpPr>
                <p:cNvPr id="437332" name="Line 84"/>
                <p:cNvSpPr>
                  <a:spLocks noChangeAspect="1" noChangeShapeType="1"/>
                </p:cNvSpPr>
                <p:nvPr/>
              </p:nvSpPr>
              <p:spPr bwMode="auto">
                <a:xfrm>
                  <a:off x="4355" y="1046"/>
                  <a:ext cx="1" cy="228"/>
                </a:xfrm>
                <a:prstGeom prst="line">
                  <a:avLst/>
                </a:prstGeom>
                <a:noFill/>
                <a:ln w="23813">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333" name="Line 85"/>
                <p:cNvSpPr>
                  <a:spLocks noChangeAspect="1" noChangeShapeType="1"/>
                </p:cNvSpPr>
                <p:nvPr/>
              </p:nvSpPr>
              <p:spPr bwMode="auto">
                <a:xfrm flipV="1">
                  <a:off x="4311" y="1123"/>
                  <a:ext cx="89" cy="77"/>
                </a:xfrm>
                <a:prstGeom prst="line">
                  <a:avLst/>
                </a:prstGeom>
                <a:noFill/>
                <a:ln w="1905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grpSp>
        <p:nvGrpSpPr>
          <p:cNvPr id="437334" name="Group 86"/>
          <p:cNvGrpSpPr>
            <a:grpSpLocks/>
          </p:cNvGrpSpPr>
          <p:nvPr/>
        </p:nvGrpSpPr>
        <p:grpSpPr bwMode="auto">
          <a:xfrm>
            <a:off x="5677464" y="3573016"/>
            <a:ext cx="1586149" cy="801576"/>
            <a:chOff x="5632" y="3552"/>
            <a:chExt cx="1041" cy="542"/>
          </a:xfrm>
        </p:grpSpPr>
        <p:grpSp>
          <p:nvGrpSpPr>
            <p:cNvPr id="437335" name="Group 87"/>
            <p:cNvGrpSpPr>
              <a:grpSpLocks noChangeAspect="1"/>
            </p:cNvGrpSpPr>
            <p:nvPr/>
          </p:nvGrpSpPr>
          <p:grpSpPr bwMode="auto">
            <a:xfrm>
              <a:off x="5641" y="3601"/>
              <a:ext cx="1032" cy="110"/>
              <a:chOff x="3944" y="2592"/>
              <a:chExt cx="904" cy="96"/>
            </a:xfrm>
          </p:grpSpPr>
          <p:grpSp>
            <p:nvGrpSpPr>
              <p:cNvPr id="437336" name="Group 88"/>
              <p:cNvGrpSpPr>
                <a:grpSpLocks noChangeAspect="1"/>
              </p:cNvGrpSpPr>
              <p:nvPr/>
            </p:nvGrpSpPr>
            <p:grpSpPr bwMode="auto">
              <a:xfrm rot="10800000" flipV="1">
                <a:off x="3944" y="2592"/>
                <a:ext cx="472" cy="47"/>
                <a:chOff x="2869" y="1320"/>
                <a:chExt cx="2315" cy="0"/>
              </a:xfrm>
            </p:grpSpPr>
            <p:sp>
              <p:nvSpPr>
                <p:cNvPr id="437337" name="Line 89"/>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38" name="Line 90"/>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39" name="Group 91"/>
              <p:cNvGrpSpPr>
                <a:grpSpLocks noChangeAspect="1"/>
              </p:cNvGrpSpPr>
              <p:nvPr/>
            </p:nvGrpSpPr>
            <p:grpSpPr bwMode="auto">
              <a:xfrm flipV="1">
                <a:off x="4376" y="2641"/>
                <a:ext cx="472" cy="47"/>
                <a:chOff x="2869" y="1320"/>
                <a:chExt cx="2315" cy="0"/>
              </a:xfrm>
            </p:grpSpPr>
            <p:sp>
              <p:nvSpPr>
                <p:cNvPr id="437340" name="Line 92"/>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1" name="Line 93"/>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37342" name="Rectangle 94"/>
            <p:cNvSpPr>
              <a:spLocks noChangeAspect="1" noChangeArrowheads="1"/>
            </p:cNvSpPr>
            <p:nvPr/>
          </p:nvSpPr>
          <p:spPr bwMode="auto">
            <a:xfrm>
              <a:off x="5825" y="3622"/>
              <a:ext cx="169" cy="51"/>
            </a:xfrm>
            <a:prstGeom prst="rect">
              <a:avLst/>
            </a:prstGeom>
            <a:solidFill>
              <a:srgbClr val="FFFF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437343" name="AutoShape 95"/>
            <p:cNvCxnSpPr>
              <a:cxnSpLocks noChangeAspect="1" noChangeShapeType="1"/>
            </p:cNvCxnSpPr>
            <p:nvPr/>
          </p:nvCxnSpPr>
          <p:spPr bwMode="auto">
            <a:xfrm>
              <a:off x="6220" y="3648"/>
              <a:ext cx="347" cy="374"/>
            </a:xfrm>
            <a:prstGeom prst="straightConnector1">
              <a:avLst/>
            </a:prstGeom>
            <a:noFill/>
            <a:ln w="28575">
              <a:solidFill>
                <a:srgbClr val="008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7344" name="Line 96"/>
            <p:cNvSpPr>
              <a:spLocks noChangeAspect="1" noChangeShapeType="1"/>
            </p:cNvSpPr>
            <p:nvPr/>
          </p:nvSpPr>
          <p:spPr bwMode="auto">
            <a:xfrm>
              <a:off x="6129"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5" name="Line 97"/>
            <p:cNvSpPr>
              <a:spLocks noChangeAspect="1" noChangeShapeType="1"/>
            </p:cNvSpPr>
            <p:nvPr/>
          </p:nvSpPr>
          <p:spPr bwMode="auto">
            <a:xfrm>
              <a:off x="6567"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6" name="Line 98"/>
            <p:cNvSpPr>
              <a:spLocks noChangeAspect="1" noChangeShapeType="1"/>
            </p:cNvSpPr>
            <p:nvPr/>
          </p:nvSpPr>
          <p:spPr bwMode="auto">
            <a:xfrm>
              <a:off x="5824" y="3552"/>
              <a:ext cx="0" cy="54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37347" name="Group 99"/>
            <p:cNvGrpSpPr>
              <a:grpSpLocks noChangeAspect="1"/>
            </p:cNvGrpSpPr>
            <p:nvPr/>
          </p:nvGrpSpPr>
          <p:grpSpPr bwMode="auto">
            <a:xfrm rot="10800000" flipV="1">
              <a:off x="5632" y="3984"/>
              <a:ext cx="539" cy="54"/>
              <a:chOff x="2869" y="1320"/>
              <a:chExt cx="2315" cy="0"/>
            </a:xfrm>
          </p:grpSpPr>
          <p:sp>
            <p:nvSpPr>
              <p:cNvPr id="437348" name="Line 100"/>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49" name="Line 101"/>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37350" name="Group 102"/>
            <p:cNvGrpSpPr>
              <a:grpSpLocks noChangeAspect="1"/>
            </p:cNvGrpSpPr>
            <p:nvPr/>
          </p:nvGrpSpPr>
          <p:grpSpPr bwMode="auto">
            <a:xfrm flipV="1">
              <a:off x="6125" y="4040"/>
              <a:ext cx="539" cy="54"/>
              <a:chOff x="2869" y="1320"/>
              <a:chExt cx="2315" cy="0"/>
            </a:xfrm>
          </p:grpSpPr>
          <p:sp>
            <p:nvSpPr>
              <p:cNvPr id="437351" name="Line 103"/>
              <p:cNvSpPr>
                <a:spLocks noChangeAspect="1" noChangeShapeType="1"/>
              </p:cNvSpPr>
              <p:nvPr/>
            </p:nvSpPr>
            <p:spPr bwMode="auto">
              <a:xfrm>
                <a:off x="2869" y="1320"/>
                <a:ext cx="207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7352" name="Line 104"/>
              <p:cNvSpPr>
                <a:spLocks noChangeAspect="1" noChangeShapeType="1"/>
              </p:cNvSpPr>
              <p:nvPr/>
            </p:nvSpPr>
            <p:spPr bwMode="auto">
              <a:xfrm>
                <a:off x="4944" y="1320"/>
                <a:ext cx="240"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37353" name="Rectangle 105"/>
            <p:cNvSpPr>
              <a:spLocks noChangeArrowheads="1"/>
            </p:cNvSpPr>
            <p:nvPr/>
          </p:nvSpPr>
          <p:spPr bwMode="auto">
            <a:xfrm>
              <a:off x="5996" y="3621"/>
              <a:ext cx="220" cy="51"/>
            </a:xfrm>
            <a:prstGeom prst="rect">
              <a:avLst/>
            </a:prstGeom>
            <a:solidFill>
              <a:srgbClr val="FF3300"/>
            </a:solidFill>
            <a:ln w="9525">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19315558"/>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Dimemas</a:t>
            </a:r>
            <a:r>
              <a:rPr lang="en-US" dirty="0" smtClean="0"/>
              <a:t> vs. </a:t>
            </a:r>
            <a:r>
              <a:rPr lang="en-US" dirty="0" err="1"/>
              <a:t>P</a:t>
            </a:r>
            <a:r>
              <a:rPr lang="en-US" dirty="0" err="1" smtClean="0"/>
              <a:t>araver</a:t>
            </a:r>
            <a:r>
              <a:rPr lang="en-US" dirty="0" smtClean="0"/>
              <a:t> traces</a:t>
            </a:r>
            <a:endParaRPr lang="en-US" dirty="0"/>
          </a:p>
        </p:txBody>
      </p:sp>
      <p:sp>
        <p:nvSpPr>
          <p:cNvPr id="4" name="Content Placeholder 3"/>
          <p:cNvSpPr>
            <a:spLocks noGrp="1"/>
          </p:cNvSpPr>
          <p:nvPr>
            <p:ph idx="1"/>
          </p:nvPr>
        </p:nvSpPr>
        <p:spPr/>
        <p:txBody>
          <a:bodyPr>
            <a:normAutofit/>
          </a:bodyPr>
          <a:lstStyle/>
          <a:p>
            <a:r>
              <a:rPr lang="en-US" dirty="0" err="1" smtClean="0"/>
              <a:t>Paraver</a:t>
            </a:r>
            <a:r>
              <a:rPr lang="en-US" dirty="0" smtClean="0"/>
              <a:t> trace: what happens when</a:t>
            </a:r>
          </a:p>
          <a:p>
            <a:pPr lvl="1"/>
            <a:r>
              <a:rPr lang="en-US" dirty="0" smtClean="0"/>
              <a:t>Actual wall clock time of events</a:t>
            </a:r>
          </a:p>
          <a:p>
            <a:pPr lvl="1"/>
            <a:endParaRPr lang="en-US" dirty="0" smtClean="0"/>
          </a:p>
          <a:p>
            <a:r>
              <a:rPr lang="en-US" dirty="0" err="1" smtClean="0"/>
              <a:t>Dimemas</a:t>
            </a:r>
            <a:r>
              <a:rPr lang="en-US" dirty="0" smtClean="0"/>
              <a:t> trace: sequence of resource demands</a:t>
            </a:r>
          </a:p>
          <a:p>
            <a:pPr lvl="1"/>
            <a:r>
              <a:rPr lang="en-US" dirty="0" smtClean="0"/>
              <a:t>Duration of computation bursts</a:t>
            </a:r>
          </a:p>
          <a:p>
            <a:pPr lvl="1"/>
            <a:r>
              <a:rPr lang="en-US" dirty="0" smtClean="0"/>
              <a:t>Type of communication, partners and bytes</a:t>
            </a:r>
          </a:p>
          <a:p>
            <a:pPr marL="0" indent="0">
              <a:buNone/>
            </a:pPr>
            <a:endParaRPr lang="en-US" dirty="0" smtClean="0"/>
          </a:p>
          <a:p>
            <a:r>
              <a:rPr lang="en-US" dirty="0" smtClean="0"/>
              <a:t>Can be generated from </a:t>
            </a:r>
            <a:r>
              <a:rPr lang="en-US" dirty="0" err="1" smtClean="0"/>
              <a:t>Paraver</a:t>
            </a:r>
            <a:r>
              <a:rPr lang="en-US" dirty="0" smtClean="0"/>
              <a:t> trace</a:t>
            </a:r>
          </a:p>
          <a:p>
            <a:pPr lvl="1"/>
            <a:r>
              <a:rPr lang="en-US" dirty="0"/>
              <a:t>p</a:t>
            </a:r>
            <a:r>
              <a:rPr lang="en-US" dirty="0" smtClean="0"/>
              <a:t>rv2dim </a:t>
            </a:r>
            <a:r>
              <a:rPr lang="en-US" dirty="0" err="1" smtClean="0"/>
              <a:t>input.prv</a:t>
            </a:r>
            <a:r>
              <a:rPr lang="en-US" dirty="0" smtClean="0"/>
              <a:t> </a:t>
            </a:r>
            <a:r>
              <a:rPr lang="en-US" dirty="0" err="1" smtClean="0"/>
              <a:t>output.dim</a:t>
            </a:r>
            <a:endParaRPr lang="en-US" dirty="0" smtClean="0"/>
          </a:p>
          <a:p>
            <a:pPr lvl="1"/>
            <a:endParaRPr lang="en-US" dirty="0" smtClean="0"/>
          </a:p>
          <a:p>
            <a:r>
              <a:rPr lang="en-US" dirty="0" err="1" smtClean="0"/>
              <a:t>Dimemas</a:t>
            </a:r>
            <a:r>
              <a:rPr lang="en-US" dirty="0" smtClean="0"/>
              <a:t> generates as output a </a:t>
            </a:r>
            <a:r>
              <a:rPr lang="en-US" dirty="0" err="1" smtClean="0"/>
              <a:t>Paraver</a:t>
            </a:r>
            <a:r>
              <a:rPr lang="en-US" dirty="0" smtClean="0"/>
              <a:t> file of the simulated run</a:t>
            </a:r>
            <a:endParaRPr lang="en-US" dirty="0"/>
          </a:p>
        </p:txBody>
      </p:sp>
    </p:spTree>
    <p:extLst>
      <p:ext uri="{BB962C8B-B14F-4D97-AF65-F5344CB8AC3E}">
        <p14:creationId xmlns:p14="http://schemas.microsoft.com/office/powerpoint/2010/main" val="3390668502"/>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P2P communication model</a:t>
            </a:r>
            <a:endParaRPr lang="en-US" dirty="0"/>
          </a:p>
        </p:txBody>
      </p:sp>
      <p:sp>
        <p:nvSpPr>
          <p:cNvPr id="2" name="Content Placeholder 1"/>
          <p:cNvSpPr>
            <a:spLocks noGrp="1"/>
          </p:cNvSpPr>
          <p:nvPr>
            <p:ph idx="1"/>
          </p:nvPr>
        </p:nvSpPr>
        <p:spPr/>
        <p:txBody>
          <a:bodyPr/>
          <a:lstStyle/>
          <a:p>
            <a:r>
              <a:rPr lang="en-US" dirty="0" smtClean="0"/>
              <a:t>Early Receiver</a:t>
            </a:r>
            <a:endParaRPr lang="en-US" dirty="0"/>
          </a:p>
        </p:txBody>
      </p:sp>
      <p:sp>
        <p:nvSpPr>
          <p:cNvPr id="34" name="AutoShape 4"/>
          <p:cNvSpPr>
            <a:spLocks/>
          </p:cNvSpPr>
          <p:nvPr/>
        </p:nvSpPr>
        <p:spPr bwMode="auto">
          <a:xfrm>
            <a:off x="5163149" y="2277004"/>
            <a:ext cx="3744416" cy="504553"/>
          </a:xfrm>
          <a:prstGeom prst="accentBorderCallout1">
            <a:avLst>
              <a:gd name="adj1" fmla="val 25000"/>
              <a:gd name="adj2" fmla="val -2083"/>
              <a:gd name="adj3" fmla="val 211964"/>
              <a:gd name="adj4" fmla="val -6458"/>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Simulated contention for machine resources </a:t>
            </a:r>
          </a:p>
          <a:p>
            <a:pPr marL="0" marR="0" lvl="0" indent="0" defTabSz="1007886" eaLnBrk="1" fontAlgn="auto" latinLnBrk="0" hangingPunct="1">
              <a:lnSpc>
                <a:spcPct val="100000"/>
              </a:lnSpc>
              <a:spcBef>
                <a:spcPts val="0"/>
              </a:spcBef>
              <a:spcAft>
                <a:spcPts val="0"/>
              </a:spcAft>
              <a:buClrTx/>
              <a:buSzTx/>
              <a:buFontTx/>
              <a:buNone/>
              <a:tabLst/>
              <a:defRPr/>
            </a:pPr>
            <a:r>
              <a:rPr kumimoji="0" lang="en-GB" sz="1300" b="0" i="0" u="none" strike="noStrike" kern="0" cap="none" spc="0" normalizeH="0" baseline="0" noProof="0">
                <a:ln>
                  <a:noFill/>
                </a:ln>
                <a:solidFill>
                  <a:srgbClr val="000000"/>
                </a:solidFill>
                <a:effectLst/>
                <a:uLnTx/>
                <a:uFillTx/>
              </a:rPr>
              <a:t>(links &amp; buses)</a:t>
            </a:r>
            <a:endParaRPr kumimoji="0" lang="en-GB" sz="2600" b="0" i="0" u="none" strike="noStrike" kern="0" cap="none" spc="0" normalizeH="0" baseline="0" noProof="0">
              <a:ln>
                <a:noFill/>
              </a:ln>
              <a:solidFill>
                <a:srgbClr val="000000"/>
              </a:solidFill>
              <a:effectLst/>
              <a:uLnTx/>
              <a:uFillTx/>
            </a:endParaRPr>
          </a:p>
        </p:txBody>
      </p:sp>
      <p:sp>
        <p:nvSpPr>
          <p:cNvPr id="35" name="AutoShape 5"/>
          <p:cNvSpPr>
            <a:spLocks/>
          </p:cNvSpPr>
          <p:nvPr/>
        </p:nvSpPr>
        <p:spPr bwMode="auto">
          <a:xfrm>
            <a:off x="6552222" y="4122564"/>
            <a:ext cx="1679899" cy="671916"/>
          </a:xfrm>
          <a:prstGeom prst="accentBorderCallout1">
            <a:avLst>
              <a:gd name="adj1" fmla="val 18750"/>
              <a:gd name="adj2" fmla="val -5000"/>
              <a:gd name="adj3" fmla="val 59375"/>
              <a:gd name="adj4" fmla="val -88231"/>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algn="ctr"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Physical Transfer</a:t>
            </a:r>
            <a:r>
              <a:rPr kumimoji="0" lang="en-GB" sz="1300" b="0" i="0" u="none" strike="noStrike" kern="0" cap="none" spc="0" normalizeH="0" baseline="0" noProof="0">
                <a:ln>
                  <a:noFill/>
                </a:ln>
                <a:solidFill>
                  <a:srgbClr val="000000"/>
                </a:solidFill>
                <a:effectLst/>
                <a:uLnTx/>
                <a:uFillTx/>
              </a:rPr>
              <a:t> </a:t>
            </a:r>
          </a:p>
        </p:txBody>
      </p:sp>
      <p:sp>
        <p:nvSpPr>
          <p:cNvPr id="36" name="AutoShape 6"/>
          <p:cNvSpPr>
            <a:spLocks/>
          </p:cNvSpPr>
          <p:nvPr/>
        </p:nvSpPr>
        <p:spPr bwMode="auto">
          <a:xfrm>
            <a:off x="6971889" y="5718674"/>
            <a:ext cx="1848504" cy="335958"/>
          </a:xfrm>
          <a:prstGeom prst="accentBorderCallout1">
            <a:avLst>
              <a:gd name="adj1" fmla="val 37500"/>
              <a:gd name="adj2" fmla="val -4546"/>
              <a:gd name="adj3" fmla="val -71356"/>
              <a:gd name="adj4" fmla="val -107199"/>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algn="ctr"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Process Blocked</a:t>
            </a:r>
            <a:endParaRPr kumimoji="0" lang="en-GB" sz="1300" b="0" i="0" u="none" strike="noStrike" kern="0" cap="none" spc="0" normalizeH="0" baseline="0" noProof="0">
              <a:ln>
                <a:noFill/>
              </a:ln>
              <a:solidFill>
                <a:srgbClr val="000000"/>
              </a:solidFill>
              <a:effectLst/>
              <a:uLnTx/>
              <a:uFillTx/>
            </a:endParaRPr>
          </a:p>
        </p:txBody>
      </p:sp>
      <p:graphicFrame>
        <p:nvGraphicFramePr>
          <p:cNvPr id="37" name="Object 7"/>
          <p:cNvGraphicFramePr>
            <a:graphicFrameLocks noChangeAspect="1"/>
          </p:cNvGraphicFramePr>
          <p:nvPr/>
        </p:nvGraphicFramePr>
        <p:xfrm>
          <a:off x="7140494" y="4361303"/>
          <a:ext cx="406129" cy="433177"/>
        </p:xfrm>
        <a:graphic>
          <a:graphicData uri="http://schemas.openxmlformats.org/presentationml/2006/ole">
            <mc:AlternateContent xmlns:mc="http://schemas.openxmlformats.org/markup-compatibility/2006">
              <mc:Choice xmlns:v="urn:schemas-microsoft-com:vml" Requires="v">
                <p:oleObj spid="_x0000_s30786" name="Equation" r:id="rId3" imgW="368280" imgH="393480" progId="Equation.3">
                  <p:embed/>
                </p:oleObj>
              </mc:Choice>
              <mc:Fallback>
                <p:oleObj name="Equation" r:id="rId3" imgW="3682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494" y="4361303"/>
                        <a:ext cx="406129" cy="433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AutoShape 8"/>
          <p:cNvSpPr>
            <a:spLocks/>
          </p:cNvSpPr>
          <p:nvPr/>
        </p:nvSpPr>
        <p:spPr bwMode="auto">
          <a:xfrm>
            <a:off x="4578187" y="1237509"/>
            <a:ext cx="1932192" cy="671916"/>
          </a:xfrm>
          <a:prstGeom prst="accentBorderCallout1">
            <a:avLst>
              <a:gd name="adj1" fmla="val 18750"/>
              <a:gd name="adj2" fmla="val -4347"/>
              <a:gd name="adj3" fmla="val 344273"/>
              <a:gd name="adj4" fmla="val -23644"/>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Machine Latency</a:t>
            </a:r>
          </a:p>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Uses CPU</a:t>
            </a:r>
          </a:p>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Independent of size</a:t>
            </a:r>
            <a:endParaRPr kumimoji="0" lang="en-GB" sz="1300" b="0" i="0" u="none" strike="noStrike" kern="0" cap="none" spc="0" normalizeH="0" baseline="0" noProof="0">
              <a:ln>
                <a:noFill/>
              </a:ln>
              <a:solidFill>
                <a:srgbClr val="000000"/>
              </a:solidFill>
              <a:effectLst/>
              <a:uLnTx/>
              <a:uFillTx/>
            </a:endParaRPr>
          </a:p>
        </p:txBody>
      </p:sp>
      <p:sp>
        <p:nvSpPr>
          <p:cNvPr id="39" name="Rectangle 9"/>
          <p:cNvSpPr>
            <a:spLocks noChangeArrowheads="1"/>
          </p:cNvSpPr>
          <p:nvPr/>
        </p:nvSpPr>
        <p:spPr bwMode="auto">
          <a:xfrm>
            <a:off x="2843808" y="5091972"/>
            <a:ext cx="713803" cy="329211"/>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AutoShape 10"/>
          <p:cNvSpPr>
            <a:spLocks/>
          </p:cNvSpPr>
          <p:nvPr/>
        </p:nvSpPr>
        <p:spPr bwMode="auto">
          <a:xfrm>
            <a:off x="6804248" y="3032238"/>
            <a:ext cx="2100796" cy="335959"/>
          </a:xfrm>
          <a:prstGeom prst="accentBorderCallout1">
            <a:avLst>
              <a:gd name="adj1" fmla="val 37500"/>
              <a:gd name="adj2" fmla="val -4000"/>
              <a:gd name="adj3" fmla="val 159233"/>
              <a:gd name="adj4" fmla="val -105222"/>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Computation proceeds</a:t>
            </a:r>
            <a:endParaRPr kumimoji="0" lang="en-GB" sz="1300" b="0" i="0" u="none" strike="noStrike" kern="0" cap="none" spc="0" normalizeH="0" baseline="0" noProof="0">
              <a:ln>
                <a:noFill/>
              </a:ln>
              <a:solidFill>
                <a:srgbClr val="000000"/>
              </a:solidFill>
              <a:effectLst/>
              <a:uLnTx/>
              <a:uFillTx/>
            </a:endParaRPr>
          </a:p>
        </p:txBody>
      </p:sp>
      <p:sp>
        <p:nvSpPr>
          <p:cNvPr id="42" name="Oval 12"/>
          <p:cNvSpPr>
            <a:spLocks noChangeArrowheads="1"/>
          </p:cNvSpPr>
          <p:nvPr/>
        </p:nvSpPr>
        <p:spPr bwMode="auto">
          <a:xfrm>
            <a:off x="5424905" y="5025111"/>
            <a:ext cx="201390" cy="462933"/>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AutoShape 13"/>
          <p:cNvSpPr>
            <a:spLocks/>
          </p:cNvSpPr>
          <p:nvPr/>
        </p:nvSpPr>
        <p:spPr bwMode="auto">
          <a:xfrm>
            <a:off x="4716016" y="6093296"/>
            <a:ext cx="1930961" cy="671916"/>
          </a:xfrm>
          <a:prstGeom prst="accentBorderCallout1">
            <a:avLst>
              <a:gd name="adj1" fmla="val 18750"/>
              <a:gd name="adj2" fmla="val -4347"/>
              <a:gd name="adj3" fmla="val -97709"/>
              <a:gd name="adj4" fmla="val -68541"/>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Machine Latency</a:t>
            </a:r>
          </a:p>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Uses CPU</a:t>
            </a:r>
          </a:p>
          <a:p>
            <a:pPr marL="0" marR="0" lvl="0" indent="0"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Independent of size</a:t>
            </a:r>
            <a:endParaRPr kumimoji="0" lang="en-GB" sz="1300" b="0" i="0" u="none" strike="noStrike" kern="0" cap="none" spc="0" normalizeH="0" baseline="0" noProof="0">
              <a:ln>
                <a:noFill/>
              </a:ln>
              <a:solidFill>
                <a:srgbClr val="000000"/>
              </a:solidFill>
              <a:effectLst/>
              <a:uLnTx/>
              <a:uFillTx/>
            </a:endParaRPr>
          </a:p>
        </p:txBody>
      </p:sp>
      <p:sp>
        <p:nvSpPr>
          <p:cNvPr id="44" name="Oval 14"/>
          <p:cNvSpPr>
            <a:spLocks noChangeArrowheads="1"/>
          </p:cNvSpPr>
          <p:nvPr/>
        </p:nvSpPr>
        <p:spPr bwMode="auto">
          <a:xfrm>
            <a:off x="3068559" y="3513299"/>
            <a:ext cx="201390" cy="462933"/>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Oval 15"/>
          <p:cNvSpPr>
            <a:spLocks noChangeArrowheads="1"/>
          </p:cNvSpPr>
          <p:nvPr/>
        </p:nvSpPr>
        <p:spPr bwMode="auto">
          <a:xfrm>
            <a:off x="4514626" y="3429617"/>
            <a:ext cx="201390" cy="462933"/>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Line 16"/>
          <p:cNvSpPr>
            <a:spLocks noChangeShapeType="1"/>
          </p:cNvSpPr>
          <p:nvPr/>
        </p:nvSpPr>
        <p:spPr bwMode="auto">
          <a:xfrm>
            <a:off x="5322601" y="3199602"/>
            <a:ext cx="0" cy="92296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Line 17"/>
          <p:cNvSpPr>
            <a:spLocks noChangeShapeType="1"/>
          </p:cNvSpPr>
          <p:nvPr/>
        </p:nvSpPr>
        <p:spPr bwMode="auto">
          <a:xfrm>
            <a:off x="4565724" y="3199602"/>
            <a:ext cx="0" cy="922962"/>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Line 18"/>
          <p:cNvSpPr>
            <a:spLocks noChangeShapeType="1"/>
          </p:cNvSpPr>
          <p:nvPr/>
        </p:nvSpPr>
        <p:spPr bwMode="auto">
          <a:xfrm>
            <a:off x="4565724" y="3368197"/>
            <a:ext cx="774107"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Line 19"/>
          <p:cNvSpPr>
            <a:spLocks noChangeShapeType="1"/>
          </p:cNvSpPr>
          <p:nvPr/>
        </p:nvSpPr>
        <p:spPr bwMode="auto">
          <a:xfrm>
            <a:off x="6156176" y="3199602"/>
            <a:ext cx="0" cy="2351708"/>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AutoShape 20"/>
          <p:cNvSpPr>
            <a:spLocks noChangeArrowheads="1"/>
          </p:cNvSpPr>
          <p:nvPr/>
        </p:nvSpPr>
        <p:spPr bwMode="auto">
          <a:xfrm rot="10800000">
            <a:off x="678784" y="3573335"/>
            <a:ext cx="3171166" cy="329211"/>
          </a:xfrm>
          <a:prstGeom prst="homePlate">
            <a:avLst>
              <a:gd name="adj" fmla="val 538252"/>
            </a:avLst>
          </a:prstGeom>
          <a:solidFill>
            <a:srgbClr val="3333CC"/>
          </a:solidFill>
          <a:ln w="9525">
            <a:solidFill>
              <a:srgbClr val="99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AutoShape 21"/>
          <p:cNvSpPr>
            <a:spLocks noChangeArrowheads="1"/>
          </p:cNvSpPr>
          <p:nvPr/>
        </p:nvSpPr>
        <p:spPr bwMode="auto">
          <a:xfrm>
            <a:off x="4529533" y="3580160"/>
            <a:ext cx="4506963" cy="329211"/>
          </a:xfrm>
          <a:prstGeom prst="homePlate">
            <a:avLst>
              <a:gd name="adj" fmla="val 426638"/>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AutoShape 22"/>
          <p:cNvSpPr>
            <a:spLocks noChangeArrowheads="1"/>
          </p:cNvSpPr>
          <p:nvPr/>
        </p:nvSpPr>
        <p:spPr bwMode="auto">
          <a:xfrm rot="10800000">
            <a:off x="791337" y="5091971"/>
            <a:ext cx="2080662" cy="329211"/>
          </a:xfrm>
          <a:prstGeom prst="homePlate">
            <a:avLst>
              <a:gd name="adj" fmla="val 638528"/>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23"/>
          <p:cNvSpPr>
            <a:spLocks noChangeArrowheads="1"/>
          </p:cNvSpPr>
          <p:nvPr/>
        </p:nvSpPr>
        <p:spPr bwMode="auto">
          <a:xfrm>
            <a:off x="3858197" y="3580160"/>
            <a:ext cx="713803" cy="32714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AutoShape 24"/>
          <p:cNvSpPr>
            <a:spLocks noChangeArrowheads="1"/>
          </p:cNvSpPr>
          <p:nvPr/>
        </p:nvSpPr>
        <p:spPr bwMode="auto">
          <a:xfrm>
            <a:off x="5544282" y="5091972"/>
            <a:ext cx="3444716" cy="329211"/>
          </a:xfrm>
          <a:prstGeom prst="homePlate">
            <a:avLst>
              <a:gd name="adj" fmla="val 263781"/>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AutoShape 25"/>
          <p:cNvSpPr>
            <a:spLocks/>
          </p:cNvSpPr>
          <p:nvPr/>
        </p:nvSpPr>
        <p:spPr bwMode="auto">
          <a:xfrm>
            <a:off x="1877857" y="4458522"/>
            <a:ext cx="1679899" cy="335958"/>
          </a:xfrm>
          <a:prstGeom prst="accentBorderCallout1">
            <a:avLst>
              <a:gd name="adj1" fmla="val 37500"/>
              <a:gd name="adj2" fmla="val 105000"/>
              <a:gd name="adj3" fmla="val -110669"/>
              <a:gd name="adj4" fmla="val 148757"/>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algn="ctr"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Logical Transfer</a:t>
            </a:r>
            <a:r>
              <a:rPr kumimoji="0" lang="en-GB" sz="1300" b="0" i="0" u="none" strike="noStrike" kern="0" cap="none" spc="0" normalizeH="0" baseline="0" noProof="0">
                <a:ln>
                  <a:noFill/>
                </a:ln>
                <a:solidFill>
                  <a:srgbClr val="000000"/>
                </a:solidFill>
                <a:effectLst/>
                <a:uLnTx/>
                <a:uFillTx/>
              </a:rPr>
              <a:t> </a:t>
            </a:r>
          </a:p>
        </p:txBody>
      </p:sp>
      <p:sp>
        <p:nvSpPr>
          <p:cNvPr id="56" name="AutoShape 26"/>
          <p:cNvSpPr>
            <a:spLocks/>
          </p:cNvSpPr>
          <p:nvPr/>
        </p:nvSpPr>
        <p:spPr bwMode="auto">
          <a:xfrm>
            <a:off x="335980" y="2696281"/>
            <a:ext cx="1679899" cy="335958"/>
          </a:xfrm>
          <a:prstGeom prst="accentBorderCallout1">
            <a:avLst>
              <a:gd name="adj1" fmla="val 37500"/>
              <a:gd name="adj2" fmla="val 105000"/>
              <a:gd name="adj3" fmla="val 255366"/>
              <a:gd name="adj4" fmla="val 204807"/>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algn="ctr"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MPI_send</a:t>
            </a:r>
            <a:r>
              <a:rPr kumimoji="0" lang="en-GB" sz="1300" b="0" i="0" u="none" strike="noStrike" kern="0" cap="none" spc="0" normalizeH="0" baseline="0" noProof="0">
                <a:ln>
                  <a:noFill/>
                </a:ln>
                <a:solidFill>
                  <a:srgbClr val="000000"/>
                </a:solidFill>
                <a:effectLst/>
                <a:uLnTx/>
                <a:uFillTx/>
              </a:rPr>
              <a:t> </a:t>
            </a:r>
          </a:p>
        </p:txBody>
      </p:sp>
      <p:sp>
        <p:nvSpPr>
          <p:cNvPr id="57" name="AutoShape 27"/>
          <p:cNvSpPr>
            <a:spLocks/>
          </p:cNvSpPr>
          <p:nvPr/>
        </p:nvSpPr>
        <p:spPr bwMode="auto">
          <a:xfrm>
            <a:off x="504585" y="6139544"/>
            <a:ext cx="1679899" cy="335958"/>
          </a:xfrm>
          <a:prstGeom prst="accentBorderCallout1">
            <a:avLst>
              <a:gd name="adj1" fmla="val 37500"/>
              <a:gd name="adj2" fmla="val 105000"/>
              <a:gd name="adj3" fmla="val -207451"/>
              <a:gd name="adj4" fmla="val 141505"/>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marL="0" marR="0" lvl="0" indent="0" algn="ctr" defTabSz="1007886" eaLnBrk="1" fontAlgn="auto" latinLnBrk="0" hangingPunct="1">
              <a:lnSpc>
                <a:spcPct val="100000"/>
              </a:lnSpc>
              <a:spcBef>
                <a:spcPts val="0"/>
              </a:spcBef>
              <a:spcAft>
                <a:spcPts val="0"/>
              </a:spcAft>
              <a:buClrTx/>
              <a:buSzTx/>
              <a:buFontTx/>
              <a:buNone/>
              <a:tabLst/>
              <a:defRPr/>
            </a:pPr>
            <a:r>
              <a:rPr kumimoji="0" lang="en-GB" sz="1300" b="1" i="0" u="none" strike="noStrike" kern="0" cap="none" spc="0" normalizeH="0" baseline="0" noProof="0">
                <a:ln>
                  <a:noFill/>
                </a:ln>
                <a:solidFill>
                  <a:srgbClr val="000000"/>
                </a:solidFill>
                <a:effectLst/>
                <a:uLnTx/>
                <a:uFillTx/>
              </a:rPr>
              <a:t>MPI_recv</a:t>
            </a:r>
            <a:r>
              <a:rPr kumimoji="0" lang="en-GB" sz="1300" b="0" i="0" u="none" strike="noStrike" kern="0" cap="none" spc="0" normalizeH="0" baseline="0" noProof="0">
                <a:ln>
                  <a:noFill/>
                </a:ln>
                <a:solidFill>
                  <a:srgbClr val="000000"/>
                </a:solidFill>
                <a:effectLst/>
                <a:uLnTx/>
                <a:uFillTx/>
              </a:rPr>
              <a:t> </a:t>
            </a:r>
          </a:p>
        </p:txBody>
      </p:sp>
      <p:sp>
        <p:nvSpPr>
          <p:cNvPr id="58" name="Oval 28"/>
          <p:cNvSpPr>
            <a:spLocks noChangeArrowheads="1"/>
          </p:cNvSpPr>
          <p:nvPr/>
        </p:nvSpPr>
        <p:spPr bwMode="auto">
          <a:xfrm>
            <a:off x="4375557" y="3568787"/>
            <a:ext cx="295367" cy="35441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0884" tIns="35442" rIns="70884" bIns="3544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59" name="AutoShape 29"/>
          <p:cNvCxnSpPr>
            <a:cxnSpLocks noChangeShapeType="1"/>
          </p:cNvCxnSpPr>
          <p:nvPr/>
        </p:nvCxnSpPr>
        <p:spPr bwMode="auto">
          <a:xfrm>
            <a:off x="5322601" y="3745995"/>
            <a:ext cx="833575" cy="1339189"/>
          </a:xfrm>
          <a:prstGeom prst="straightConnector1">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AutoShape 30"/>
          <p:cNvCxnSpPr>
            <a:cxnSpLocks noChangeShapeType="1"/>
            <a:stCxn id="50" idx="1"/>
          </p:cNvCxnSpPr>
          <p:nvPr/>
        </p:nvCxnSpPr>
        <p:spPr bwMode="auto">
          <a:xfrm>
            <a:off x="3849950" y="3737940"/>
            <a:ext cx="2306226" cy="1347244"/>
          </a:xfrm>
          <a:prstGeom prst="straightConnector1">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Rectangle 11"/>
          <p:cNvSpPr>
            <a:spLocks noChangeArrowheads="1"/>
          </p:cNvSpPr>
          <p:nvPr/>
        </p:nvSpPr>
        <p:spPr bwMode="auto">
          <a:xfrm>
            <a:off x="3557611" y="5091972"/>
            <a:ext cx="2598565" cy="329211"/>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4708436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GB" dirty="0" smtClean="0"/>
              <a:t>P2P </a:t>
            </a:r>
            <a:r>
              <a:rPr lang="en-GB" dirty="0"/>
              <a:t>communication model</a:t>
            </a:r>
          </a:p>
        </p:txBody>
      </p:sp>
      <p:sp>
        <p:nvSpPr>
          <p:cNvPr id="441347" name="Rectangle 3"/>
          <p:cNvSpPr>
            <a:spLocks noGrp="1" noChangeArrowheads="1"/>
          </p:cNvSpPr>
          <p:nvPr>
            <p:ph type="body" idx="1"/>
          </p:nvPr>
        </p:nvSpPr>
        <p:spPr/>
        <p:txBody>
          <a:bodyPr/>
          <a:lstStyle/>
          <a:p>
            <a:r>
              <a:rPr lang="en-US"/>
              <a:t>Late receiver</a:t>
            </a:r>
          </a:p>
        </p:txBody>
      </p:sp>
      <p:sp>
        <p:nvSpPr>
          <p:cNvPr id="441348" name="AutoShape 4"/>
          <p:cNvSpPr>
            <a:spLocks/>
          </p:cNvSpPr>
          <p:nvPr/>
        </p:nvSpPr>
        <p:spPr bwMode="auto">
          <a:xfrm>
            <a:off x="4920858" y="2362287"/>
            <a:ext cx="3842467" cy="457721"/>
          </a:xfrm>
          <a:prstGeom prst="accentBorderCallout1">
            <a:avLst>
              <a:gd name="adj1" fmla="val 25000"/>
              <a:gd name="adj2" fmla="val -2083"/>
              <a:gd name="adj3" fmla="val 210069"/>
              <a:gd name="adj4" fmla="val -38613"/>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Simulated contention for machine resources </a:t>
            </a:r>
          </a:p>
          <a:p>
            <a:pPr defTabSz="1007886"/>
            <a:r>
              <a:rPr lang="en-GB" sz="1300" b="1" kern="0" dirty="0">
                <a:solidFill>
                  <a:srgbClr val="000000"/>
                </a:solidFill>
              </a:rPr>
              <a:t>(links &amp; buses)</a:t>
            </a:r>
          </a:p>
        </p:txBody>
      </p:sp>
      <p:sp>
        <p:nvSpPr>
          <p:cNvPr id="441349" name="AutoShape 5"/>
          <p:cNvSpPr>
            <a:spLocks/>
          </p:cNvSpPr>
          <p:nvPr/>
        </p:nvSpPr>
        <p:spPr bwMode="auto">
          <a:xfrm>
            <a:off x="5943432" y="4037993"/>
            <a:ext cx="1523814" cy="609550"/>
          </a:xfrm>
          <a:prstGeom prst="accentBorderCallout1">
            <a:avLst>
              <a:gd name="adj1" fmla="val 18750"/>
              <a:gd name="adj2" fmla="val -5000"/>
              <a:gd name="adj3" fmla="val 30468"/>
              <a:gd name="adj4" fmla="val -99792"/>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Physical Transfer </a:t>
            </a:r>
          </a:p>
        </p:txBody>
      </p:sp>
      <p:graphicFrame>
        <p:nvGraphicFramePr>
          <p:cNvPr id="441350" name="Object 6"/>
          <p:cNvGraphicFramePr>
            <a:graphicFrameLocks noChangeAspect="1"/>
          </p:cNvGraphicFramePr>
          <p:nvPr>
            <p:extLst>
              <p:ext uri="{D42A27DB-BD31-4B8C-83A1-F6EECF244321}">
                <p14:modId xmlns:p14="http://schemas.microsoft.com/office/powerpoint/2010/main" val="3414533388"/>
              </p:ext>
            </p:extLst>
          </p:nvPr>
        </p:nvGraphicFramePr>
        <p:xfrm>
          <a:off x="6939909" y="4149080"/>
          <a:ext cx="368395" cy="392970"/>
        </p:xfrm>
        <a:graphic>
          <a:graphicData uri="http://schemas.openxmlformats.org/presentationml/2006/ole">
            <mc:AlternateContent xmlns:mc="http://schemas.openxmlformats.org/markup-compatibility/2006">
              <mc:Choice xmlns:v="urn:schemas-microsoft-com:vml" Requires="v">
                <p:oleObj spid="_x0000_s31810" name="Equation" r:id="rId4" imgW="368280" imgH="393480" progId="Equation.3">
                  <p:embed/>
                </p:oleObj>
              </mc:Choice>
              <mc:Fallback>
                <p:oleObj name="Equation" r:id="rId4" imgW="3682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909" y="4149080"/>
                        <a:ext cx="368395" cy="392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351" name="AutoShape 7"/>
          <p:cNvSpPr>
            <a:spLocks/>
          </p:cNvSpPr>
          <p:nvPr/>
        </p:nvSpPr>
        <p:spPr bwMode="auto">
          <a:xfrm>
            <a:off x="4419619" y="1412776"/>
            <a:ext cx="1752665" cy="609550"/>
          </a:xfrm>
          <a:prstGeom prst="accentBorderCallout1">
            <a:avLst>
              <a:gd name="adj1" fmla="val 18750"/>
              <a:gd name="adj2" fmla="val -4347"/>
              <a:gd name="adj3" fmla="val 341407"/>
              <a:gd name="adj4" fmla="val -90398"/>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Machine Latency</a:t>
            </a:r>
          </a:p>
          <a:p>
            <a:pPr defTabSz="1007886"/>
            <a:r>
              <a:rPr lang="en-GB" sz="1300" b="1" kern="0" dirty="0">
                <a:solidFill>
                  <a:srgbClr val="000000"/>
                </a:solidFill>
              </a:rPr>
              <a:t>Uses CPU</a:t>
            </a:r>
          </a:p>
          <a:p>
            <a:pPr defTabSz="1007886"/>
            <a:r>
              <a:rPr lang="en-GB" sz="1300" b="1" kern="0" dirty="0">
                <a:solidFill>
                  <a:srgbClr val="000000"/>
                </a:solidFill>
              </a:rPr>
              <a:t>Independent of size</a:t>
            </a:r>
          </a:p>
        </p:txBody>
      </p:sp>
      <p:sp>
        <p:nvSpPr>
          <p:cNvPr id="441352" name="Rectangle 8"/>
          <p:cNvSpPr>
            <a:spLocks noChangeArrowheads="1"/>
          </p:cNvSpPr>
          <p:nvPr/>
        </p:nvSpPr>
        <p:spPr bwMode="auto">
          <a:xfrm>
            <a:off x="5600714" y="4892460"/>
            <a:ext cx="647481" cy="348575"/>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endParaRPr lang="en-US" kern="0">
              <a:solidFill>
                <a:sysClr val="windowText" lastClr="000000"/>
              </a:solidFill>
            </a:endParaRPr>
          </a:p>
        </p:txBody>
      </p:sp>
      <p:sp>
        <p:nvSpPr>
          <p:cNvPr id="441353" name="AutoShape 9"/>
          <p:cNvSpPr>
            <a:spLocks/>
          </p:cNvSpPr>
          <p:nvPr/>
        </p:nvSpPr>
        <p:spPr bwMode="auto">
          <a:xfrm>
            <a:off x="6705339" y="3048869"/>
            <a:ext cx="2133898" cy="304775"/>
          </a:xfrm>
          <a:prstGeom prst="accentBorderCallout1">
            <a:avLst>
              <a:gd name="adj1" fmla="val 37500"/>
              <a:gd name="adj2" fmla="val -4000"/>
              <a:gd name="adj3" fmla="val 148277"/>
              <a:gd name="adj4" fmla="val -164154"/>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Computation proceeds</a:t>
            </a:r>
          </a:p>
        </p:txBody>
      </p:sp>
      <p:sp>
        <p:nvSpPr>
          <p:cNvPr id="441354" name="Oval 10"/>
          <p:cNvSpPr>
            <a:spLocks noChangeArrowheads="1"/>
          </p:cNvSpPr>
          <p:nvPr/>
        </p:nvSpPr>
        <p:spPr bwMode="auto">
          <a:xfrm>
            <a:off x="4920858" y="4826341"/>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55" name="AutoShape 11"/>
          <p:cNvSpPr>
            <a:spLocks/>
          </p:cNvSpPr>
          <p:nvPr/>
        </p:nvSpPr>
        <p:spPr bwMode="auto">
          <a:xfrm>
            <a:off x="6477047" y="5485954"/>
            <a:ext cx="1752665" cy="609550"/>
          </a:xfrm>
          <a:prstGeom prst="accentBorderCallout1">
            <a:avLst>
              <a:gd name="adj1" fmla="val 18750"/>
              <a:gd name="adj2" fmla="val -4347"/>
              <a:gd name="adj3" fmla="val -35336"/>
              <a:gd name="adj4" fmla="val -29105"/>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Machine Latency</a:t>
            </a:r>
          </a:p>
          <a:p>
            <a:pPr defTabSz="1007886"/>
            <a:r>
              <a:rPr lang="en-GB" sz="1300" b="1" kern="0" dirty="0">
                <a:solidFill>
                  <a:srgbClr val="000000"/>
                </a:solidFill>
              </a:rPr>
              <a:t>Uses CPU</a:t>
            </a:r>
          </a:p>
          <a:p>
            <a:pPr defTabSz="1007886"/>
            <a:r>
              <a:rPr lang="en-GB" sz="1300" b="1" kern="0" dirty="0">
                <a:solidFill>
                  <a:srgbClr val="000000"/>
                </a:solidFill>
              </a:rPr>
              <a:t>Independent of size</a:t>
            </a:r>
          </a:p>
        </p:txBody>
      </p:sp>
      <p:sp>
        <p:nvSpPr>
          <p:cNvPr id="441356" name="Oval 12"/>
          <p:cNvSpPr>
            <a:spLocks noChangeArrowheads="1"/>
          </p:cNvSpPr>
          <p:nvPr/>
        </p:nvSpPr>
        <p:spPr bwMode="auto">
          <a:xfrm>
            <a:off x="2439219" y="3340980"/>
            <a:ext cx="227735"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nchor="ctr">
            <a:spAutoFit/>
          </a:bodyPr>
          <a:lstStyle/>
          <a:p>
            <a:endParaRPr lang="en-US"/>
          </a:p>
        </p:txBody>
      </p:sp>
      <p:sp>
        <p:nvSpPr>
          <p:cNvPr id="441357" name="Oval 13"/>
          <p:cNvSpPr>
            <a:spLocks noChangeArrowheads="1"/>
          </p:cNvSpPr>
          <p:nvPr/>
        </p:nvSpPr>
        <p:spPr bwMode="auto">
          <a:xfrm>
            <a:off x="3734182" y="3378938"/>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58" name="Line 14"/>
          <p:cNvSpPr>
            <a:spLocks noChangeShapeType="1"/>
          </p:cNvSpPr>
          <p:nvPr/>
        </p:nvSpPr>
        <p:spPr bwMode="auto">
          <a:xfrm>
            <a:off x="3887121" y="3200698"/>
            <a:ext cx="0" cy="8372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59" name="Line 15"/>
          <p:cNvSpPr>
            <a:spLocks noChangeShapeType="1"/>
          </p:cNvSpPr>
          <p:nvPr/>
        </p:nvSpPr>
        <p:spPr bwMode="auto">
          <a:xfrm>
            <a:off x="3200568" y="3200698"/>
            <a:ext cx="0" cy="8372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0" name="Line 16"/>
          <p:cNvSpPr>
            <a:spLocks noChangeShapeType="1"/>
          </p:cNvSpPr>
          <p:nvPr/>
        </p:nvSpPr>
        <p:spPr bwMode="auto">
          <a:xfrm>
            <a:off x="3200568" y="3353643"/>
            <a:ext cx="70218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1" name="Line 17"/>
          <p:cNvSpPr>
            <a:spLocks noChangeShapeType="1"/>
          </p:cNvSpPr>
          <p:nvPr/>
        </p:nvSpPr>
        <p:spPr bwMode="auto">
          <a:xfrm>
            <a:off x="5029144" y="3200698"/>
            <a:ext cx="0" cy="2133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2" name="AutoShape 18"/>
          <p:cNvSpPr>
            <a:spLocks noChangeArrowheads="1"/>
          </p:cNvSpPr>
          <p:nvPr/>
        </p:nvSpPr>
        <p:spPr bwMode="auto">
          <a:xfrm rot="10800000">
            <a:off x="609526" y="3520972"/>
            <a:ext cx="1981517" cy="348575"/>
          </a:xfrm>
          <a:prstGeom prst="homePlate">
            <a:avLst>
              <a:gd name="adj" fmla="val 538252"/>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3" name="AutoShape 19"/>
          <p:cNvSpPr>
            <a:spLocks noChangeArrowheads="1"/>
          </p:cNvSpPr>
          <p:nvPr/>
        </p:nvSpPr>
        <p:spPr bwMode="auto">
          <a:xfrm>
            <a:off x="3200568" y="3520972"/>
            <a:ext cx="5029144" cy="348575"/>
          </a:xfrm>
          <a:prstGeom prst="homePlate">
            <a:avLst>
              <a:gd name="adj" fmla="val 426638"/>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4" name="AutoShape 20"/>
          <p:cNvSpPr>
            <a:spLocks noChangeArrowheads="1"/>
          </p:cNvSpPr>
          <p:nvPr/>
        </p:nvSpPr>
        <p:spPr bwMode="auto">
          <a:xfrm rot="10800000">
            <a:off x="762466" y="4892460"/>
            <a:ext cx="4876204" cy="348575"/>
          </a:xfrm>
          <a:prstGeom prst="homePlate">
            <a:avLst>
              <a:gd name="adj" fmla="val 47655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5" name="Rectangle 21"/>
          <p:cNvSpPr>
            <a:spLocks noChangeArrowheads="1"/>
          </p:cNvSpPr>
          <p:nvPr/>
        </p:nvSpPr>
        <p:spPr bwMode="auto">
          <a:xfrm>
            <a:off x="2553087" y="3520972"/>
            <a:ext cx="647481" cy="349372"/>
          </a:xfrm>
          <a:prstGeom prst="rect">
            <a:avLst/>
          </a:prstGeom>
          <a:solidFill>
            <a:srgbClr val="FFFF00"/>
          </a:solidFill>
          <a:ln w="9525">
            <a:solidFill>
              <a:srgbClr val="FFFF00"/>
            </a:solidFill>
            <a:miter lim="800000"/>
            <a:headEnd/>
            <a:tailEnd/>
          </a:ln>
          <a:effectLst/>
        </p:spPr>
        <p:txBody>
          <a:bodyPr wrap="none" lIns="70884" tIns="35442" rIns="70884" bIns="35442" anchor="ctr"/>
          <a:lstStyle/>
          <a:p>
            <a:endParaRPr lang="en-US" kern="0">
              <a:solidFill>
                <a:sysClr val="windowText" lastClr="000000"/>
              </a:solidFill>
            </a:endParaRPr>
          </a:p>
        </p:txBody>
      </p:sp>
      <p:sp>
        <p:nvSpPr>
          <p:cNvPr id="441366" name="AutoShape 22"/>
          <p:cNvSpPr>
            <a:spLocks noChangeArrowheads="1"/>
          </p:cNvSpPr>
          <p:nvPr/>
        </p:nvSpPr>
        <p:spPr bwMode="auto">
          <a:xfrm>
            <a:off x="6248196" y="4892460"/>
            <a:ext cx="2210367" cy="348575"/>
          </a:xfrm>
          <a:prstGeom prst="homePlate">
            <a:avLst>
              <a:gd name="adj" fmla="val 186597"/>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7" name="Oval 23"/>
          <p:cNvSpPr>
            <a:spLocks noChangeArrowheads="1"/>
          </p:cNvSpPr>
          <p:nvPr/>
        </p:nvSpPr>
        <p:spPr bwMode="auto">
          <a:xfrm>
            <a:off x="6095256" y="4978729"/>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68" name="AutoShape 24"/>
          <p:cNvSpPr>
            <a:spLocks/>
          </p:cNvSpPr>
          <p:nvPr/>
        </p:nvSpPr>
        <p:spPr bwMode="auto">
          <a:xfrm>
            <a:off x="457702" y="4190938"/>
            <a:ext cx="1523814" cy="304776"/>
          </a:xfrm>
          <a:prstGeom prst="accentBorderCallout1">
            <a:avLst>
              <a:gd name="adj1" fmla="val 37500"/>
              <a:gd name="adj2" fmla="val 105000"/>
              <a:gd name="adj3" fmla="val 18231"/>
              <a:gd name="adj4" fmla="val 217500"/>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Logical Transfer </a:t>
            </a:r>
          </a:p>
        </p:txBody>
      </p:sp>
      <p:sp>
        <p:nvSpPr>
          <p:cNvPr id="441369" name="AutoShape 25"/>
          <p:cNvSpPr>
            <a:spLocks/>
          </p:cNvSpPr>
          <p:nvPr/>
        </p:nvSpPr>
        <p:spPr bwMode="auto">
          <a:xfrm>
            <a:off x="304763" y="2744093"/>
            <a:ext cx="1523814" cy="304776"/>
          </a:xfrm>
          <a:prstGeom prst="accentBorderCallout1">
            <a:avLst>
              <a:gd name="adj1" fmla="val 37500"/>
              <a:gd name="adj2" fmla="val 105000"/>
              <a:gd name="adj3" fmla="val 258856"/>
              <a:gd name="adj4" fmla="val 144792"/>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algn="ctr" defTabSz="1007886"/>
            <a:r>
              <a:rPr lang="en-GB" sz="1300" b="1" kern="0">
                <a:solidFill>
                  <a:srgbClr val="000000"/>
                </a:solidFill>
              </a:rPr>
              <a:t>MPI_send </a:t>
            </a:r>
          </a:p>
        </p:txBody>
      </p:sp>
      <p:sp>
        <p:nvSpPr>
          <p:cNvPr id="441370" name="AutoShape 26"/>
          <p:cNvSpPr>
            <a:spLocks/>
          </p:cNvSpPr>
          <p:nvPr/>
        </p:nvSpPr>
        <p:spPr bwMode="auto">
          <a:xfrm>
            <a:off x="1676754" y="6095503"/>
            <a:ext cx="1523814" cy="304776"/>
          </a:xfrm>
          <a:prstGeom prst="accentBorderCallout1">
            <a:avLst>
              <a:gd name="adj1" fmla="val 37500"/>
              <a:gd name="adj2" fmla="val 105000"/>
              <a:gd name="adj3" fmla="val -291148"/>
              <a:gd name="adj4" fmla="val 259583"/>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algn="ctr" defTabSz="1007886"/>
            <a:r>
              <a:rPr lang="en-GB" sz="1300" b="1" kern="0">
                <a:solidFill>
                  <a:srgbClr val="000000"/>
                </a:solidFill>
              </a:rPr>
              <a:t>MPI_recv </a:t>
            </a:r>
          </a:p>
        </p:txBody>
      </p:sp>
      <p:cxnSp>
        <p:nvCxnSpPr>
          <p:cNvPr id="441371" name="AutoShape 27"/>
          <p:cNvCxnSpPr>
            <a:cxnSpLocks noChangeShapeType="1"/>
          </p:cNvCxnSpPr>
          <p:nvPr/>
        </p:nvCxnSpPr>
        <p:spPr bwMode="auto">
          <a:xfrm>
            <a:off x="3916878" y="3869547"/>
            <a:ext cx="1095328" cy="1022913"/>
          </a:xfrm>
          <a:prstGeom prst="straightConnector1">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372" name="AutoShape 28"/>
          <p:cNvCxnSpPr>
            <a:cxnSpLocks noChangeShapeType="1"/>
            <a:stCxn id="441362" idx="0"/>
          </p:cNvCxnSpPr>
          <p:nvPr/>
        </p:nvCxnSpPr>
        <p:spPr bwMode="auto">
          <a:xfrm>
            <a:off x="2538390" y="3869547"/>
            <a:ext cx="3648214" cy="1022913"/>
          </a:xfrm>
          <a:prstGeom prst="straightConnector1">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373" name="Oval 29"/>
          <p:cNvSpPr>
            <a:spLocks noChangeArrowheads="1"/>
          </p:cNvSpPr>
          <p:nvPr/>
        </p:nvSpPr>
        <p:spPr bwMode="auto">
          <a:xfrm>
            <a:off x="3554449" y="3482029"/>
            <a:ext cx="321508" cy="428695"/>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301" tIns="32150" rIns="64301" bIns="32150" anchor="ctr"/>
          <a:lstStyle/>
          <a:p>
            <a:endParaRPr lang="en-US"/>
          </a:p>
        </p:txBody>
      </p:sp>
    </p:spTree>
    <p:extLst>
      <p:ext uri="{BB962C8B-B14F-4D97-AF65-F5344CB8AC3E}">
        <p14:creationId xmlns:p14="http://schemas.microsoft.com/office/powerpoint/2010/main" val="2084958056"/>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GB" dirty="0" smtClean="0"/>
              <a:t>P2P </a:t>
            </a:r>
            <a:r>
              <a:rPr lang="en-GB" dirty="0"/>
              <a:t>communication model</a:t>
            </a:r>
          </a:p>
        </p:txBody>
      </p:sp>
      <p:sp>
        <p:nvSpPr>
          <p:cNvPr id="441347" name="Rectangle 3"/>
          <p:cNvSpPr>
            <a:spLocks noGrp="1" noChangeArrowheads="1"/>
          </p:cNvSpPr>
          <p:nvPr>
            <p:ph type="body" idx="1"/>
          </p:nvPr>
        </p:nvSpPr>
        <p:spPr/>
        <p:txBody>
          <a:bodyPr/>
          <a:lstStyle/>
          <a:p>
            <a:r>
              <a:rPr lang="en-US" dirty="0" err="1" smtClean="0"/>
              <a:t>Rendez-vous</a:t>
            </a:r>
            <a:endParaRPr lang="en-US" dirty="0"/>
          </a:p>
        </p:txBody>
      </p:sp>
      <p:sp>
        <p:nvSpPr>
          <p:cNvPr id="441348" name="AutoShape 4"/>
          <p:cNvSpPr>
            <a:spLocks/>
          </p:cNvSpPr>
          <p:nvPr/>
        </p:nvSpPr>
        <p:spPr bwMode="auto">
          <a:xfrm>
            <a:off x="4920858" y="2362287"/>
            <a:ext cx="3842467" cy="457721"/>
          </a:xfrm>
          <a:prstGeom prst="accentBorderCallout1">
            <a:avLst>
              <a:gd name="adj1" fmla="val 25000"/>
              <a:gd name="adj2" fmla="val -2083"/>
              <a:gd name="adj3" fmla="val 210069"/>
              <a:gd name="adj4" fmla="val -38613"/>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Simulated contention for machine resources </a:t>
            </a:r>
          </a:p>
          <a:p>
            <a:pPr defTabSz="1007886"/>
            <a:r>
              <a:rPr lang="en-GB" sz="1300" b="1" kern="0" dirty="0">
                <a:solidFill>
                  <a:srgbClr val="000000"/>
                </a:solidFill>
              </a:rPr>
              <a:t>(links &amp; buses)</a:t>
            </a:r>
          </a:p>
        </p:txBody>
      </p:sp>
      <p:sp>
        <p:nvSpPr>
          <p:cNvPr id="441349" name="AutoShape 5"/>
          <p:cNvSpPr>
            <a:spLocks/>
          </p:cNvSpPr>
          <p:nvPr/>
        </p:nvSpPr>
        <p:spPr bwMode="auto">
          <a:xfrm>
            <a:off x="5943432" y="4037993"/>
            <a:ext cx="1523814" cy="609550"/>
          </a:xfrm>
          <a:prstGeom prst="accentBorderCallout1">
            <a:avLst>
              <a:gd name="adj1" fmla="val 18750"/>
              <a:gd name="adj2" fmla="val -5000"/>
              <a:gd name="adj3" fmla="val 22775"/>
              <a:gd name="adj4" fmla="val -77482"/>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Physical Transfer </a:t>
            </a:r>
          </a:p>
        </p:txBody>
      </p:sp>
      <p:graphicFrame>
        <p:nvGraphicFramePr>
          <p:cNvPr id="441350" name="Object 6"/>
          <p:cNvGraphicFramePr>
            <a:graphicFrameLocks noChangeAspect="1"/>
          </p:cNvGraphicFramePr>
          <p:nvPr>
            <p:extLst>
              <p:ext uri="{D42A27DB-BD31-4B8C-83A1-F6EECF244321}">
                <p14:modId xmlns:p14="http://schemas.microsoft.com/office/powerpoint/2010/main" val="1090703741"/>
              </p:ext>
            </p:extLst>
          </p:nvPr>
        </p:nvGraphicFramePr>
        <p:xfrm>
          <a:off x="6939909" y="4149080"/>
          <a:ext cx="368395" cy="392970"/>
        </p:xfrm>
        <a:graphic>
          <a:graphicData uri="http://schemas.openxmlformats.org/presentationml/2006/ole">
            <mc:AlternateContent xmlns:mc="http://schemas.openxmlformats.org/markup-compatibility/2006">
              <mc:Choice xmlns:v="urn:schemas-microsoft-com:vml" Requires="v">
                <p:oleObj spid="_x0000_s32834" name="Equation" r:id="rId4" imgW="368280" imgH="393480" progId="Equation.3">
                  <p:embed/>
                </p:oleObj>
              </mc:Choice>
              <mc:Fallback>
                <p:oleObj name="Equation" r:id="rId4" imgW="3682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909" y="4149080"/>
                        <a:ext cx="368395" cy="3929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351" name="AutoShape 7"/>
          <p:cNvSpPr>
            <a:spLocks/>
          </p:cNvSpPr>
          <p:nvPr/>
        </p:nvSpPr>
        <p:spPr bwMode="auto">
          <a:xfrm>
            <a:off x="4419619" y="1412776"/>
            <a:ext cx="1752665" cy="609550"/>
          </a:xfrm>
          <a:prstGeom prst="accentBorderCallout1">
            <a:avLst>
              <a:gd name="adj1" fmla="val 18750"/>
              <a:gd name="adj2" fmla="val -4347"/>
              <a:gd name="adj3" fmla="val 341407"/>
              <a:gd name="adj4" fmla="val -90398"/>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Machine Latency</a:t>
            </a:r>
          </a:p>
          <a:p>
            <a:pPr defTabSz="1007886"/>
            <a:r>
              <a:rPr lang="en-GB" sz="1300" b="1" kern="0" dirty="0">
                <a:solidFill>
                  <a:srgbClr val="000000"/>
                </a:solidFill>
              </a:rPr>
              <a:t>Uses CPU</a:t>
            </a:r>
          </a:p>
          <a:p>
            <a:pPr defTabSz="1007886"/>
            <a:r>
              <a:rPr lang="en-GB" sz="1300" b="1" kern="0" dirty="0">
                <a:solidFill>
                  <a:srgbClr val="000000"/>
                </a:solidFill>
              </a:rPr>
              <a:t>Independent of size</a:t>
            </a:r>
          </a:p>
        </p:txBody>
      </p:sp>
      <p:sp>
        <p:nvSpPr>
          <p:cNvPr id="441352" name="Rectangle 8"/>
          <p:cNvSpPr>
            <a:spLocks noChangeArrowheads="1"/>
          </p:cNvSpPr>
          <p:nvPr/>
        </p:nvSpPr>
        <p:spPr bwMode="auto">
          <a:xfrm>
            <a:off x="5600714" y="4892460"/>
            <a:ext cx="647481" cy="348575"/>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endParaRPr lang="en-US" kern="0">
              <a:solidFill>
                <a:sysClr val="windowText" lastClr="000000"/>
              </a:solidFill>
            </a:endParaRPr>
          </a:p>
        </p:txBody>
      </p:sp>
      <p:sp>
        <p:nvSpPr>
          <p:cNvPr id="441354" name="Oval 10"/>
          <p:cNvSpPr>
            <a:spLocks noChangeArrowheads="1"/>
          </p:cNvSpPr>
          <p:nvPr/>
        </p:nvSpPr>
        <p:spPr bwMode="auto">
          <a:xfrm>
            <a:off x="4920858" y="4826341"/>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55" name="AutoShape 11"/>
          <p:cNvSpPr>
            <a:spLocks/>
          </p:cNvSpPr>
          <p:nvPr/>
        </p:nvSpPr>
        <p:spPr bwMode="auto">
          <a:xfrm>
            <a:off x="6477047" y="5485954"/>
            <a:ext cx="1752665" cy="609550"/>
          </a:xfrm>
          <a:prstGeom prst="accentBorderCallout1">
            <a:avLst>
              <a:gd name="adj1" fmla="val 18750"/>
              <a:gd name="adj2" fmla="val -4347"/>
              <a:gd name="adj3" fmla="val -35336"/>
              <a:gd name="adj4" fmla="val -29105"/>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dirty="0">
                <a:solidFill>
                  <a:srgbClr val="000000"/>
                </a:solidFill>
              </a:rPr>
              <a:t>Machine Latency</a:t>
            </a:r>
          </a:p>
          <a:p>
            <a:pPr defTabSz="1007886"/>
            <a:r>
              <a:rPr lang="en-GB" sz="1300" b="1" kern="0" dirty="0">
                <a:solidFill>
                  <a:srgbClr val="000000"/>
                </a:solidFill>
              </a:rPr>
              <a:t>Uses CPU</a:t>
            </a:r>
          </a:p>
          <a:p>
            <a:pPr defTabSz="1007886"/>
            <a:r>
              <a:rPr lang="en-GB" sz="1300" b="1" kern="0" dirty="0">
                <a:solidFill>
                  <a:srgbClr val="000000"/>
                </a:solidFill>
              </a:rPr>
              <a:t>Independent of size</a:t>
            </a:r>
          </a:p>
        </p:txBody>
      </p:sp>
      <p:sp>
        <p:nvSpPr>
          <p:cNvPr id="441356" name="Oval 12"/>
          <p:cNvSpPr>
            <a:spLocks noChangeArrowheads="1"/>
          </p:cNvSpPr>
          <p:nvPr/>
        </p:nvSpPr>
        <p:spPr bwMode="auto">
          <a:xfrm>
            <a:off x="2439219" y="3340980"/>
            <a:ext cx="227735"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nchor="ctr">
            <a:spAutoFit/>
          </a:bodyPr>
          <a:lstStyle/>
          <a:p>
            <a:endParaRPr lang="en-US"/>
          </a:p>
        </p:txBody>
      </p:sp>
      <p:sp>
        <p:nvSpPr>
          <p:cNvPr id="441357" name="Oval 13"/>
          <p:cNvSpPr>
            <a:spLocks noChangeArrowheads="1"/>
          </p:cNvSpPr>
          <p:nvPr/>
        </p:nvSpPr>
        <p:spPr bwMode="auto">
          <a:xfrm>
            <a:off x="3734182" y="3378938"/>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58" name="Line 14"/>
          <p:cNvSpPr>
            <a:spLocks noChangeShapeType="1"/>
          </p:cNvSpPr>
          <p:nvPr/>
        </p:nvSpPr>
        <p:spPr bwMode="auto">
          <a:xfrm>
            <a:off x="3887121" y="3200698"/>
            <a:ext cx="0" cy="8372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59" name="Line 15"/>
          <p:cNvSpPr>
            <a:spLocks noChangeShapeType="1"/>
          </p:cNvSpPr>
          <p:nvPr/>
        </p:nvSpPr>
        <p:spPr bwMode="auto">
          <a:xfrm>
            <a:off x="3200568" y="3200698"/>
            <a:ext cx="0" cy="8372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0" name="Line 16"/>
          <p:cNvSpPr>
            <a:spLocks noChangeShapeType="1"/>
          </p:cNvSpPr>
          <p:nvPr/>
        </p:nvSpPr>
        <p:spPr bwMode="auto">
          <a:xfrm>
            <a:off x="3200568" y="3353643"/>
            <a:ext cx="70218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1" name="Line 17"/>
          <p:cNvSpPr>
            <a:spLocks noChangeShapeType="1"/>
          </p:cNvSpPr>
          <p:nvPr/>
        </p:nvSpPr>
        <p:spPr bwMode="auto">
          <a:xfrm>
            <a:off x="5029144" y="3200698"/>
            <a:ext cx="0" cy="2133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01" tIns="32150" rIns="64301" bIns="32150"/>
          <a:lstStyle/>
          <a:p>
            <a:endParaRPr lang="en-US"/>
          </a:p>
        </p:txBody>
      </p:sp>
      <p:sp>
        <p:nvSpPr>
          <p:cNvPr id="441362" name="AutoShape 18"/>
          <p:cNvSpPr>
            <a:spLocks noChangeArrowheads="1"/>
          </p:cNvSpPr>
          <p:nvPr/>
        </p:nvSpPr>
        <p:spPr bwMode="auto">
          <a:xfrm rot="10800000">
            <a:off x="609526" y="3520972"/>
            <a:ext cx="1981517" cy="348575"/>
          </a:xfrm>
          <a:prstGeom prst="homePlate">
            <a:avLst>
              <a:gd name="adj" fmla="val 538252"/>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3" name="AutoShape 19"/>
          <p:cNvSpPr>
            <a:spLocks noChangeArrowheads="1"/>
          </p:cNvSpPr>
          <p:nvPr/>
        </p:nvSpPr>
        <p:spPr bwMode="auto">
          <a:xfrm>
            <a:off x="3200568" y="3520972"/>
            <a:ext cx="5029144" cy="348575"/>
          </a:xfrm>
          <a:prstGeom prst="homePlate">
            <a:avLst>
              <a:gd name="adj" fmla="val 426638"/>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4" name="AutoShape 20"/>
          <p:cNvSpPr>
            <a:spLocks noChangeArrowheads="1"/>
          </p:cNvSpPr>
          <p:nvPr/>
        </p:nvSpPr>
        <p:spPr bwMode="auto">
          <a:xfrm rot="10800000">
            <a:off x="762466" y="4892460"/>
            <a:ext cx="4876204" cy="348575"/>
          </a:xfrm>
          <a:prstGeom prst="homePlate">
            <a:avLst>
              <a:gd name="adj" fmla="val 47655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5" name="Rectangle 21"/>
          <p:cNvSpPr>
            <a:spLocks noChangeArrowheads="1"/>
          </p:cNvSpPr>
          <p:nvPr/>
        </p:nvSpPr>
        <p:spPr bwMode="auto">
          <a:xfrm>
            <a:off x="2553087" y="3520972"/>
            <a:ext cx="647481" cy="349372"/>
          </a:xfrm>
          <a:prstGeom prst="rect">
            <a:avLst/>
          </a:prstGeom>
          <a:solidFill>
            <a:srgbClr val="FFFF00"/>
          </a:solidFill>
          <a:ln w="9525">
            <a:solidFill>
              <a:srgbClr val="FFFF00"/>
            </a:solidFill>
            <a:miter lim="800000"/>
            <a:headEnd/>
            <a:tailEnd/>
          </a:ln>
          <a:effectLst/>
        </p:spPr>
        <p:txBody>
          <a:bodyPr wrap="none" lIns="70884" tIns="35442" rIns="70884" bIns="35442" anchor="ctr"/>
          <a:lstStyle/>
          <a:p>
            <a:endParaRPr lang="en-US" kern="0">
              <a:solidFill>
                <a:sysClr val="windowText" lastClr="000000"/>
              </a:solidFill>
            </a:endParaRPr>
          </a:p>
        </p:txBody>
      </p:sp>
      <p:sp>
        <p:nvSpPr>
          <p:cNvPr id="441366" name="AutoShape 22"/>
          <p:cNvSpPr>
            <a:spLocks noChangeArrowheads="1"/>
          </p:cNvSpPr>
          <p:nvPr/>
        </p:nvSpPr>
        <p:spPr bwMode="auto">
          <a:xfrm>
            <a:off x="6248196" y="4892460"/>
            <a:ext cx="2210367" cy="348575"/>
          </a:xfrm>
          <a:prstGeom prst="homePlate">
            <a:avLst>
              <a:gd name="adj" fmla="val 186597"/>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0884" tIns="35442" rIns="70884" bIns="35442" anchor="ctr">
            <a:spAutoFit/>
          </a:bodyPr>
          <a:lstStyle/>
          <a:p>
            <a:endParaRPr lang="en-US" kern="0">
              <a:solidFill>
                <a:sysClr val="windowText" lastClr="000000"/>
              </a:solidFill>
            </a:endParaRPr>
          </a:p>
        </p:txBody>
      </p:sp>
      <p:sp>
        <p:nvSpPr>
          <p:cNvPr id="441367" name="Oval 23"/>
          <p:cNvSpPr>
            <a:spLocks noChangeArrowheads="1"/>
          </p:cNvSpPr>
          <p:nvPr/>
        </p:nvSpPr>
        <p:spPr bwMode="auto">
          <a:xfrm>
            <a:off x="6095256" y="4978729"/>
            <a:ext cx="182696" cy="480814"/>
          </a:xfrm>
          <a:prstGeom prst="ellipse">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spAutoFit/>
          </a:bodyPr>
          <a:lstStyle/>
          <a:p>
            <a:endParaRPr lang="en-US"/>
          </a:p>
        </p:txBody>
      </p:sp>
      <p:sp>
        <p:nvSpPr>
          <p:cNvPr id="441368" name="AutoShape 24"/>
          <p:cNvSpPr>
            <a:spLocks/>
          </p:cNvSpPr>
          <p:nvPr/>
        </p:nvSpPr>
        <p:spPr bwMode="auto">
          <a:xfrm>
            <a:off x="457702" y="4190938"/>
            <a:ext cx="1523814" cy="304776"/>
          </a:xfrm>
          <a:prstGeom prst="accentBorderCallout1">
            <a:avLst>
              <a:gd name="adj1" fmla="val 37500"/>
              <a:gd name="adj2" fmla="val 105000"/>
              <a:gd name="adj3" fmla="val 18231"/>
              <a:gd name="adj4" fmla="val 217500"/>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Logical Transfer </a:t>
            </a:r>
          </a:p>
        </p:txBody>
      </p:sp>
      <p:sp>
        <p:nvSpPr>
          <p:cNvPr id="441369" name="AutoShape 25"/>
          <p:cNvSpPr>
            <a:spLocks/>
          </p:cNvSpPr>
          <p:nvPr/>
        </p:nvSpPr>
        <p:spPr bwMode="auto">
          <a:xfrm>
            <a:off x="304763" y="2744093"/>
            <a:ext cx="1523814" cy="304776"/>
          </a:xfrm>
          <a:prstGeom prst="accentBorderCallout1">
            <a:avLst>
              <a:gd name="adj1" fmla="val 37500"/>
              <a:gd name="adj2" fmla="val 105000"/>
              <a:gd name="adj3" fmla="val 258856"/>
              <a:gd name="adj4" fmla="val 144792"/>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algn="ctr" defTabSz="1007886"/>
            <a:r>
              <a:rPr lang="en-GB" sz="1300" b="1" kern="0">
                <a:solidFill>
                  <a:srgbClr val="000000"/>
                </a:solidFill>
              </a:rPr>
              <a:t>MPI_send </a:t>
            </a:r>
          </a:p>
        </p:txBody>
      </p:sp>
      <p:sp>
        <p:nvSpPr>
          <p:cNvPr id="441370" name="AutoShape 26"/>
          <p:cNvSpPr>
            <a:spLocks/>
          </p:cNvSpPr>
          <p:nvPr/>
        </p:nvSpPr>
        <p:spPr bwMode="auto">
          <a:xfrm>
            <a:off x="1676754" y="6095503"/>
            <a:ext cx="1523814" cy="304776"/>
          </a:xfrm>
          <a:prstGeom prst="accentBorderCallout1">
            <a:avLst>
              <a:gd name="adj1" fmla="val 37500"/>
              <a:gd name="adj2" fmla="val 105000"/>
              <a:gd name="adj3" fmla="val -291148"/>
              <a:gd name="adj4" fmla="val 259583"/>
            </a:avLst>
          </a:prstGeom>
          <a:solidFill>
            <a:srgbClr val="00CC99"/>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algn="ctr" defTabSz="1007886"/>
            <a:r>
              <a:rPr lang="en-GB" sz="1300" b="1" kern="0">
                <a:solidFill>
                  <a:srgbClr val="000000"/>
                </a:solidFill>
              </a:rPr>
              <a:t>MPI_recv </a:t>
            </a:r>
          </a:p>
        </p:txBody>
      </p:sp>
      <p:cxnSp>
        <p:nvCxnSpPr>
          <p:cNvPr id="441371" name="AutoShape 27"/>
          <p:cNvCxnSpPr>
            <a:cxnSpLocks noChangeShapeType="1"/>
          </p:cNvCxnSpPr>
          <p:nvPr/>
        </p:nvCxnSpPr>
        <p:spPr bwMode="auto">
          <a:xfrm>
            <a:off x="3875957" y="3859752"/>
            <a:ext cx="2372238" cy="1032708"/>
          </a:xfrm>
          <a:prstGeom prst="straightConnector1">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1372" name="AutoShape 28"/>
          <p:cNvCxnSpPr>
            <a:cxnSpLocks noChangeShapeType="1"/>
          </p:cNvCxnSpPr>
          <p:nvPr/>
        </p:nvCxnSpPr>
        <p:spPr bwMode="auto">
          <a:xfrm>
            <a:off x="2553087" y="3869548"/>
            <a:ext cx="3619197" cy="1022912"/>
          </a:xfrm>
          <a:prstGeom prst="straightConnector1">
            <a:avLst/>
          </a:prstGeom>
          <a:noFill/>
          <a:ln w="57150">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1373" name="Oval 29"/>
          <p:cNvSpPr>
            <a:spLocks noChangeArrowheads="1"/>
          </p:cNvSpPr>
          <p:nvPr/>
        </p:nvSpPr>
        <p:spPr bwMode="auto">
          <a:xfrm>
            <a:off x="3554449" y="3482029"/>
            <a:ext cx="321508" cy="428695"/>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301" tIns="32150" rIns="64301" bIns="32150" anchor="ctr"/>
          <a:lstStyle/>
          <a:p>
            <a:endParaRPr lang="en-US"/>
          </a:p>
        </p:txBody>
      </p:sp>
      <p:sp>
        <p:nvSpPr>
          <p:cNvPr id="441374" name="Oval 30"/>
          <p:cNvSpPr>
            <a:spLocks noChangeArrowheads="1"/>
          </p:cNvSpPr>
          <p:nvPr/>
        </p:nvSpPr>
        <p:spPr bwMode="auto">
          <a:xfrm>
            <a:off x="5000119" y="4768113"/>
            <a:ext cx="321508" cy="375108"/>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301" tIns="32150" rIns="64301" bIns="32150" anchor="ctr"/>
          <a:lstStyle/>
          <a:p>
            <a:endParaRPr lang="en-US"/>
          </a:p>
        </p:txBody>
      </p:sp>
      <p:sp>
        <p:nvSpPr>
          <p:cNvPr id="33" name="Rectangle 11"/>
          <p:cNvSpPr>
            <a:spLocks noChangeArrowheads="1"/>
          </p:cNvSpPr>
          <p:nvPr/>
        </p:nvSpPr>
        <p:spPr bwMode="auto">
          <a:xfrm>
            <a:off x="3200568" y="3520973"/>
            <a:ext cx="3047627" cy="349372"/>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0884" tIns="35442" rIns="70884" bIns="35442"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AutoShape 9"/>
          <p:cNvSpPr>
            <a:spLocks/>
          </p:cNvSpPr>
          <p:nvPr/>
        </p:nvSpPr>
        <p:spPr bwMode="auto">
          <a:xfrm>
            <a:off x="6705339" y="3048869"/>
            <a:ext cx="2133898" cy="304775"/>
          </a:xfrm>
          <a:prstGeom prst="accentBorderCallout1">
            <a:avLst>
              <a:gd name="adj1" fmla="val 37500"/>
              <a:gd name="adj2" fmla="val -4000"/>
              <a:gd name="adj3" fmla="val 148277"/>
              <a:gd name="adj4" fmla="val -21317"/>
            </a:avLst>
          </a:prstGeom>
          <a:solidFill>
            <a:srgbClr val="CCCCFF"/>
          </a:solidFill>
          <a:ln w="9525">
            <a:solidFill>
              <a:srgbClr val="000000"/>
            </a:solidFill>
            <a:prstDash val="dash"/>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0792" tIns="50396" rIns="100792" bIns="50396"/>
          <a:lstStyle/>
          <a:p>
            <a:pPr defTabSz="1007886"/>
            <a:r>
              <a:rPr lang="en-GB" sz="1300" b="1" kern="0">
                <a:solidFill>
                  <a:srgbClr val="000000"/>
                </a:solidFill>
              </a:rPr>
              <a:t>Computation proceeds</a:t>
            </a:r>
          </a:p>
        </p:txBody>
      </p:sp>
    </p:spTree>
    <p:extLst>
      <p:ext uri="{BB962C8B-B14F-4D97-AF65-F5344CB8AC3E}">
        <p14:creationId xmlns:p14="http://schemas.microsoft.com/office/powerpoint/2010/main" val="4288736223"/>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1"/>
          <p:cNvGrpSpPr>
            <a:grpSpLocks/>
          </p:cNvGrpSpPr>
          <p:nvPr/>
        </p:nvGrpSpPr>
        <p:grpSpPr bwMode="auto">
          <a:xfrm>
            <a:off x="6554075" y="1447962"/>
            <a:ext cx="1299428" cy="1376512"/>
            <a:chOff x="5871" y="1297"/>
            <a:chExt cx="1164" cy="1233"/>
          </a:xfrm>
        </p:grpSpPr>
        <p:grpSp>
          <p:nvGrpSpPr>
            <p:cNvPr id="21506" name="Group 2"/>
            <p:cNvGrpSpPr>
              <a:grpSpLocks/>
            </p:cNvGrpSpPr>
            <p:nvPr/>
          </p:nvGrpSpPr>
          <p:grpSpPr bwMode="auto">
            <a:xfrm>
              <a:off x="5871" y="1297"/>
              <a:ext cx="481" cy="204"/>
              <a:chOff x="5871" y="1297"/>
              <a:chExt cx="481" cy="204"/>
            </a:xfrm>
          </p:grpSpPr>
          <p:sp>
            <p:nvSpPr>
              <p:cNvPr id="21507" name="Line 3"/>
              <p:cNvSpPr>
                <a:spLocks noChangeShapeType="1"/>
              </p:cNvSpPr>
              <p:nvPr/>
            </p:nvSpPr>
            <p:spPr bwMode="auto">
              <a:xfrm>
                <a:off x="5871" y="1297"/>
                <a:ext cx="205"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08" name="Line 4"/>
              <p:cNvSpPr>
                <a:spLocks noChangeShapeType="1"/>
              </p:cNvSpPr>
              <p:nvPr/>
            </p:nvSpPr>
            <p:spPr bwMode="auto">
              <a:xfrm flipH="1">
                <a:off x="6137" y="1297"/>
                <a:ext cx="217"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509" name="Group 5"/>
            <p:cNvGrpSpPr>
              <a:grpSpLocks/>
            </p:cNvGrpSpPr>
            <p:nvPr/>
          </p:nvGrpSpPr>
          <p:grpSpPr bwMode="auto">
            <a:xfrm>
              <a:off x="6485" y="1297"/>
              <a:ext cx="481" cy="204"/>
              <a:chOff x="6485" y="1297"/>
              <a:chExt cx="481" cy="204"/>
            </a:xfrm>
          </p:grpSpPr>
          <p:sp>
            <p:nvSpPr>
              <p:cNvPr id="21510" name="Line 6"/>
              <p:cNvSpPr>
                <a:spLocks noChangeShapeType="1"/>
              </p:cNvSpPr>
              <p:nvPr/>
            </p:nvSpPr>
            <p:spPr bwMode="auto">
              <a:xfrm>
                <a:off x="6485" y="1297"/>
                <a:ext cx="205"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1" name="Line 7"/>
              <p:cNvSpPr>
                <a:spLocks noChangeShapeType="1"/>
              </p:cNvSpPr>
              <p:nvPr/>
            </p:nvSpPr>
            <p:spPr bwMode="auto">
              <a:xfrm flipH="1">
                <a:off x="6751" y="1297"/>
                <a:ext cx="217"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512" name="Group 8"/>
            <p:cNvGrpSpPr>
              <a:grpSpLocks/>
            </p:cNvGrpSpPr>
            <p:nvPr/>
          </p:nvGrpSpPr>
          <p:grpSpPr bwMode="auto">
            <a:xfrm>
              <a:off x="6212" y="1638"/>
              <a:ext cx="481" cy="204"/>
              <a:chOff x="6212" y="1638"/>
              <a:chExt cx="481" cy="204"/>
            </a:xfrm>
          </p:grpSpPr>
          <p:sp>
            <p:nvSpPr>
              <p:cNvPr id="21513" name="Line 9"/>
              <p:cNvSpPr>
                <a:spLocks noChangeShapeType="1"/>
              </p:cNvSpPr>
              <p:nvPr/>
            </p:nvSpPr>
            <p:spPr bwMode="auto">
              <a:xfrm>
                <a:off x="6212" y="1638"/>
                <a:ext cx="204"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4" name="Line 10"/>
              <p:cNvSpPr>
                <a:spLocks noChangeShapeType="1"/>
              </p:cNvSpPr>
              <p:nvPr/>
            </p:nvSpPr>
            <p:spPr bwMode="auto">
              <a:xfrm flipH="1">
                <a:off x="6479" y="1638"/>
                <a:ext cx="216" cy="205"/>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515" name="Group 11"/>
            <p:cNvGrpSpPr>
              <a:grpSpLocks/>
            </p:cNvGrpSpPr>
            <p:nvPr/>
          </p:nvGrpSpPr>
          <p:grpSpPr bwMode="auto">
            <a:xfrm>
              <a:off x="6212" y="1974"/>
              <a:ext cx="481" cy="214"/>
              <a:chOff x="6212" y="1974"/>
              <a:chExt cx="481" cy="214"/>
            </a:xfrm>
          </p:grpSpPr>
          <p:sp>
            <p:nvSpPr>
              <p:cNvPr id="21516" name="Line 12"/>
              <p:cNvSpPr>
                <a:spLocks noChangeShapeType="1"/>
              </p:cNvSpPr>
              <p:nvPr/>
            </p:nvSpPr>
            <p:spPr bwMode="auto">
              <a:xfrm flipV="1">
                <a:off x="6212" y="1973"/>
                <a:ext cx="204"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7" name="Line 13"/>
              <p:cNvSpPr>
                <a:spLocks noChangeShapeType="1"/>
              </p:cNvSpPr>
              <p:nvPr/>
            </p:nvSpPr>
            <p:spPr bwMode="auto">
              <a:xfrm flipH="1" flipV="1">
                <a:off x="6479" y="1973"/>
                <a:ext cx="216"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518" name="Group 14"/>
            <p:cNvGrpSpPr>
              <a:grpSpLocks/>
            </p:cNvGrpSpPr>
            <p:nvPr/>
          </p:nvGrpSpPr>
          <p:grpSpPr bwMode="auto">
            <a:xfrm>
              <a:off x="5939" y="2316"/>
              <a:ext cx="482" cy="214"/>
              <a:chOff x="5939" y="2316"/>
              <a:chExt cx="482" cy="214"/>
            </a:xfrm>
          </p:grpSpPr>
          <p:sp>
            <p:nvSpPr>
              <p:cNvPr id="21519" name="Line 15"/>
              <p:cNvSpPr>
                <a:spLocks noChangeShapeType="1"/>
              </p:cNvSpPr>
              <p:nvPr/>
            </p:nvSpPr>
            <p:spPr bwMode="auto">
              <a:xfrm flipV="1">
                <a:off x="5939" y="2315"/>
                <a:ext cx="205"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20" name="Line 16"/>
              <p:cNvSpPr>
                <a:spLocks noChangeShapeType="1"/>
              </p:cNvSpPr>
              <p:nvPr/>
            </p:nvSpPr>
            <p:spPr bwMode="auto">
              <a:xfrm flipH="1" flipV="1">
                <a:off x="6206" y="2315"/>
                <a:ext cx="217"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521" name="Group 17"/>
            <p:cNvGrpSpPr>
              <a:grpSpLocks/>
            </p:cNvGrpSpPr>
            <p:nvPr/>
          </p:nvGrpSpPr>
          <p:grpSpPr bwMode="auto">
            <a:xfrm>
              <a:off x="6553" y="2316"/>
              <a:ext cx="482" cy="214"/>
              <a:chOff x="6553" y="2316"/>
              <a:chExt cx="482" cy="214"/>
            </a:xfrm>
          </p:grpSpPr>
          <p:sp>
            <p:nvSpPr>
              <p:cNvPr id="21522" name="Line 18"/>
              <p:cNvSpPr>
                <a:spLocks noChangeShapeType="1"/>
              </p:cNvSpPr>
              <p:nvPr/>
            </p:nvSpPr>
            <p:spPr bwMode="auto">
              <a:xfrm flipV="1">
                <a:off x="6553" y="2315"/>
                <a:ext cx="205"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23" name="Line 19"/>
              <p:cNvSpPr>
                <a:spLocks noChangeShapeType="1"/>
              </p:cNvSpPr>
              <p:nvPr/>
            </p:nvSpPr>
            <p:spPr bwMode="auto">
              <a:xfrm flipH="1" flipV="1">
                <a:off x="6820" y="2315"/>
                <a:ext cx="217" cy="217"/>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21524" name="Rectangle 20"/>
          <p:cNvSpPr>
            <a:spLocks noGrp="1" noChangeArrowheads="1"/>
          </p:cNvSpPr>
          <p:nvPr>
            <p:ph type="title"/>
          </p:nvPr>
        </p:nvSpPr>
        <p:spPr>
          <a:xfrm>
            <a:off x="457702"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 pos="6617604" algn="l"/>
                <a:tab pos="7126651" algn="l"/>
                <a:tab pos="7635697" algn="l"/>
                <a:tab pos="8144744" algn="l"/>
              </a:tabLst>
            </a:pPr>
            <a:r>
              <a:rPr lang="en-GB"/>
              <a:t>Collective communication model</a:t>
            </a:r>
          </a:p>
        </p:txBody>
      </p:sp>
      <p:sp>
        <p:nvSpPr>
          <p:cNvPr id="21525" name="Rectangle 21"/>
          <p:cNvSpPr>
            <a:spLocks noGrp="1" noChangeArrowheads="1"/>
          </p:cNvSpPr>
          <p:nvPr>
            <p:ph type="body" idx="1"/>
          </p:nvPr>
        </p:nvSpPr>
        <p:spPr>
          <a:xfrm>
            <a:off x="446539" y="1232497"/>
            <a:ext cx="8229711"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Generic model</a:t>
            </a:r>
          </a:p>
          <a:p>
            <a:pPr lvl="1">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Barrier / Fan-in / Fan-out</a:t>
            </a:r>
          </a:p>
          <a:p>
            <a:pPr lvl="1">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Cost of communication phase</a:t>
            </a:r>
          </a:p>
          <a:p>
            <a:pPr lvl="2">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Generic</a:t>
            </a:r>
          </a:p>
          <a:p>
            <a:pPr lvl="2">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endParaRPr lang="en-GB"/>
          </a:p>
          <a:p>
            <a:pPr lvl="2">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Per call</a:t>
            </a:r>
          </a:p>
          <a:p>
            <a:pPr lvl="3">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Model factor</a:t>
            </a:r>
          </a:p>
          <a:p>
            <a:pPr lvl="4">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Lin / log / const</a:t>
            </a:r>
          </a:p>
          <a:p>
            <a:pPr lvl="3">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Size of message</a:t>
            </a:r>
          </a:p>
          <a:p>
            <a:pPr lvl="4">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Min over all processes</a:t>
            </a:r>
          </a:p>
          <a:p>
            <a:pPr lvl="4">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Avg over all processes</a:t>
            </a:r>
          </a:p>
          <a:p>
            <a:pPr lvl="4">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Max over all processes</a:t>
            </a:r>
          </a:p>
          <a:p>
            <a:pPr lvl="1">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endParaRPr lang="en-GB"/>
          </a:p>
        </p:txBody>
      </p:sp>
      <p:grpSp>
        <p:nvGrpSpPr>
          <p:cNvPr id="21526" name="Group 22"/>
          <p:cNvGrpSpPr>
            <a:grpSpLocks/>
          </p:cNvGrpSpPr>
          <p:nvPr/>
        </p:nvGrpSpPr>
        <p:grpSpPr bwMode="auto">
          <a:xfrm>
            <a:off x="5715698" y="3734334"/>
            <a:ext cx="2892456" cy="2051930"/>
            <a:chOff x="5120" y="3345"/>
            <a:chExt cx="2591" cy="1838"/>
          </a:xfrm>
        </p:grpSpPr>
        <p:grpSp>
          <p:nvGrpSpPr>
            <p:cNvPr id="21527" name="Group 23"/>
            <p:cNvGrpSpPr>
              <a:grpSpLocks/>
            </p:cNvGrpSpPr>
            <p:nvPr/>
          </p:nvGrpSpPr>
          <p:grpSpPr bwMode="auto">
            <a:xfrm>
              <a:off x="5120" y="3754"/>
              <a:ext cx="2591" cy="1429"/>
              <a:chOff x="5120" y="3754"/>
              <a:chExt cx="2591" cy="1429"/>
            </a:xfrm>
          </p:grpSpPr>
          <p:sp>
            <p:nvSpPr>
              <p:cNvPr id="21528" name="Rectangle 24"/>
              <p:cNvSpPr>
                <a:spLocks noChangeArrowheads="1"/>
              </p:cNvSpPr>
              <p:nvPr/>
            </p:nvSpPr>
            <p:spPr bwMode="auto">
              <a:xfrm>
                <a:off x="5120" y="3856"/>
                <a:ext cx="596" cy="116"/>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29" name="Rectangle 25"/>
              <p:cNvSpPr>
                <a:spLocks noChangeArrowheads="1"/>
              </p:cNvSpPr>
              <p:nvPr/>
            </p:nvSpPr>
            <p:spPr bwMode="auto">
              <a:xfrm>
                <a:off x="5120" y="4086"/>
                <a:ext cx="456" cy="117"/>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0" name="Rectangle 26"/>
              <p:cNvSpPr>
                <a:spLocks noChangeArrowheads="1"/>
              </p:cNvSpPr>
              <p:nvPr/>
            </p:nvSpPr>
            <p:spPr bwMode="auto">
              <a:xfrm>
                <a:off x="5120" y="4316"/>
                <a:ext cx="665" cy="11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1" name="Rectangle 27"/>
              <p:cNvSpPr>
                <a:spLocks noChangeArrowheads="1"/>
              </p:cNvSpPr>
              <p:nvPr/>
            </p:nvSpPr>
            <p:spPr bwMode="auto">
              <a:xfrm>
                <a:off x="5120" y="4548"/>
                <a:ext cx="596" cy="117"/>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2" name="Rectangle 28"/>
              <p:cNvSpPr>
                <a:spLocks noChangeArrowheads="1"/>
              </p:cNvSpPr>
              <p:nvPr/>
            </p:nvSpPr>
            <p:spPr bwMode="auto">
              <a:xfrm>
                <a:off x="5120" y="4778"/>
                <a:ext cx="876" cy="116"/>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3" name="Rectangle 29"/>
              <p:cNvSpPr>
                <a:spLocks noChangeArrowheads="1"/>
              </p:cNvSpPr>
              <p:nvPr/>
            </p:nvSpPr>
            <p:spPr bwMode="auto">
              <a:xfrm>
                <a:off x="5576" y="4086"/>
                <a:ext cx="420" cy="117"/>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4" name="Rectangle 30"/>
              <p:cNvSpPr>
                <a:spLocks noChangeArrowheads="1"/>
              </p:cNvSpPr>
              <p:nvPr/>
            </p:nvSpPr>
            <p:spPr bwMode="auto">
              <a:xfrm>
                <a:off x="5785" y="4316"/>
                <a:ext cx="211" cy="118"/>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5" name="Rectangle 31"/>
              <p:cNvSpPr>
                <a:spLocks noChangeArrowheads="1"/>
              </p:cNvSpPr>
              <p:nvPr/>
            </p:nvSpPr>
            <p:spPr bwMode="auto">
              <a:xfrm>
                <a:off x="5714" y="4548"/>
                <a:ext cx="281" cy="117"/>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6" name="Rectangle 32"/>
              <p:cNvSpPr>
                <a:spLocks noChangeArrowheads="1"/>
              </p:cNvSpPr>
              <p:nvPr/>
            </p:nvSpPr>
            <p:spPr bwMode="auto">
              <a:xfrm>
                <a:off x="5996" y="4778"/>
                <a:ext cx="348" cy="116"/>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7" name="Rectangle 33"/>
              <p:cNvSpPr>
                <a:spLocks noChangeArrowheads="1"/>
              </p:cNvSpPr>
              <p:nvPr/>
            </p:nvSpPr>
            <p:spPr bwMode="auto">
              <a:xfrm>
                <a:off x="5714" y="3856"/>
                <a:ext cx="281" cy="116"/>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8" name="Rectangle 34"/>
              <p:cNvSpPr>
                <a:spLocks noChangeArrowheads="1"/>
              </p:cNvSpPr>
              <p:nvPr/>
            </p:nvSpPr>
            <p:spPr bwMode="auto">
              <a:xfrm>
                <a:off x="5996" y="3856"/>
                <a:ext cx="348" cy="116"/>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39" name="Rectangle 35"/>
              <p:cNvSpPr>
                <a:spLocks noChangeArrowheads="1"/>
              </p:cNvSpPr>
              <p:nvPr/>
            </p:nvSpPr>
            <p:spPr bwMode="auto">
              <a:xfrm>
                <a:off x="5996" y="4086"/>
                <a:ext cx="348" cy="117"/>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0" name="Rectangle 36"/>
              <p:cNvSpPr>
                <a:spLocks noChangeArrowheads="1"/>
              </p:cNvSpPr>
              <p:nvPr/>
            </p:nvSpPr>
            <p:spPr bwMode="auto">
              <a:xfrm>
                <a:off x="5996" y="4316"/>
                <a:ext cx="348" cy="118"/>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1" name="Rectangle 37"/>
              <p:cNvSpPr>
                <a:spLocks noChangeArrowheads="1"/>
              </p:cNvSpPr>
              <p:nvPr/>
            </p:nvSpPr>
            <p:spPr bwMode="auto">
              <a:xfrm>
                <a:off x="5996" y="4548"/>
                <a:ext cx="348" cy="117"/>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2" name="Rectangle 38"/>
              <p:cNvSpPr>
                <a:spLocks noChangeArrowheads="1"/>
              </p:cNvSpPr>
              <p:nvPr/>
            </p:nvSpPr>
            <p:spPr bwMode="auto">
              <a:xfrm>
                <a:off x="6344" y="4778"/>
                <a:ext cx="350" cy="116"/>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3" name="Rectangle 39"/>
              <p:cNvSpPr>
                <a:spLocks noChangeArrowheads="1"/>
              </p:cNvSpPr>
              <p:nvPr/>
            </p:nvSpPr>
            <p:spPr bwMode="auto">
              <a:xfrm>
                <a:off x="6344" y="3856"/>
                <a:ext cx="350" cy="116"/>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4" name="Rectangle 40"/>
              <p:cNvSpPr>
                <a:spLocks noChangeArrowheads="1"/>
              </p:cNvSpPr>
              <p:nvPr/>
            </p:nvSpPr>
            <p:spPr bwMode="auto">
              <a:xfrm>
                <a:off x="6344" y="4086"/>
                <a:ext cx="350" cy="117"/>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5" name="Rectangle 41"/>
              <p:cNvSpPr>
                <a:spLocks noChangeArrowheads="1"/>
              </p:cNvSpPr>
              <p:nvPr/>
            </p:nvSpPr>
            <p:spPr bwMode="auto">
              <a:xfrm>
                <a:off x="6344" y="4316"/>
                <a:ext cx="350" cy="11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6" name="Rectangle 42"/>
              <p:cNvSpPr>
                <a:spLocks noChangeArrowheads="1"/>
              </p:cNvSpPr>
              <p:nvPr/>
            </p:nvSpPr>
            <p:spPr bwMode="auto">
              <a:xfrm>
                <a:off x="6344" y="4548"/>
                <a:ext cx="350" cy="117"/>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47" name="Line 43"/>
              <p:cNvSpPr>
                <a:spLocks noChangeShapeType="1"/>
              </p:cNvSpPr>
              <p:nvPr/>
            </p:nvSpPr>
            <p:spPr bwMode="auto">
              <a:xfrm>
                <a:off x="5996" y="3754"/>
                <a:ext cx="1" cy="1281"/>
              </a:xfrm>
              <a:prstGeom prst="line">
                <a:avLst/>
              </a:prstGeom>
              <a:noFill/>
              <a:ln w="126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8" name="Line 44"/>
              <p:cNvSpPr>
                <a:spLocks noChangeShapeType="1"/>
              </p:cNvSpPr>
              <p:nvPr/>
            </p:nvSpPr>
            <p:spPr bwMode="auto">
              <a:xfrm>
                <a:off x="6344" y="3754"/>
                <a:ext cx="1" cy="1281"/>
              </a:xfrm>
              <a:prstGeom prst="line">
                <a:avLst/>
              </a:prstGeom>
              <a:noFill/>
              <a:ln w="126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49" name="Rectangle 45"/>
              <p:cNvSpPr>
                <a:spLocks noChangeArrowheads="1"/>
              </p:cNvSpPr>
              <p:nvPr/>
            </p:nvSpPr>
            <p:spPr bwMode="auto">
              <a:xfrm>
                <a:off x="6827" y="4086"/>
                <a:ext cx="885" cy="115"/>
              </a:xfrm>
              <a:prstGeom prst="rect">
                <a:avLst/>
              </a:prstGeom>
              <a:solidFill>
                <a:srgbClr val="339966"/>
              </a:solidFill>
              <a:ln w="12600">
                <a:solidFill>
                  <a:srgbClr val="33996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0" hangingPunct="0">
                  <a:buClr>
                    <a:srgbClr val="FFFFFF"/>
                  </a:buCl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000">
                    <a:solidFill>
                      <a:srgbClr val="FFFFFF"/>
                    </a:solidFill>
                    <a:latin typeface="Arial" charset="0"/>
                  </a:rPr>
                  <a:t>Processor time</a:t>
                </a:r>
              </a:p>
            </p:txBody>
          </p:sp>
          <p:sp>
            <p:nvSpPr>
              <p:cNvPr id="21550" name="Rectangle 46"/>
              <p:cNvSpPr>
                <a:spLocks noChangeArrowheads="1"/>
              </p:cNvSpPr>
              <p:nvPr/>
            </p:nvSpPr>
            <p:spPr bwMode="auto">
              <a:xfrm>
                <a:off x="6827" y="4317"/>
                <a:ext cx="885" cy="116"/>
              </a:xfrm>
              <a:prstGeom prst="rect">
                <a:avLst/>
              </a:prstGeom>
              <a:solidFill>
                <a:srgbClr val="993300"/>
              </a:solidFill>
              <a:ln w="12600">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0" hangingPunct="0">
                  <a:buClr>
                    <a:srgbClr val="FFFFFF"/>
                  </a:buCl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000">
                    <a:solidFill>
                      <a:srgbClr val="FFFFFF"/>
                    </a:solidFill>
                    <a:latin typeface="Arial" charset="0"/>
                  </a:rPr>
                  <a:t>Block time</a:t>
                </a:r>
              </a:p>
            </p:txBody>
          </p:sp>
          <p:sp>
            <p:nvSpPr>
              <p:cNvPr id="21551" name="Rectangle 47"/>
              <p:cNvSpPr>
                <a:spLocks noChangeArrowheads="1"/>
              </p:cNvSpPr>
              <p:nvPr/>
            </p:nvSpPr>
            <p:spPr bwMode="auto">
              <a:xfrm>
                <a:off x="6827" y="4549"/>
                <a:ext cx="885" cy="115"/>
              </a:xfrm>
              <a:prstGeom prst="rect">
                <a:avLst/>
              </a:prstGeom>
              <a:solidFill>
                <a:srgbClr val="FF6600"/>
              </a:solidFill>
              <a:ln w="12600">
                <a:solidFill>
                  <a:srgbClr val="BBE0E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0" hangingPunct="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000">
                    <a:solidFill>
                      <a:srgbClr val="000000"/>
                    </a:solidFill>
                    <a:latin typeface="Arial" charset="0"/>
                  </a:rPr>
                  <a:t>Comm. time</a:t>
                </a:r>
              </a:p>
            </p:txBody>
          </p:sp>
          <p:sp>
            <p:nvSpPr>
              <p:cNvPr id="21552" name="Rectangle 48"/>
              <p:cNvSpPr>
                <a:spLocks noChangeArrowheads="1"/>
              </p:cNvSpPr>
              <p:nvPr/>
            </p:nvSpPr>
            <p:spPr bwMode="auto">
              <a:xfrm>
                <a:off x="5967" y="4901"/>
                <a:ext cx="335"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53" name="Rectangle 49"/>
              <p:cNvSpPr>
                <a:spLocks noChangeArrowheads="1"/>
              </p:cNvSpPr>
              <p:nvPr/>
            </p:nvSpPr>
            <p:spPr bwMode="auto">
              <a:xfrm>
                <a:off x="6319" y="4898"/>
                <a:ext cx="336"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554" name="Text Box 50"/>
            <p:cNvSpPr txBox="1">
              <a:spLocks noChangeArrowheads="1"/>
            </p:cNvSpPr>
            <p:nvPr/>
          </p:nvSpPr>
          <p:spPr bwMode="auto">
            <a:xfrm>
              <a:off x="5734" y="3345"/>
              <a:ext cx="1160"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sz="1400" u="sng">
                  <a:solidFill>
                    <a:srgbClr val="000066"/>
                  </a:solidFill>
                  <a:latin typeface="Arial" charset="0"/>
                </a:rPr>
                <a:t>Collective</a:t>
              </a:r>
            </a:p>
          </p:txBody>
        </p:sp>
      </p:grpSp>
    </p:spTree>
    <p:extLst>
      <p:ext uri="{BB962C8B-B14F-4D97-AF65-F5344CB8AC3E}">
        <p14:creationId xmlns:p14="http://schemas.microsoft.com/office/powerpoint/2010/main" val="31075655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702"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 pos="6617604" algn="l"/>
                <a:tab pos="7126651" algn="l"/>
                <a:tab pos="7635697" algn="l"/>
                <a:tab pos="8144744" algn="l"/>
              </a:tabLst>
            </a:pPr>
            <a:r>
              <a:rPr lang="en-GB"/>
              <a:t>Collective Communication Model</a:t>
            </a:r>
          </a:p>
        </p:txBody>
      </p:sp>
      <p:sp>
        <p:nvSpPr>
          <p:cNvPr id="22530" name="Rectangle 2"/>
          <p:cNvSpPr>
            <a:spLocks noGrp="1" noChangeArrowheads="1"/>
          </p:cNvSpPr>
          <p:nvPr>
            <p:ph type="body" idx="1"/>
          </p:nvPr>
        </p:nvSpPr>
        <p:spPr>
          <a:xfrm>
            <a:off x="446539" y="1232497"/>
            <a:ext cx="8229711"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Generic model</a:t>
            </a:r>
          </a:p>
          <a:p>
            <a:pPr lvl="1">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Communication time</a:t>
            </a:r>
          </a:p>
          <a:p>
            <a:pPr>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endParaRPr lang="en-GB"/>
          </a:p>
          <a:p>
            <a:pPr>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endParaRPr lang="en-GB"/>
          </a:p>
          <a:p>
            <a:pPr lvl="1">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Model factor</a:t>
            </a:r>
          </a:p>
          <a:p>
            <a:pPr lvl="2">
              <a:tabLst>
                <a:tab pos="313689" algn="l"/>
                <a:tab pos="629610" algn="l"/>
                <a:tab pos="945532" algn="l"/>
                <a:tab pos="1261453" algn="l"/>
                <a:tab pos="1577375" algn="l"/>
                <a:tab pos="1893296" algn="l"/>
                <a:tab pos="2209217" algn="l"/>
                <a:tab pos="2525138" algn="l"/>
                <a:tab pos="2841060" algn="l"/>
                <a:tab pos="3156981" algn="l"/>
                <a:tab pos="3472903" algn="l"/>
                <a:tab pos="3788824" algn="l"/>
                <a:tab pos="4104746" algn="l"/>
                <a:tab pos="4420667" algn="l"/>
                <a:tab pos="4736589" algn="l"/>
                <a:tab pos="5052510" algn="l"/>
                <a:tab pos="5368431" algn="l"/>
                <a:tab pos="5684352" algn="l"/>
                <a:tab pos="6000274" algn="l"/>
                <a:tab pos="6316195" algn="l"/>
                <a:tab pos="6617604" algn="l"/>
                <a:tab pos="7126651" algn="l"/>
                <a:tab pos="7635697" algn="l"/>
                <a:tab pos="8144744" algn="l"/>
              </a:tabLst>
            </a:pPr>
            <a:r>
              <a:rPr lang="en-GB"/>
              <a:t>Lin / log / const</a:t>
            </a:r>
          </a:p>
        </p:txBody>
      </p:sp>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330" y="2270742"/>
            <a:ext cx="5003468" cy="6251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2532" name="Group 4"/>
          <p:cNvGrpSpPr>
            <a:grpSpLocks/>
          </p:cNvGrpSpPr>
          <p:nvPr/>
        </p:nvGrpSpPr>
        <p:grpSpPr bwMode="auto">
          <a:xfrm>
            <a:off x="4458691" y="3505473"/>
            <a:ext cx="4305751" cy="2420339"/>
            <a:chOff x="3994" y="3140"/>
            <a:chExt cx="3857" cy="2168"/>
          </a:xfrm>
        </p:grpSpPr>
        <p:sp>
          <p:nvSpPr>
            <p:cNvPr id="22533" name="Rectangle 5"/>
            <p:cNvSpPr>
              <a:spLocks noChangeArrowheads="1"/>
            </p:cNvSpPr>
            <p:nvPr/>
          </p:nvSpPr>
          <p:spPr bwMode="auto">
            <a:xfrm>
              <a:off x="5123" y="4419"/>
              <a:ext cx="2728"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P</a:t>
              </a:r>
            </a:p>
          </p:txBody>
        </p:sp>
        <p:sp>
          <p:nvSpPr>
            <p:cNvPr id="22534" name="Rectangle 6"/>
            <p:cNvSpPr>
              <a:spLocks noChangeArrowheads="1"/>
            </p:cNvSpPr>
            <p:nvPr/>
          </p:nvSpPr>
          <p:spPr bwMode="auto">
            <a:xfrm>
              <a:off x="3994" y="4419"/>
              <a:ext cx="1129"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Linear</a:t>
              </a:r>
            </a:p>
          </p:txBody>
        </p:sp>
        <p:sp>
          <p:nvSpPr>
            <p:cNvPr id="22535" name="Rectangle 7"/>
            <p:cNvSpPr>
              <a:spLocks noChangeArrowheads="1"/>
            </p:cNvSpPr>
            <p:nvPr/>
          </p:nvSpPr>
          <p:spPr bwMode="auto">
            <a:xfrm>
              <a:off x="5123" y="4863"/>
              <a:ext cx="2728"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36" name="Rectangle 8"/>
            <p:cNvSpPr>
              <a:spLocks noChangeArrowheads="1"/>
            </p:cNvSpPr>
            <p:nvPr/>
          </p:nvSpPr>
          <p:spPr bwMode="auto">
            <a:xfrm>
              <a:off x="3994" y="4863"/>
              <a:ext cx="1129"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Logarithmic</a:t>
              </a:r>
            </a:p>
          </p:txBody>
        </p:sp>
        <p:sp>
          <p:nvSpPr>
            <p:cNvPr id="22537" name="Rectangle 9"/>
            <p:cNvSpPr>
              <a:spLocks noChangeArrowheads="1"/>
            </p:cNvSpPr>
            <p:nvPr/>
          </p:nvSpPr>
          <p:spPr bwMode="auto">
            <a:xfrm>
              <a:off x="5123" y="3974"/>
              <a:ext cx="2728"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1</a:t>
              </a:r>
            </a:p>
          </p:txBody>
        </p:sp>
        <p:sp>
          <p:nvSpPr>
            <p:cNvPr id="22538" name="Rectangle 10"/>
            <p:cNvSpPr>
              <a:spLocks noChangeArrowheads="1"/>
            </p:cNvSpPr>
            <p:nvPr/>
          </p:nvSpPr>
          <p:spPr bwMode="auto">
            <a:xfrm>
              <a:off x="3994" y="3974"/>
              <a:ext cx="1129" cy="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Constant</a:t>
              </a:r>
            </a:p>
          </p:txBody>
        </p:sp>
        <p:sp>
          <p:nvSpPr>
            <p:cNvPr id="22539" name="Rectangle 11"/>
            <p:cNvSpPr>
              <a:spLocks noChangeArrowheads="1"/>
            </p:cNvSpPr>
            <p:nvPr/>
          </p:nvSpPr>
          <p:spPr bwMode="auto">
            <a:xfrm>
              <a:off x="5123" y="3512"/>
              <a:ext cx="2728"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0</a:t>
              </a:r>
            </a:p>
          </p:txBody>
        </p:sp>
        <p:sp>
          <p:nvSpPr>
            <p:cNvPr id="22540" name="Rectangle 12"/>
            <p:cNvSpPr>
              <a:spLocks noChangeArrowheads="1"/>
            </p:cNvSpPr>
            <p:nvPr/>
          </p:nvSpPr>
          <p:spPr bwMode="auto">
            <a:xfrm>
              <a:off x="3994" y="3512"/>
              <a:ext cx="1129" cy="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b="1">
                  <a:solidFill>
                    <a:srgbClr val="000000"/>
                  </a:solidFill>
                  <a:latin typeface="Arial" charset="0"/>
                </a:rPr>
                <a:t>Null</a:t>
              </a:r>
            </a:p>
          </p:txBody>
        </p:sp>
        <p:sp>
          <p:nvSpPr>
            <p:cNvPr id="22541" name="Rectangle 13"/>
            <p:cNvSpPr>
              <a:spLocks noChangeArrowheads="1"/>
            </p:cNvSpPr>
            <p:nvPr/>
          </p:nvSpPr>
          <p:spPr bwMode="auto">
            <a:xfrm>
              <a:off x="5123" y="3140"/>
              <a:ext cx="2728" cy="372"/>
            </a:xfrm>
            <a:prstGeom prst="rect">
              <a:avLst/>
            </a:prstGeom>
            <a:solidFill>
              <a:srgbClr val="FFCC66">
                <a:alpha val="5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lgn="ct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a:solidFill>
                    <a:srgbClr val="000000"/>
                  </a:solidFill>
                  <a:latin typeface="Arial" charset="0"/>
                </a:rPr>
                <a:t>Factor</a:t>
              </a:r>
            </a:p>
          </p:txBody>
        </p:sp>
        <p:sp>
          <p:nvSpPr>
            <p:cNvPr id="22542" name="Rectangle 14"/>
            <p:cNvSpPr>
              <a:spLocks noChangeArrowheads="1"/>
            </p:cNvSpPr>
            <p:nvPr/>
          </p:nvSpPr>
          <p:spPr bwMode="auto">
            <a:xfrm>
              <a:off x="3994" y="3140"/>
              <a:ext cx="1129" cy="372"/>
            </a:xfrm>
            <a:prstGeom prst="rect">
              <a:avLst/>
            </a:prstGeom>
            <a:solidFill>
              <a:srgbClr val="FFCC66">
                <a:alpha val="50000"/>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lstStyle/>
            <a:p>
              <a:pPr algn="ctr">
                <a:spcAft>
                  <a:spcPts val="703"/>
                </a:spcAft>
                <a:buClr>
                  <a:srgbClr val="212466"/>
                </a:buClr>
                <a:buSzPct val="17100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100">
                  <a:solidFill>
                    <a:srgbClr val="000000"/>
                  </a:solidFill>
                  <a:latin typeface="Arial" charset="0"/>
                </a:rPr>
                <a:t>Model</a:t>
              </a:r>
            </a:p>
          </p:txBody>
        </p:sp>
        <p:sp>
          <p:nvSpPr>
            <p:cNvPr id="22543" name="Line 15"/>
            <p:cNvSpPr>
              <a:spLocks noChangeShapeType="1"/>
            </p:cNvSpPr>
            <p:nvPr/>
          </p:nvSpPr>
          <p:spPr bwMode="auto">
            <a:xfrm>
              <a:off x="3994" y="3512"/>
              <a:ext cx="3857" cy="1"/>
            </a:xfrm>
            <a:prstGeom prst="line">
              <a:avLst/>
            </a:prstGeom>
            <a:noFill/>
            <a:ln w="126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4" name="Line 16"/>
            <p:cNvSpPr>
              <a:spLocks noChangeShapeType="1"/>
            </p:cNvSpPr>
            <p:nvPr/>
          </p:nvSpPr>
          <p:spPr bwMode="auto">
            <a:xfrm>
              <a:off x="3994" y="3974"/>
              <a:ext cx="3857" cy="1"/>
            </a:xfrm>
            <a:prstGeom prst="line">
              <a:avLst/>
            </a:prstGeom>
            <a:noFill/>
            <a:ln w="126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5" name="Line 17"/>
            <p:cNvSpPr>
              <a:spLocks noChangeShapeType="1"/>
            </p:cNvSpPr>
            <p:nvPr/>
          </p:nvSpPr>
          <p:spPr bwMode="auto">
            <a:xfrm>
              <a:off x="3994" y="4419"/>
              <a:ext cx="3857" cy="1"/>
            </a:xfrm>
            <a:prstGeom prst="line">
              <a:avLst/>
            </a:prstGeom>
            <a:noFill/>
            <a:ln w="126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6" name="Line 18"/>
            <p:cNvSpPr>
              <a:spLocks noChangeShapeType="1"/>
            </p:cNvSpPr>
            <p:nvPr/>
          </p:nvSpPr>
          <p:spPr bwMode="auto">
            <a:xfrm>
              <a:off x="5123" y="3140"/>
              <a:ext cx="1" cy="2168"/>
            </a:xfrm>
            <a:prstGeom prst="line">
              <a:avLst/>
            </a:prstGeom>
            <a:noFill/>
            <a:ln w="126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7" name="Line 19"/>
            <p:cNvSpPr>
              <a:spLocks noChangeShapeType="1"/>
            </p:cNvSpPr>
            <p:nvPr/>
          </p:nvSpPr>
          <p:spPr bwMode="auto">
            <a:xfrm>
              <a:off x="3994" y="4863"/>
              <a:ext cx="3857" cy="1"/>
            </a:xfrm>
            <a:prstGeom prst="line">
              <a:avLst/>
            </a:prstGeom>
            <a:noFill/>
            <a:ln w="126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8" name="Line 20"/>
            <p:cNvSpPr>
              <a:spLocks noChangeShapeType="1"/>
            </p:cNvSpPr>
            <p:nvPr/>
          </p:nvSpPr>
          <p:spPr bwMode="auto">
            <a:xfrm>
              <a:off x="3994" y="3140"/>
              <a:ext cx="3857" cy="1"/>
            </a:xfrm>
            <a:prstGeom prst="line">
              <a:avLst/>
            </a:prstGeom>
            <a:noFill/>
            <a:ln w="2844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49" name="Line 21"/>
            <p:cNvSpPr>
              <a:spLocks noChangeShapeType="1"/>
            </p:cNvSpPr>
            <p:nvPr/>
          </p:nvSpPr>
          <p:spPr bwMode="auto">
            <a:xfrm>
              <a:off x="3994" y="3140"/>
              <a:ext cx="1" cy="2168"/>
            </a:xfrm>
            <a:prstGeom prst="line">
              <a:avLst/>
            </a:prstGeom>
            <a:noFill/>
            <a:ln w="2844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50" name="Line 22"/>
            <p:cNvSpPr>
              <a:spLocks noChangeShapeType="1"/>
            </p:cNvSpPr>
            <p:nvPr/>
          </p:nvSpPr>
          <p:spPr bwMode="auto">
            <a:xfrm>
              <a:off x="7851" y="3140"/>
              <a:ext cx="1" cy="2168"/>
            </a:xfrm>
            <a:prstGeom prst="line">
              <a:avLst/>
            </a:prstGeom>
            <a:noFill/>
            <a:ln w="2844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51" name="Line 23"/>
            <p:cNvSpPr>
              <a:spLocks noChangeShapeType="1"/>
            </p:cNvSpPr>
            <p:nvPr/>
          </p:nvSpPr>
          <p:spPr bwMode="auto">
            <a:xfrm>
              <a:off x="3994" y="5308"/>
              <a:ext cx="3857" cy="1"/>
            </a:xfrm>
            <a:prstGeom prst="line">
              <a:avLst/>
            </a:prstGeom>
            <a:noFill/>
            <a:ln w="2844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pic>
        <p:nvPicPr>
          <p:cNvPr id="22552"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9565" y="5411156"/>
            <a:ext cx="2910317" cy="595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6280602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dirty="0" smtClean="0"/>
              <a:t>Ideal machine</a:t>
            </a:r>
            <a:endParaRPr lang="en-US" dirty="0"/>
          </a:p>
        </p:txBody>
      </p:sp>
      <p:sp>
        <p:nvSpPr>
          <p:cNvPr id="456707" name="Rectangle 3"/>
          <p:cNvSpPr>
            <a:spLocks noGrp="1" noChangeArrowheads="1"/>
          </p:cNvSpPr>
          <p:nvPr>
            <p:ph type="body" idx="1"/>
          </p:nvPr>
        </p:nvSpPr>
        <p:spPr/>
        <p:txBody>
          <a:bodyPr/>
          <a:lstStyle/>
          <a:p>
            <a:pPr marL="342900" lvl="1" indent="-342900">
              <a:buBlip>
                <a:blip r:embed="rId2"/>
              </a:buBlip>
            </a:pPr>
            <a:r>
              <a:rPr lang="en-US" sz="2400" dirty="0"/>
              <a:t>The impossible machine: </a:t>
            </a:r>
            <a:r>
              <a:rPr lang="en-US" sz="2400" dirty="0" smtClean="0"/>
              <a:t>    BW </a:t>
            </a:r>
            <a:r>
              <a:rPr lang="en-US" sz="2400" dirty="0"/>
              <a:t>= </a:t>
            </a:r>
            <a:r>
              <a:rPr lang="en-US" sz="2400" dirty="0">
                <a:sym typeface="Symbol" pitchFamily="18" charset="2"/>
              </a:rPr>
              <a:t>,    L = 0</a:t>
            </a:r>
            <a:endParaRPr lang="en-US" sz="2400" dirty="0"/>
          </a:p>
          <a:p>
            <a:r>
              <a:rPr lang="en-US" dirty="0"/>
              <a:t>Actually describes/characterizes </a:t>
            </a:r>
            <a:r>
              <a:rPr lang="en-US" dirty="0" smtClean="0"/>
              <a:t>intrinsic </a:t>
            </a:r>
            <a:r>
              <a:rPr lang="en-US" dirty="0"/>
              <a:t>application </a:t>
            </a:r>
            <a:r>
              <a:rPr lang="en-US" dirty="0" smtClean="0"/>
              <a:t>behavior</a:t>
            </a:r>
          </a:p>
          <a:p>
            <a:pPr lvl="1"/>
            <a:r>
              <a:rPr lang="en-US" dirty="0" smtClean="0"/>
              <a:t>Load </a:t>
            </a:r>
            <a:r>
              <a:rPr lang="en-US" dirty="0"/>
              <a:t>balance problems?</a:t>
            </a:r>
            <a:endParaRPr lang="en-US" dirty="0" smtClean="0"/>
          </a:p>
          <a:p>
            <a:pPr lvl="1"/>
            <a:r>
              <a:rPr lang="en-US" dirty="0"/>
              <a:t>D</a:t>
            </a:r>
            <a:r>
              <a:rPr lang="en-US" dirty="0" smtClean="0"/>
              <a:t>ependence </a:t>
            </a:r>
            <a:r>
              <a:rPr lang="en-US" dirty="0"/>
              <a:t>problems</a:t>
            </a:r>
            <a:r>
              <a:rPr lang="en-US" dirty="0" smtClean="0"/>
              <a:t>?</a:t>
            </a:r>
            <a:endParaRPr lang="en-US" dirty="0"/>
          </a:p>
        </p:txBody>
      </p:sp>
      <p:grpSp>
        <p:nvGrpSpPr>
          <p:cNvPr id="456708" name="Group 4"/>
          <p:cNvGrpSpPr>
            <a:grpSpLocks/>
          </p:cNvGrpSpPr>
          <p:nvPr/>
        </p:nvGrpSpPr>
        <p:grpSpPr bwMode="auto">
          <a:xfrm>
            <a:off x="1939096" y="2725142"/>
            <a:ext cx="6857721" cy="3656185"/>
            <a:chOff x="1737" y="2089"/>
            <a:chExt cx="6143" cy="3275"/>
          </a:xfrm>
        </p:grpSpPr>
        <p:grpSp>
          <p:nvGrpSpPr>
            <p:cNvPr id="456709" name="Group 5"/>
            <p:cNvGrpSpPr>
              <a:grpSpLocks/>
            </p:cNvGrpSpPr>
            <p:nvPr/>
          </p:nvGrpSpPr>
          <p:grpSpPr bwMode="auto">
            <a:xfrm>
              <a:off x="2644" y="2890"/>
              <a:ext cx="4317" cy="2474"/>
              <a:chOff x="2644" y="2890"/>
              <a:chExt cx="4317" cy="2474"/>
            </a:xfrm>
          </p:grpSpPr>
          <p:pic>
            <p:nvPicPr>
              <p:cNvPr id="456710" name="Picture 6" descr="mpica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 y="2979"/>
                <a:ext cx="4316" cy="2301"/>
              </a:xfrm>
              <a:prstGeom prst="rect">
                <a:avLst/>
              </a:prstGeom>
              <a:noFill/>
              <a:extLst>
                <a:ext uri="{909E8E84-426E-40DD-AFC4-6F175D3DCCD1}">
                  <a14:hiddenFill xmlns:a14="http://schemas.microsoft.com/office/drawing/2010/main">
                    <a:solidFill>
                      <a:srgbClr val="FFFFFF"/>
                    </a:solidFill>
                  </a14:hiddenFill>
                </a:ext>
              </a:extLst>
            </p:spPr>
          </p:pic>
          <p:sp>
            <p:nvSpPr>
              <p:cNvPr id="456711" name="Freeform 7"/>
              <p:cNvSpPr>
                <a:spLocks/>
              </p:cNvSpPr>
              <p:nvPr/>
            </p:nvSpPr>
            <p:spPr bwMode="auto">
              <a:xfrm>
                <a:off x="5833" y="2890"/>
                <a:ext cx="1128" cy="2474"/>
              </a:xfrm>
              <a:custGeom>
                <a:avLst/>
                <a:gdLst>
                  <a:gd name="T0" fmla="*/ 1128 w 1128"/>
                  <a:gd name="T1" fmla="*/ 0 h 2474"/>
                  <a:gd name="T2" fmla="*/ 1120 w 1128"/>
                  <a:gd name="T3" fmla="*/ 1087 h 2474"/>
                  <a:gd name="T4" fmla="*/ 8 w 1128"/>
                  <a:gd name="T5" fmla="*/ 1330 h 2474"/>
                  <a:gd name="T6" fmla="*/ 0 w 1128"/>
                  <a:gd name="T7" fmla="*/ 2474 h 2474"/>
                </a:gdLst>
                <a:ahLst/>
                <a:cxnLst>
                  <a:cxn ang="0">
                    <a:pos x="T0" y="T1"/>
                  </a:cxn>
                  <a:cxn ang="0">
                    <a:pos x="T2" y="T3"/>
                  </a:cxn>
                  <a:cxn ang="0">
                    <a:pos x="T4" y="T5"/>
                  </a:cxn>
                  <a:cxn ang="0">
                    <a:pos x="T6" y="T7"/>
                  </a:cxn>
                </a:cxnLst>
                <a:rect l="0" t="0" r="r" b="b"/>
                <a:pathLst>
                  <a:path w="1128" h="2474">
                    <a:moveTo>
                      <a:pt x="1128" y="0"/>
                    </a:moveTo>
                    <a:lnTo>
                      <a:pt x="1120" y="1087"/>
                    </a:lnTo>
                    <a:lnTo>
                      <a:pt x="8" y="1330"/>
                    </a:lnTo>
                    <a:lnTo>
                      <a:pt x="0" y="2474"/>
                    </a:lnTo>
                  </a:path>
                </a:pathLst>
              </a:custGeom>
              <a:noFill/>
              <a:ln w="57150" cmpd="sng">
                <a:solidFill>
                  <a:srgbClr val="FFFF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456712" name="AutoShape 8"/>
            <p:cNvCxnSpPr>
              <a:cxnSpLocks noChangeShapeType="1"/>
              <a:stCxn id="456714" idx="1"/>
              <a:endCxn id="456713" idx="0"/>
            </p:cNvCxnSpPr>
            <p:nvPr/>
          </p:nvCxnSpPr>
          <p:spPr bwMode="auto">
            <a:xfrm rot="10800000" flipV="1">
              <a:off x="6623" y="3017"/>
              <a:ext cx="557" cy="167"/>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3" name="Oval 9"/>
            <p:cNvSpPr>
              <a:spLocks noChangeArrowheads="1"/>
            </p:cNvSpPr>
            <p:nvPr/>
          </p:nvSpPr>
          <p:spPr bwMode="auto">
            <a:xfrm>
              <a:off x="6474" y="3184"/>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4" name="Text Box 10"/>
            <p:cNvSpPr txBox="1">
              <a:spLocks noChangeArrowheads="1"/>
            </p:cNvSpPr>
            <p:nvPr/>
          </p:nvSpPr>
          <p:spPr bwMode="auto">
            <a:xfrm>
              <a:off x="7180" y="2863"/>
              <a:ext cx="668"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waitall</a:t>
              </a:r>
            </a:p>
          </p:txBody>
        </p:sp>
        <p:cxnSp>
          <p:nvCxnSpPr>
            <p:cNvPr id="456715" name="AutoShape 11"/>
            <p:cNvCxnSpPr>
              <a:cxnSpLocks noChangeShapeType="1"/>
              <a:stCxn id="456717" idx="1"/>
              <a:endCxn id="456716" idx="0"/>
            </p:cNvCxnSpPr>
            <p:nvPr/>
          </p:nvCxnSpPr>
          <p:spPr bwMode="auto">
            <a:xfrm rot="10800000" flipV="1">
              <a:off x="6305" y="2565"/>
              <a:ext cx="784" cy="664"/>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6" name="Oval 12"/>
            <p:cNvSpPr>
              <a:spLocks noChangeArrowheads="1"/>
            </p:cNvSpPr>
            <p:nvPr/>
          </p:nvSpPr>
          <p:spPr bwMode="auto">
            <a:xfrm>
              <a:off x="6156" y="3229"/>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7" name="Text Box 13"/>
            <p:cNvSpPr txBox="1">
              <a:spLocks noChangeArrowheads="1"/>
            </p:cNvSpPr>
            <p:nvPr/>
          </p:nvSpPr>
          <p:spPr bwMode="auto">
            <a:xfrm>
              <a:off x="7089" y="2411"/>
              <a:ext cx="791"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sendrec</a:t>
              </a:r>
            </a:p>
          </p:txBody>
        </p:sp>
        <p:cxnSp>
          <p:nvCxnSpPr>
            <p:cNvPr id="456718" name="AutoShape 14"/>
            <p:cNvCxnSpPr>
              <a:cxnSpLocks noChangeShapeType="1"/>
              <a:stCxn id="456720" idx="2"/>
              <a:endCxn id="456719" idx="0"/>
            </p:cNvCxnSpPr>
            <p:nvPr/>
          </p:nvCxnSpPr>
          <p:spPr bwMode="auto">
            <a:xfrm rot="5400000">
              <a:off x="5855" y="2408"/>
              <a:ext cx="766" cy="745"/>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9" name="Oval 15"/>
            <p:cNvSpPr>
              <a:spLocks noChangeArrowheads="1"/>
            </p:cNvSpPr>
            <p:nvPr/>
          </p:nvSpPr>
          <p:spPr bwMode="auto">
            <a:xfrm>
              <a:off x="5729" y="3163"/>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0" name="Text Box 16"/>
            <p:cNvSpPr txBox="1">
              <a:spLocks noChangeArrowheads="1"/>
            </p:cNvSpPr>
            <p:nvPr/>
          </p:nvSpPr>
          <p:spPr bwMode="auto">
            <a:xfrm>
              <a:off x="6272" y="2089"/>
              <a:ext cx="676"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alltoall</a:t>
              </a:r>
            </a:p>
          </p:txBody>
        </p:sp>
        <p:sp>
          <p:nvSpPr>
            <p:cNvPr id="456721" name="Text Box 17"/>
            <p:cNvSpPr txBox="1">
              <a:spLocks noChangeArrowheads="1"/>
            </p:cNvSpPr>
            <p:nvPr/>
          </p:nvSpPr>
          <p:spPr bwMode="auto">
            <a:xfrm>
              <a:off x="2009" y="3299"/>
              <a:ext cx="544"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Real </a:t>
              </a:r>
            </a:p>
            <a:p>
              <a:pPr algn="r"/>
              <a:r>
                <a:rPr lang="en-US" sz="1500"/>
                <a:t>run</a:t>
              </a:r>
            </a:p>
          </p:txBody>
        </p:sp>
        <p:sp>
          <p:nvSpPr>
            <p:cNvPr id="456722" name="Text Box 18"/>
            <p:cNvSpPr txBox="1">
              <a:spLocks noChangeArrowheads="1"/>
            </p:cNvSpPr>
            <p:nvPr/>
          </p:nvSpPr>
          <p:spPr bwMode="auto">
            <a:xfrm>
              <a:off x="1737" y="4454"/>
              <a:ext cx="816"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Ideal </a:t>
              </a:r>
            </a:p>
            <a:p>
              <a:pPr algn="r"/>
              <a:r>
                <a:rPr lang="en-US" sz="1500"/>
                <a:t>network</a:t>
              </a:r>
            </a:p>
          </p:txBody>
        </p:sp>
        <p:cxnSp>
          <p:nvCxnSpPr>
            <p:cNvPr id="456723" name="AutoShape 19"/>
            <p:cNvCxnSpPr>
              <a:cxnSpLocks noChangeShapeType="1"/>
              <a:stCxn id="456725" idx="2"/>
              <a:endCxn id="456724" idx="0"/>
            </p:cNvCxnSpPr>
            <p:nvPr/>
          </p:nvCxnSpPr>
          <p:spPr bwMode="auto">
            <a:xfrm rot="5400000">
              <a:off x="4173" y="2771"/>
              <a:ext cx="315" cy="46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4" name="Oval 20"/>
            <p:cNvSpPr>
              <a:spLocks noChangeArrowheads="1"/>
            </p:cNvSpPr>
            <p:nvPr/>
          </p:nvSpPr>
          <p:spPr bwMode="auto">
            <a:xfrm>
              <a:off x="3959" y="3163"/>
              <a:ext cx="274"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5" name="Text Box 21"/>
            <p:cNvSpPr txBox="1">
              <a:spLocks noChangeArrowheads="1"/>
            </p:cNvSpPr>
            <p:nvPr/>
          </p:nvSpPr>
          <p:spPr bwMode="auto">
            <a:xfrm>
              <a:off x="4130" y="2154"/>
              <a:ext cx="871" cy="694"/>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algn="ctr" eaLnBrk="1" hangingPunct="1">
                <a:buClr>
                  <a:srgbClr val="000000"/>
                </a:buClr>
                <a:buSzPct val="100000"/>
                <a:buFont typeface="Arial" charset="0"/>
                <a:buNone/>
              </a:pPr>
              <a:r>
                <a:rPr lang="en-GB" sz="1400">
                  <a:solidFill>
                    <a:srgbClr val="000000"/>
                  </a:solidFill>
                  <a:latin typeface="Arial" charset="0"/>
                  <a:cs typeface="Arial" charset="0"/>
                </a:rPr>
                <a:t>Allgather</a:t>
              </a:r>
            </a:p>
            <a:p>
              <a:pPr algn="ctr" eaLnBrk="1" hangingPunct="1">
                <a:buClr>
                  <a:srgbClr val="000000"/>
                </a:buClr>
                <a:buSzPct val="100000"/>
                <a:buFont typeface="Arial" charset="0"/>
                <a:buNone/>
              </a:pPr>
              <a:r>
                <a:rPr lang="en-GB" sz="1400">
                  <a:solidFill>
                    <a:srgbClr val="000000"/>
                  </a:solidFill>
                  <a:latin typeface="Arial" charset="0"/>
                  <a:cs typeface="Arial" charset="0"/>
                </a:rPr>
                <a:t>+</a:t>
              </a:r>
            </a:p>
            <a:p>
              <a:pPr algn="ctr" eaLnBrk="1" hangingPunct="1">
                <a:buClr>
                  <a:srgbClr val="000000"/>
                </a:buClr>
                <a:buSzPct val="100000"/>
                <a:buFont typeface="Arial" charset="0"/>
                <a:buNone/>
              </a:pPr>
              <a:r>
                <a:rPr lang="en-GB" sz="1400">
                  <a:solidFill>
                    <a:srgbClr val="000000"/>
                  </a:solidFill>
                  <a:latin typeface="Arial" charset="0"/>
                  <a:cs typeface="Arial" charset="0"/>
                </a:rPr>
                <a:t>sendrecv</a:t>
              </a:r>
            </a:p>
          </p:txBody>
        </p:sp>
        <p:cxnSp>
          <p:nvCxnSpPr>
            <p:cNvPr id="456726" name="AutoShape 22"/>
            <p:cNvCxnSpPr>
              <a:cxnSpLocks noChangeShapeType="1"/>
              <a:stCxn id="456728" idx="2"/>
              <a:endCxn id="456727" idx="0"/>
            </p:cNvCxnSpPr>
            <p:nvPr/>
          </p:nvCxnSpPr>
          <p:spPr bwMode="auto">
            <a:xfrm rot="5400000">
              <a:off x="5225" y="2770"/>
              <a:ext cx="490" cy="38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7" name="Oval 23"/>
            <p:cNvSpPr>
              <a:spLocks noChangeArrowheads="1"/>
            </p:cNvSpPr>
            <p:nvPr/>
          </p:nvSpPr>
          <p:spPr bwMode="auto">
            <a:xfrm>
              <a:off x="5139" y="3209"/>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8" name="Text Box 24"/>
            <p:cNvSpPr txBox="1">
              <a:spLocks noChangeArrowheads="1"/>
            </p:cNvSpPr>
            <p:nvPr/>
          </p:nvSpPr>
          <p:spPr bwMode="auto">
            <a:xfrm>
              <a:off x="5229" y="2411"/>
              <a:ext cx="871"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allreduce</a:t>
              </a:r>
            </a:p>
          </p:txBody>
        </p:sp>
      </p:grpSp>
      <p:sp>
        <p:nvSpPr>
          <p:cNvPr id="25" name="Text Box 18"/>
          <p:cNvSpPr txBox="1">
            <a:spLocks noChangeArrowheads="1"/>
          </p:cNvSpPr>
          <p:nvPr/>
        </p:nvSpPr>
        <p:spPr bwMode="auto">
          <a:xfrm>
            <a:off x="292484" y="3009731"/>
            <a:ext cx="2659139" cy="545413"/>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37" tIns="41469" rIns="82937" bIns="41469">
            <a:spAutoFit/>
          </a:bodyPr>
          <a:lstStyle/>
          <a:p>
            <a:pPr algn="r"/>
            <a:r>
              <a:rPr lang="en-US" sz="1500" dirty="0"/>
              <a:t>GADGET @ Nehalem cluster</a:t>
            </a:r>
          </a:p>
          <a:p>
            <a:pPr algn="r"/>
            <a:r>
              <a:rPr lang="en-US" sz="1500" dirty="0"/>
              <a:t> 256 processes</a:t>
            </a:r>
          </a:p>
        </p:txBody>
      </p:sp>
    </p:spTree>
    <p:extLst>
      <p:ext uri="{BB962C8B-B14F-4D97-AF65-F5344CB8AC3E}">
        <p14:creationId xmlns:p14="http://schemas.microsoft.com/office/powerpoint/2010/main" val="1258549032"/>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702"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 pos="6617604" algn="l"/>
                <a:tab pos="7126651" algn="l"/>
                <a:tab pos="7635697" algn="l"/>
                <a:tab pos="8144744" algn="l"/>
              </a:tabLst>
            </a:pPr>
            <a:r>
              <a:rPr lang="en-GB"/>
              <a:t>Dimemas GRID: model extension</a:t>
            </a:r>
          </a:p>
        </p:txBody>
      </p:sp>
      <p:grpSp>
        <p:nvGrpSpPr>
          <p:cNvPr id="24578" name="Group 2"/>
          <p:cNvGrpSpPr>
            <a:grpSpLocks/>
          </p:cNvGrpSpPr>
          <p:nvPr/>
        </p:nvGrpSpPr>
        <p:grpSpPr bwMode="auto">
          <a:xfrm>
            <a:off x="685438" y="1067272"/>
            <a:ext cx="7585579" cy="2347773"/>
            <a:chOff x="614" y="956"/>
            <a:chExt cx="6795" cy="2103"/>
          </a:xfrm>
        </p:grpSpPr>
        <p:sp>
          <p:nvSpPr>
            <p:cNvPr id="24579" name="Freeform 3"/>
            <p:cNvSpPr>
              <a:spLocks noChangeArrowheads="1"/>
            </p:cNvSpPr>
            <p:nvPr/>
          </p:nvSpPr>
          <p:spPr bwMode="auto">
            <a:xfrm>
              <a:off x="614" y="1276"/>
              <a:ext cx="828" cy="455"/>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0" name="Freeform 4"/>
            <p:cNvSpPr>
              <a:spLocks noChangeArrowheads="1"/>
            </p:cNvSpPr>
            <p:nvPr/>
          </p:nvSpPr>
          <p:spPr bwMode="auto">
            <a:xfrm>
              <a:off x="689" y="1580"/>
              <a:ext cx="242" cy="107"/>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4581" name="Group 5"/>
            <p:cNvGrpSpPr>
              <a:grpSpLocks/>
            </p:cNvGrpSpPr>
            <p:nvPr/>
          </p:nvGrpSpPr>
          <p:grpSpPr bwMode="auto">
            <a:xfrm>
              <a:off x="960" y="1397"/>
              <a:ext cx="421" cy="261"/>
              <a:chOff x="960" y="1397"/>
              <a:chExt cx="421" cy="261"/>
            </a:xfrm>
          </p:grpSpPr>
          <p:sp>
            <p:nvSpPr>
              <p:cNvPr id="24582" name="Freeform 6"/>
              <p:cNvSpPr>
                <a:spLocks noChangeArrowheads="1"/>
              </p:cNvSpPr>
              <p:nvPr/>
            </p:nvSpPr>
            <p:spPr bwMode="auto">
              <a:xfrm>
                <a:off x="960" y="1397"/>
                <a:ext cx="422" cy="212"/>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3" name="Rectangle 7"/>
              <p:cNvSpPr>
                <a:spLocks noChangeArrowheads="1"/>
              </p:cNvSpPr>
              <p:nvPr/>
            </p:nvSpPr>
            <p:spPr bwMode="auto">
              <a:xfrm>
                <a:off x="1191" y="1406"/>
                <a:ext cx="1"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4" name="Rectangle 8"/>
              <p:cNvSpPr>
                <a:spLocks noChangeArrowheads="1"/>
              </p:cNvSpPr>
              <p:nvPr/>
            </p:nvSpPr>
            <p:spPr bwMode="auto">
              <a:xfrm>
                <a:off x="1197" y="1495"/>
                <a:ext cx="1"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585" name="Group 9"/>
            <p:cNvGrpSpPr>
              <a:grpSpLocks/>
            </p:cNvGrpSpPr>
            <p:nvPr/>
          </p:nvGrpSpPr>
          <p:grpSpPr bwMode="auto">
            <a:xfrm>
              <a:off x="689" y="1027"/>
              <a:ext cx="2786" cy="173"/>
              <a:chOff x="689" y="1027"/>
              <a:chExt cx="2786" cy="173"/>
            </a:xfrm>
          </p:grpSpPr>
          <p:sp>
            <p:nvSpPr>
              <p:cNvPr id="24586" name="Rectangle 10"/>
              <p:cNvSpPr>
                <a:spLocks noChangeArrowheads="1"/>
              </p:cNvSpPr>
              <p:nvPr/>
            </p:nvSpPr>
            <p:spPr bwMode="auto">
              <a:xfrm>
                <a:off x="689" y="1139"/>
                <a:ext cx="2786" cy="18"/>
              </a:xfrm>
              <a:prstGeom prst="rect">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7" name="Rectangle 11"/>
              <p:cNvSpPr>
                <a:spLocks noChangeArrowheads="1"/>
              </p:cNvSpPr>
              <p:nvPr/>
            </p:nvSpPr>
            <p:spPr bwMode="auto">
              <a:xfrm>
                <a:off x="2452" y="1027"/>
                <a:ext cx="76" cy="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8" name="Rectangle 12"/>
              <p:cNvSpPr>
                <a:spLocks noChangeArrowheads="1"/>
              </p:cNvSpPr>
              <p:nvPr/>
            </p:nvSpPr>
            <p:spPr bwMode="auto">
              <a:xfrm>
                <a:off x="2462" y="1030"/>
                <a:ext cx="92"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eaLnBrk="0" hangingPunct="0">
                  <a:buClr>
                    <a:srgbClr val="FFFFFF"/>
                  </a:buClr>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200">
                    <a:solidFill>
                      <a:srgbClr val="FFFFFF"/>
                    </a:solidFill>
                    <a:latin typeface="Arial" charset="0"/>
                  </a:rPr>
                  <a:t>B</a:t>
                </a:r>
              </a:p>
            </p:txBody>
          </p:sp>
          <p:sp>
            <p:nvSpPr>
              <p:cNvPr id="24589" name="Freeform 13"/>
              <p:cNvSpPr>
                <a:spLocks noChangeArrowheads="1"/>
              </p:cNvSpPr>
              <p:nvPr/>
            </p:nvSpPr>
            <p:spPr bwMode="auto">
              <a:xfrm>
                <a:off x="2521" y="1108"/>
                <a:ext cx="56" cy="92"/>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4590" name="Freeform 14"/>
            <p:cNvSpPr>
              <a:spLocks noChangeArrowheads="1"/>
            </p:cNvSpPr>
            <p:nvPr/>
          </p:nvSpPr>
          <p:spPr bwMode="auto">
            <a:xfrm>
              <a:off x="689" y="1451"/>
              <a:ext cx="242" cy="105"/>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91" name="Freeform 15"/>
            <p:cNvSpPr>
              <a:spLocks noChangeArrowheads="1"/>
            </p:cNvSpPr>
            <p:nvPr/>
          </p:nvSpPr>
          <p:spPr bwMode="auto">
            <a:xfrm>
              <a:off x="689" y="1320"/>
              <a:ext cx="242" cy="107"/>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4592" name="Group 16"/>
            <p:cNvGrpSpPr>
              <a:grpSpLocks/>
            </p:cNvGrpSpPr>
            <p:nvPr/>
          </p:nvGrpSpPr>
          <p:grpSpPr bwMode="auto">
            <a:xfrm>
              <a:off x="867" y="1148"/>
              <a:ext cx="151" cy="183"/>
              <a:chOff x="867" y="1148"/>
              <a:chExt cx="151" cy="183"/>
            </a:xfrm>
          </p:grpSpPr>
          <p:sp>
            <p:nvSpPr>
              <p:cNvPr id="24593" name="Rectangle 17"/>
              <p:cNvSpPr>
                <a:spLocks noChangeArrowheads="1"/>
              </p:cNvSpPr>
              <p:nvPr/>
            </p:nvSpPr>
            <p:spPr bwMode="auto">
              <a:xfrm>
                <a:off x="867" y="1166"/>
                <a:ext cx="75" cy="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94" name="Rectangle 18"/>
              <p:cNvSpPr>
                <a:spLocks noChangeArrowheads="1"/>
              </p:cNvSpPr>
              <p:nvPr/>
            </p:nvSpPr>
            <p:spPr bwMode="auto">
              <a:xfrm>
                <a:off x="879" y="1168"/>
                <a:ext cx="7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eaLnBrk="0" hangingPunct="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200">
                    <a:solidFill>
                      <a:srgbClr val="000000"/>
                    </a:solidFill>
                    <a:latin typeface="Arial" charset="0"/>
                  </a:rPr>
                  <a:t>L</a:t>
                </a:r>
              </a:p>
            </p:txBody>
          </p:sp>
          <p:sp>
            <p:nvSpPr>
              <p:cNvPr id="24595" name="Line 19"/>
              <p:cNvSpPr>
                <a:spLocks noChangeShapeType="1"/>
              </p:cNvSpPr>
              <p:nvPr/>
            </p:nvSpPr>
            <p:spPr bwMode="auto">
              <a:xfrm>
                <a:off x="989" y="1148"/>
                <a:ext cx="1" cy="129"/>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96" name="Line 20"/>
              <p:cNvSpPr>
                <a:spLocks noChangeShapeType="1"/>
              </p:cNvSpPr>
              <p:nvPr/>
            </p:nvSpPr>
            <p:spPr bwMode="auto">
              <a:xfrm flipV="1">
                <a:off x="960" y="1184"/>
                <a:ext cx="59" cy="56"/>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597" name="Freeform 21"/>
            <p:cNvSpPr>
              <a:spLocks noChangeArrowheads="1"/>
            </p:cNvSpPr>
            <p:nvPr/>
          </p:nvSpPr>
          <p:spPr bwMode="auto">
            <a:xfrm>
              <a:off x="1517" y="1276"/>
              <a:ext cx="829" cy="455"/>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98" name="Freeform 22"/>
            <p:cNvSpPr>
              <a:spLocks noChangeArrowheads="1"/>
            </p:cNvSpPr>
            <p:nvPr/>
          </p:nvSpPr>
          <p:spPr bwMode="auto">
            <a:xfrm>
              <a:off x="1593" y="1451"/>
              <a:ext cx="242" cy="107"/>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99" name="Freeform 23"/>
            <p:cNvSpPr>
              <a:spLocks noChangeArrowheads="1"/>
            </p:cNvSpPr>
            <p:nvPr/>
          </p:nvSpPr>
          <p:spPr bwMode="auto">
            <a:xfrm>
              <a:off x="1593" y="1580"/>
              <a:ext cx="242" cy="107"/>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0" name="Freeform 24"/>
            <p:cNvSpPr>
              <a:spLocks noChangeArrowheads="1"/>
            </p:cNvSpPr>
            <p:nvPr/>
          </p:nvSpPr>
          <p:spPr bwMode="auto">
            <a:xfrm>
              <a:off x="1570" y="1297"/>
              <a:ext cx="242" cy="105"/>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1" name="Freeform 25"/>
            <p:cNvSpPr>
              <a:spLocks noChangeArrowheads="1"/>
            </p:cNvSpPr>
            <p:nvPr/>
          </p:nvSpPr>
          <p:spPr bwMode="auto">
            <a:xfrm>
              <a:off x="1865" y="1397"/>
              <a:ext cx="422" cy="213"/>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2" name="Rectangle 26"/>
            <p:cNvSpPr>
              <a:spLocks noChangeArrowheads="1"/>
            </p:cNvSpPr>
            <p:nvPr/>
          </p:nvSpPr>
          <p:spPr bwMode="auto">
            <a:xfrm>
              <a:off x="1773" y="1165"/>
              <a:ext cx="77"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3" name="Rectangle 27"/>
            <p:cNvSpPr>
              <a:spLocks noChangeArrowheads="1"/>
            </p:cNvSpPr>
            <p:nvPr/>
          </p:nvSpPr>
          <p:spPr bwMode="auto">
            <a:xfrm>
              <a:off x="1774" y="1161"/>
              <a:ext cx="7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eaLnBrk="0" hangingPunct="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200">
                  <a:solidFill>
                    <a:srgbClr val="000000"/>
                  </a:solidFill>
                  <a:latin typeface="Arial" charset="0"/>
                </a:rPr>
                <a:t>L</a:t>
              </a:r>
            </a:p>
          </p:txBody>
        </p:sp>
        <p:sp>
          <p:nvSpPr>
            <p:cNvPr id="24604" name="Line 28"/>
            <p:cNvSpPr>
              <a:spLocks noChangeShapeType="1"/>
            </p:cNvSpPr>
            <p:nvPr/>
          </p:nvSpPr>
          <p:spPr bwMode="auto">
            <a:xfrm>
              <a:off x="1893" y="1148"/>
              <a:ext cx="1" cy="129"/>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5" name="Line 29"/>
            <p:cNvSpPr>
              <a:spLocks noChangeShapeType="1"/>
            </p:cNvSpPr>
            <p:nvPr/>
          </p:nvSpPr>
          <p:spPr bwMode="auto">
            <a:xfrm flipV="1">
              <a:off x="1865" y="1186"/>
              <a:ext cx="60" cy="56"/>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4606" name="Group 30"/>
            <p:cNvGrpSpPr>
              <a:grpSpLocks/>
            </p:cNvGrpSpPr>
            <p:nvPr/>
          </p:nvGrpSpPr>
          <p:grpSpPr bwMode="auto">
            <a:xfrm>
              <a:off x="2389" y="1549"/>
              <a:ext cx="235" cy="27"/>
              <a:chOff x="2389" y="1549"/>
              <a:chExt cx="235" cy="27"/>
            </a:xfrm>
          </p:grpSpPr>
          <p:sp>
            <p:nvSpPr>
              <p:cNvPr id="24607" name="Oval 31"/>
              <p:cNvSpPr>
                <a:spLocks noChangeArrowheads="1"/>
              </p:cNvSpPr>
              <p:nvPr/>
            </p:nvSpPr>
            <p:spPr bwMode="auto">
              <a:xfrm>
                <a:off x="2389" y="1549"/>
                <a:ext cx="32" cy="28"/>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8" name="Oval 32"/>
              <p:cNvSpPr>
                <a:spLocks noChangeArrowheads="1"/>
              </p:cNvSpPr>
              <p:nvPr/>
            </p:nvSpPr>
            <p:spPr bwMode="auto">
              <a:xfrm>
                <a:off x="2491" y="1549"/>
                <a:ext cx="32" cy="28"/>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09" name="Oval 33"/>
              <p:cNvSpPr>
                <a:spLocks noChangeArrowheads="1"/>
              </p:cNvSpPr>
              <p:nvPr/>
            </p:nvSpPr>
            <p:spPr bwMode="auto">
              <a:xfrm>
                <a:off x="2593" y="1549"/>
                <a:ext cx="32" cy="28"/>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4610" name="Freeform 34"/>
            <p:cNvSpPr>
              <a:spLocks noChangeArrowheads="1"/>
            </p:cNvSpPr>
            <p:nvPr/>
          </p:nvSpPr>
          <p:spPr bwMode="auto">
            <a:xfrm>
              <a:off x="2662" y="1289"/>
              <a:ext cx="828" cy="455"/>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1" name="Freeform 35"/>
            <p:cNvSpPr>
              <a:spLocks noChangeArrowheads="1"/>
            </p:cNvSpPr>
            <p:nvPr/>
          </p:nvSpPr>
          <p:spPr bwMode="auto">
            <a:xfrm>
              <a:off x="2738" y="1463"/>
              <a:ext cx="240" cy="107"/>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2" name="Freeform 36"/>
            <p:cNvSpPr>
              <a:spLocks noChangeArrowheads="1"/>
            </p:cNvSpPr>
            <p:nvPr/>
          </p:nvSpPr>
          <p:spPr bwMode="auto">
            <a:xfrm>
              <a:off x="2738" y="1593"/>
              <a:ext cx="240" cy="106"/>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3" name="Freeform 37"/>
            <p:cNvSpPr>
              <a:spLocks noChangeArrowheads="1"/>
            </p:cNvSpPr>
            <p:nvPr/>
          </p:nvSpPr>
          <p:spPr bwMode="auto">
            <a:xfrm>
              <a:off x="2738" y="1334"/>
              <a:ext cx="240" cy="105"/>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4" name="Freeform 38"/>
            <p:cNvSpPr>
              <a:spLocks noChangeArrowheads="1"/>
            </p:cNvSpPr>
            <p:nvPr/>
          </p:nvSpPr>
          <p:spPr bwMode="auto">
            <a:xfrm>
              <a:off x="3007" y="1410"/>
              <a:ext cx="421" cy="213"/>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5" name="Rectangle 39"/>
            <p:cNvSpPr>
              <a:spLocks noChangeArrowheads="1"/>
            </p:cNvSpPr>
            <p:nvPr/>
          </p:nvSpPr>
          <p:spPr bwMode="auto">
            <a:xfrm>
              <a:off x="2914" y="1178"/>
              <a:ext cx="75"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16" name="Rectangle 40"/>
            <p:cNvSpPr>
              <a:spLocks noChangeArrowheads="1"/>
            </p:cNvSpPr>
            <p:nvPr/>
          </p:nvSpPr>
          <p:spPr bwMode="auto">
            <a:xfrm>
              <a:off x="2932" y="1181"/>
              <a:ext cx="7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eaLnBrk="0" hangingPunct="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200">
                  <a:solidFill>
                    <a:srgbClr val="000000"/>
                  </a:solidFill>
                  <a:latin typeface="Arial" charset="0"/>
                </a:rPr>
                <a:t>L</a:t>
              </a:r>
            </a:p>
          </p:txBody>
        </p:sp>
        <p:sp>
          <p:nvSpPr>
            <p:cNvPr id="24617" name="Line 41"/>
            <p:cNvSpPr>
              <a:spLocks noChangeShapeType="1"/>
            </p:cNvSpPr>
            <p:nvPr/>
          </p:nvSpPr>
          <p:spPr bwMode="auto">
            <a:xfrm>
              <a:off x="3038" y="1161"/>
              <a:ext cx="1" cy="131"/>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8" name="Line 42"/>
            <p:cNvSpPr>
              <a:spLocks noChangeShapeType="1"/>
            </p:cNvSpPr>
            <p:nvPr/>
          </p:nvSpPr>
          <p:spPr bwMode="auto">
            <a:xfrm flipV="1">
              <a:off x="3008" y="1199"/>
              <a:ext cx="60" cy="56"/>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9" name="Rectangle 43"/>
            <p:cNvSpPr>
              <a:spLocks noChangeArrowheads="1"/>
            </p:cNvSpPr>
            <p:nvPr/>
          </p:nvSpPr>
          <p:spPr bwMode="auto">
            <a:xfrm>
              <a:off x="2492" y="1024"/>
              <a:ext cx="77" cy="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0" name="Rectangle 44"/>
            <p:cNvSpPr>
              <a:spLocks noChangeArrowheads="1"/>
            </p:cNvSpPr>
            <p:nvPr/>
          </p:nvSpPr>
          <p:spPr bwMode="auto">
            <a:xfrm>
              <a:off x="2504" y="956"/>
              <a:ext cx="92"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ctr" eaLnBrk="0" hangingPunct="0">
                <a:tabLst>
                  <a:tab pos="0" algn="l"/>
                  <a:tab pos="314805" algn="l"/>
                  <a:tab pos="630727" algn="l"/>
                  <a:tab pos="946648" algn="l"/>
                  <a:tab pos="1262570" algn="l"/>
                  <a:tab pos="1578491" algn="l"/>
                  <a:tab pos="1894412" algn="l"/>
                  <a:tab pos="2210333" algn="l"/>
                  <a:tab pos="2526255" algn="l"/>
                  <a:tab pos="2842176" algn="l"/>
                  <a:tab pos="3158098" algn="l"/>
                  <a:tab pos="3474019" algn="l"/>
                  <a:tab pos="3789941" algn="l"/>
                  <a:tab pos="4105862" algn="l"/>
                  <a:tab pos="4421783" algn="l"/>
                  <a:tab pos="4737705" algn="l"/>
                  <a:tab pos="5053626" algn="l"/>
                  <a:tab pos="5369547" algn="l"/>
                  <a:tab pos="5685469" algn="l"/>
                  <a:tab pos="6001390" algn="l"/>
                  <a:tab pos="6317312" algn="l"/>
                </a:tabLst>
              </a:pPr>
              <a:r>
                <a:rPr lang="en-GB" sz="1200">
                  <a:solidFill>
                    <a:srgbClr val="000000"/>
                  </a:solidFill>
                  <a:latin typeface="Arial" charset="0"/>
                </a:rPr>
                <a:t>B</a:t>
              </a:r>
            </a:p>
          </p:txBody>
        </p:sp>
        <p:sp>
          <p:nvSpPr>
            <p:cNvPr id="24621" name="Rectangle 45"/>
            <p:cNvSpPr>
              <a:spLocks noChangeArrowheads="1"/>
            </p:cNvSpPr>
            <p:nvPr/>
          </p:nvSpPr>
          <p:spPr bwMode="auto">
            <a:xfrm>
              <a:off x="682" y="2055"/>
              <a:ext cx="427"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2" name="Rectangle 46"/>
            <p:cNvSpPr>
              <a:spLocks noChangeArrowheads="1"/>
            </p:cNvSpPr>
            <p:nvPr/>
          </p:nvSpPr>
          <p:spPr bwMode="auto">
            <a:xfrm>
              <a:off x="682" y="2230"/>
              <a:ext cx="326"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3" name="Rectangle 47"/>
            <p:cNvSpPr>
              <a:spLocks noChangeArrowheads="1"/>
            </p:cNvSpPr>
            <p:nvPr/>
          </p:nvSpPr>
          <p:spPr bwMode="auto">
            <a:xfrm>
              <a:off x="682" y="2403"/>
              <a:ext cx="476" cy="91"/>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4" name="Rectangle 48"/>
            <p:cNvSpPr>
              <a:spLocks noChangeArrowheads="1"/>
            </p:cNvSpPr>
            <p:nvPr/>
          </p:nvSpPr>
          <p:spPr bwMode="auto">
            <a:xfrm>
              <a:off x="682" y="2578"/>
              <a:ext cx="427"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5" name="Rectangle 49"/>
            <p:cNvSpPr>
              <a:spLocks noChangeArrowheads="1"/>
            </p:cNvSpPr>
            <p:nvPr/>
          </p:nvSpPr>
          <p:spPr bwMode="auto">
            <a:xfrm>
              <a:off x="682" y="2752"/>
              <a:ext cx="627"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6" name="Rectangle 50"/>
            <p:cNvSpPr>
              <a:spLocks noChangeArrowheads="1"/>
            </p:cNvSpPr>
            <p:nvPr/>
          </p:nvSpPr>
          <p:spPr bwMode="auto">
            <a:xfrm>
              <a:off x="1008" y="2230"/>
              <a:ext cx="301" cy="88"/>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7" name="Rectangle 51"/>
            <p:cNvSpPr>
              <a:spLocks noChangeArrowheads="1"/>
            </p:cNvSpPr>
            <p:nvPr/>
          </p:nvSpPr>
          <p:spPr bwMode="auto">
            <a:xfrm>
              <a:off x="1159" y="2403"/>
              <a:ext cx="151" cy="91"/>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8" name="Rectangle 52"/>
            <p:cNvSpPr>
              <a:spLocks noChangeArrowheads="1"/>
            </p:cNvSpPr>
            <p:nvPr/>
          </p:nvSpPr>
          <p:spPr bwMode="auto">
            <a:xfrm>
              <a:off x="1108" y="2578"/>
              <a:ext cx="202" cy="88"/>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29" name="Rectangle 53"/>
            <p:cNvSpPr>
              <a:spLocks noChangeArrowheads="1"/>
            </p:cNvSpPr>
            <p:nvPr/>
          </p:nvSpPr>
          <p:spPr bwMode="auto">
            <a:xfrm>
              <a:off x="1310" y="2752"/>
              <a:ext cx="249" cy="88"/>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0" name="Rectangle 54"/>
            <p:cNvSpPr>
              <a:spLocks noChangeArrowheads="1"/>
            </p:cNvSpPr>
            <p:nvPr/>
          </p:nvSpPr>
          <p:spPr bwMode="auto">
            <a:xfrm>
              <a:off x="1108" y="2055"/>
              <a:ext cx="202" cy="88"/>
            </a:xfrm>
            <a:prstGeom prst="rect">
              <a:avLst/>
            </a:prstGeom>
            <a:solidFill>
              <a:srgbClr val="9933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1" name="Rectangle 55"/>
            <p:cNvSpPr>
              <a:spLocks noChangeArrowheads="1"/>
            </p:cNvSpPr>
            <p:nvPr/>
          </p:nvSpPr>
          <p:spPr bwMode="auto">
            <a:xfrm>
              <a:off x="1310" y="2055"/>
              <a:ext cx="249" cy="88"/>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2" name="Rectangle 56"/>
            <p:cNvSpPr>
              <a:spLocks noChangeArrowheads="1"/>
            </p:cNvSpPr>
            <p:nvPr/>
          </p:nvSpPr>
          <p:spPr bwMode="auto">
            <a:xfrm>
              <a:off x="1310" y="2230"/>
              <a:ext cx="249" cy="88"/>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3" name="Rectangle 57"/>
            <p:cNvSpPr>
              <a:spLocks noChangeArrowheads="1"/>
            </p:cNvSpPr>
            <p:nvPr/>
          </p:nvSpPr>
          <p:spPr bwMode="auto">
            <a:xfrm>
              <a:off x="1310" y="2403"/>
              <a:ext cx="249" cy="91"/>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4" name="Rectangle 58"/>
            <p:cNvSpPr>
              <a:spLocks noChangeArrowheads="1"/>
            </p:cNvSpPr>
            <p:nvPr/>
          </p:nvSpPr>
          <p:spPr bwMode="auto">
            <a:xfrm>
              <a:off x="1310" y="2578"/>
              <a:ext cx="249" cy="88"/>
            </a:xfrm>
            <a:prstGeom prst="rect">
              <a:avLst/>
            </a:prstGeom>
            <a:solidFill>
              <a:srgbClr val="FF66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5" name="Rectangle 59"/>
            <p:cNvSpPr>
              <a:spLocks noChangeArrowheads="1"/>
            </p:cNvSpPr>
            <p:nvPr/>
          </p:nvSpPr>
          <p:spPr bwMode="auto">
            <a:xfrm>
              <a:off x="1559" y="2752"/>
              <a:ext cx="250"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6" name="Rectangle 60"/>
            <p:cNvSpPr>
              <a:spLocks noChangeArrowheads="1"/>
            </p:cNvSpPr>
            <p:nvPr/>
          </p:nvSpPr>
          <p:spPr bwMode="auto">
            <a:xfrm>
              <a:off x="1559" y="2055"/>
              <a:ext cx="250"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7" name="Rectangle 61"/>
            <p:cNvSpPr>
              <a:spLocks noChangeArrowheads="1"/>
            </p:cNvSpPr>
            <p:nvPr/>
          </p:nvSpPr>
          <p:spPr bwMode="auto">
            <a:xfrm>
              <a:off x="1559" y="2230"/>
              <a:ext cx="250"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8" name="Rectangle 62"/>
            <p:cNvSpPr>
              <a:spLocks noChangeArrowheads="1"/>
            </p:cNvSpPr>
            <p:nvPr/>
          </p:nvSpPr>
          <p:spPr bwMode="auto">
            <a:xfrm>
              <a:off x="1559" y="2403"/>
              <a:ext cx="250" cy="91"/>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39" name="Rectangle 63"/>
            <p:cNvSpPr>
              <a:spLocks noChangeArrowheads="1"/>
            </p:cNvSpPr>
            <p:nvPr/>
          </p:nvSpPr>
          <p:spPr bwMode="auto">
            <a:xfrm>
              <a:off x="1559" y="2578"/>
              <a:ext cx="250" cy="88"/>
            </a:xfrm>
            <a:prstGeom prst="rect">
              <a:avLst/>
            </a:prstGeom>
            <a:solidFill>
              <a:srgbClr val="33996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40" name="Line 64"/>
            <p:cNvSpPr>
              <a:spLocks noChangeShapeType="1"/>
            </p:cNvSpPr>
            <p:nvPr/>
          </p:nvSpPr>
          <p:spPr bwMode="auto">
            <a:xfrm>
              <a:off x="1310" y="1980"/>
              <a:ext cx="1" cy="967"/>
            </a:xfrm>
            <a:prstGeom prst="line">
              <a:avLst/>
            </a:prstGeom>
            <a:noFill/>
            <a:ln w="126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41" name="Line 65"/>
            <p:cNvSpPr>
              <a:spLocks noChangeShapeType="1"/>
            </p:cNvSpPr>
            <p:nvPr/>
          </p:nvSpPr>
          <p:spPr bwMode="auto">
            <a:xfrm>
              <a:off x="1559" y="1980"/>
              <a:ext cx="1" cy="967"/>
            </a:xfrm>
            <a:prstGeom prst="line">
              <a:avLst/>
            </a:prstGeom>
            <a:noFill/>
            <a:ln w="126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42" name="Rectangle 66"/>
            <p:cNvSpPr>
              <a:spLocks noChangeArrowheads="1"/>
            </p:cNvSpPr>
            <p:nvPr/>
          </p:nvSpPr>
          <p:spPr bwMode="auto">
            <a:xfrm>
              <a:off x="1289" y="2846"/>
              <a:ext cx="24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43" name="Rectangle 67"/>
            <p:cNvSpPr>
              <a:spLocks noChangeArrowheads="1"/>
            </p:cNvSpPr>
            <p:nvPr/>
          </p:nvSpPr>
          <p:spPr bwMode="auto">
            <a:xfrm>
              <a:off x="1542" y="2843"/>
              <a:ext cx="240"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44" name="Line 68"/>
            <p:cNvSpPr>
              <a:spLocks noChangeShapeType="1"/>
            </p:cNvSpPr>
            <p:nvPr/>
          </p:nvSpPr>
          <p:spPr bwMode="auto">
            <a:xfrm>
              <a:off x="1395" y="1980"/>
              <a:ext cx="1" cy="967"/>
            </a:xfrm>
            <a:prstGeom prst="line">
              <a:avLst/>
            </a:prstGeom>
            <a:noFill/>
            <a:ln w="12600">
              <a:solidFill>
                <a:srgbClr val="808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4645" name="Group 69"/>
            <p:cNvGrpSpPr>
              <a:grpSpLocks/>
            </p:cNvGrpSpPr>
            <p:nvPr/>
          </p:nvGrpSpPr>
          <p:grpSpPr bwMode="auto">
            <a:xfrm>
              <a:off x="2457" y="2213"/>
              <a:ext cx="550" cy="271"/>
              <a:chOff x="2457" y="2213"/>
              <a:chExt cx="550" cy="271"/>
            </a:xfrm>
          </p:grpSpPr>
          <p:grpSp>
            <p:nvGrpSpPr>
              <p:cNvPr id="24646" name="Group 70"/>
              <p:cNvGrpSpPr>
                <a:grpSpLocks/>
              </p:cNvGrpSpPr>
              <p:nvPr/>
            </p:nvGrpSpPr>
            <p:grpSpPr bwMode="auto">
              <a:xfrm>
                <a:off x="2457" y="2213"/>
                <a:ext cx="243" cy="101"/>
                <a:chOff x="2457" y="2213"/>
                <a:chExt cx="243" cy="101"/>
              </a:xfrm>
            </p:grpSpPr>
            <p:sp>
              <p:nvSpPr>
                <p:cNvPr id="24647" name="Line 71"/>
                <p:cNvSpPr>
                  <a:spLocks noChangeShapeType="1"/>
                </p:cNvSpPr>
                <p:nvPr/>
              </p:nvSpPr>
              <p:spPr bwMode="auto">
                <a:xfrm>
                  <a:off x="2457" y="2213"/>
                  <a:ext cx="102"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48" name="Line 72"/>
                <p:cNvSpPr>
                  <a:spLocks noChangeShapeType="1"/>
                </p:cNvSpPr>
                <p:nvPr/>
              </p:nvSpPr>
              <p:spPr bwMode="auto">
                <a:xfrm flipH="1">
                  <a:off x="2588" y="2213"/>
                  <a:ext cx="114"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649" name="Group 73"/>
              <p:cNvGrpSpPr>
                <a:grpSpLocks/>
              </p:cNvGrpSpPr>
              <p:nvPr/>
            </p:nvGrpSpPr>
            <p:grpSpPr bwMode="auto">
              <a:xfrm>
                <a:off x="2765" y="2213"/>
                <a:ext cx="242" cy="101"/>
                <a:chOff x="2765" y="2213"/>
                <a:chExt cx="242" cy="101"/>
              </a:xfrm>
            </p:grpSpPr>
            <p:sp>
              <p:nvSpPr>
                <p:cNvPr id="24650" name="Line 74"/>
                <p:cNvSpPr>
                  <a:spLocks noChangeShapeType="1"/>
                </p:cNvSpPr>
                <p:nvPr/>
              </p:nvSpPr>
              <p:spPr bwMode="auto">
                <a:xfrm>
                  <a:off x="2765" y="2213"/>
                  <a:ext cx="102"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51" name="Line 75"/>
                <p:cNvSpPr>
                  <a:spLocks noChangeShapeType="1"/>
                </p:cNvSpPr>
                <p:nvPr/>
              </p:nvSpPr>
              <p:spPr bwMode="auto">
                <a:xfrm flipH="1">
                  <a:off x="2895" y="2213"/>
                  <a:ext cx="114"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652" name="Group 76"/>
              <p:cNvGrpSpPr>
                <a:grpSpLocks/>
              </p:cNvGrpSpPr>
              <p:nvPr/>
            </p:nvGrpSpPr>
            <p:grpSpPr bwMode="auto">
              <a:xfrm>
                <a:off x="2628" y="2383"/>
                <a:ext cx="242" cy="101"/>
                <a:chOff x="2628" y="2383"/>
                <a:chExt cx="242" cy="101"/>
              </a:xfrm>
            </p:grpSpPr>
            <p:sp>
              <p:nvSpPr>
                <p:cNvPr id="24653" name="Line 77"/>
                <p:cNvSpPr>
                  <a:spLocks noChangeShapeType="1"/>
                </p:cNvSpPr>
                <p:nvPr/>
              </p:nvSpPr>
              <p:spPr bwMode="auto">
                <a:xfrm>
                  <a:off x="2628" y="2383"/>
                  <a:ext cx="102"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54" name="Line 78"/>
                <p:cNvSpPr>
                  <a:spLocks noChangeShapeType="1"/>
                </p:cNvSpPr>
                <p:nvPr/>
              </p:nvSpPr>
              <p:spPr bwMode="auto">
                <a:xfrm flipH="1">
                  <a:off x="2758" y="2383"/>
                  <a:ext cx="114" cy="102"/>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4655" name="Group 79"/>
            <p:cNvGrpSpPr>
              <a:grpSpLocks/>
            </p:cNvGrpSpPr>
            <p:nvPr/>
          </p:nvGrpSpPr>
          <p:grpSpPr bwMode="auto">
            <a:xfrm>
              <a:off x="2457" y="2527"/>
              <a:ext cx="550" cy="281"/>
              <a:chOff x="2457" y="2527"/>
              <a:chExt cx="550" cy="281"/>
            </a:xfrm>
          </p:grpSpPr>
          <p:grpSp>
            <p:nvGrpSpPr>
              <p:cNvPr id="24656" name="Group 80"/>
              <p:cNvGrpSpPr>
                <a:grpSpLocks/>
              </p:cNvGrpSpPr>
              <p:nvPr/>
            </p:nvGrpSpPr>
            <p:grpSpPr bwMode="auto">
              <a:xfrm>
                <a:off x="2457" y="2697"/>
                <a:ext cx="243" cy="111"/>
                <a:chOff x="2457" y="2697"/>
                <a:chExt cx="243" cy="111"/>
              </a:xfrm>
            </p:grpSpPr>
            <p:sp>
              <p:nvSpPr>
                <p:cNvPr id="24657" name="Line 81"/>
                <p:cNvSpPr>
                  <a:spLocks noChangeShapeType="1"/>
                </p:cNvSpPr>
                <p:nvPr/>
              </p:nvSpPr>
              <p:spPr bwMode="auto">
                <a:xfrm flipV="1">
                  <a:off x="2457" y="2696"/>
                  <a:ext cx="102"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58" name="Line 82"/>
                <p:cNvSpPr>
                  <a:spLocks noChangeShapeType="1"/>
                </p:cNvSpPr>
                <p:nvPr/>
              </p:nvSpPr>
              <p:spPr bwMode="auto">
                <a:xfrm flipH="1" flipV="1">
                  <a:off x="2588" y="2696"/>
                  <a:ext cx="114"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659" name="Group 83"/>
              <p:cNvGrpSpPr>
                <a:grpSpLocks/>
              </p:cNvGrpSpPr>
              <p:nvPr/>
            </p:nvGrpSpPr>
            <p:grpSpPr bwMode="auto">
              <a:xfrm>
                <a:off x="2765" y="2697"/>
                <a:ext cx="242" cy="111"/>
                <a:chOff x="2765" y="2697"/>
                <a:chExt cx="242" cy="111"/>
              </a:xfrm>
            </p:grpSpPr>
            <p:sp>
              <p:nvSpPr>
                <p:cNvPr id="24660" name="Line 84"/>
                <p:cNvSpPr>
                  <a:spLocks noChangeShapeType="1"/>
                </p:cNvSpPr>
                <p:nvPr/>
              </p:nvSpPr>
              <p:spPr bwMode="auto">
                <a:xfrm flipV="1">
                  <a:off x="2765" y="2696"/>
                  <a:ext cx="102"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61" name="Line 85"/>
                <p:cNvSpPr>
                  <a:spLocks noChangeShapeType="1"/>
                </p:cNvSpPr>
                <p:nvPr/>
              </p:nvSpPr>
              <p:spPr bwMode="auto">
                <a:xfrm flipH="1" flipV="1">
                  <a:off x="2895" y="2696"/>
                  <a:ext cx="114"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662" name="Group 86"/>
              <p:cNvGrpSpPr>
                <a:grpSpLocks/>
              </p:cNvGrpSpPr>
              <p:nvPr/>
            </p:nvGrpSpPr>
            <p:grpSpPr bwMode="auto">
              <a:xfrm>
                <a:off x="2628" y="2527"/>
                <a:ext cx="242" cy="111"/>
                <a:chOff x="2628" y="2527"/>
                <a:chExt cx="242" cy="111"/>
              </a:xfrm>
            </p:grpSpPr>
            <p:sp>
              <p:nvSpPr>
                <p:cNvPr id="24663" name="Line 87"/>
                <p:cNvSpPr>
                  <a:spLocks noChangeShapeType="1"/>
                </p:cNvSpPr>
                <p:nvPr/>
              </p:nvSpPr>
              <p:spPr bwMode="auto">
                <a:xfrm flipV="1">
                  <a:off x="2628" y="2526"/>
                  <a:ext cx="102"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64" name="Line 88"/>
                <p:cNvSpPr>
                  <a:spLocks noChangeShapeType="1"/>
                </p:cNvSpPr>
                <p:nvPr/>
              </p:nvSpPr>
              <p:spPr bwMode="auto">
                <a:xfrm flipH="1" flipV="1">
                  <a:off x="2758" y="2526"/>
                  <a:ext cx="114" cy="114"/>
                </a:xfrm>
                <a:prstGeom prst="line">
                  <a:avLst/>
                </a:prstGeom>
                <a:noFill/>
                <a:ln w="38160">
                  <a:solidFill>
                    <a:srgbClr val="080808"/>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4665" name="Group 89"/>
            <p:cNvGrpSpPr>
              <a:grpSpLocks/>
            </p:cNvGrpSpPr>
            <p:nvPr/>
          </p:nvGrpSpPr>
          <p:grpSpPr bwMode="auto">
            <a:xfrm>
              <a:off x="4099" y="1157"/>
              <a:ext cx="3310" cy="1471"/>
              <a:chOff x="4099" y="1157"/>
              <a:chExt cx="3310" cy="1471"/>
            </a:xfrm>
          </p:grpSpPr>
          <p:sp>
            <p:nvSpPr>
              <p:cNvPr id="24666" name="Oval 90"/>
              <p:cNvSpPr>
                <a:spLocks noChangeArrowheads="1"/>
              </p:cNvSpPr>
              <p:nvPr/>
            </p:nvSpPr>
            <p:spPr bwMode="auto">
              <a:xfrm>
                <a:off x="5570" y="1616"/>
                <a:ext cx="1103" cy="920"/>
              </a:xfrm>
              <a:prstGeom prst="ellipse">
                <a:avLst/>
              </a:prstGeom>
              <a:solidFill>
                <a:srgbClr val="FFFF99"/>
              </a:solidFill>
              <a:ln w="12600">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4667" name="Group 91"/>
              <p:cNvGrpSpPr>
                <a:grpSpLocks/>
              </p:cNvGrpSpPr>
              <p:nvPr/>
            </p:nvGrpSpPr>
            <p:grpSpPr bwMode="auto">
              <a:xfrm>
                <a:off x="6214" y="1157"/>
                <a:ext cx="1195" cy="367"/>
                <a:chOff x="6214" y="1157"/>
                <a:chExt cx="1195" cy="367"/>
              </a:xfrm>
            </p:grpSpPr>
            <p:grpSp>
              <p:nvGrpSpPr>
                <p:cNvPr id="24668" name="Group 92"/>
                <p:cNvGrpSpPr>
                  <a:grpSpLocks/>
                </p:cNvGrpSpPr>
                <p:nvPr/>
              </p:nvGrpSpPr>
              <p:grpSpPr bwMode="auto">
                <a:xfrm>
                  <a:off x="6416" y="1246"/>
                  <a:ext cx="790" cy="188"/>
                  <a:chOff x="6416" y="1246"/>
                  <a:chExt cx="790" cy="188"/>
                </a:xfrm>
              </p:grpSpPr>
              <p:sp>
                <p:nvSpPr>
                  <p:cNvPr id="24669" name="Freeform 93"/>
                  <p:cNvSpPr>
                    <a:spLocks noChangeArrowheads="1"/>
                  </p:cNvSpPr>
                  <p:nvPr/>
                </p:nvSpPr>
                <p:spPr bwMode="auto">
                  <a:xfrm>
                    <a:off x="6416" y="1313"/>
                    <a:ext cx="223" cy="122"/>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0" name="Freeform 94"/>
                  <p:cNvSpPr>
                    <a:spLocks noChangeArrowheads="1"/>
                  </p:cNvSpPr>
                  <p:nvPr/>
                </p:nvSpPr>
                <p:spPr bwMode="auto">
                  <a:xfrm>
                    <a:off x="6436" y="1395"/>
                    <a:ext cx="65" cy="28"/>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1" name="Freeform 95"/>
                  <p:cNvSpPr>
                    <a:spLocks noChangeArrowheads="1"/>
                  </p:cNvSpPr>
                  <p:nvPr/>
                </p:nvSpPr>
                <p:spPr bwMode="auto">
                  <a:xfrm>
                    <a:off x="6509" y="1346"/>
                    <a:ext cx="114" cy="57"/>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2" name="Rectangle 96"/>
                  <p:cNvSpPr>
                    <a:spLocks noChangeArrowheads="1"/>
                  </p:cNvSpPr>
                  <p:nvPr/>
                </p:nvSpPr>
                <p:spPr bwMode="auto">
                  <a:xfrm>
                    <a:off x="6436" y="1276"/>
                    <a:ext cx="751" cy="5"/>
                  </a:xfrm>
                  <a:prstGeom prst="rect">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3" name="Rectangle 97"/>
                  <p:cNvSpPr>
                    <a:spLocks noChangeArrowheads="1"/>
                  </p:cNvSpPr>
                  <p:nvPr/>
                </p:nvSpPr>
                <p:spPr bwMode="auto">
                  <a:xfrm>
                    <a:off x="6911" y="1246"/>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4" name="Freeform 98"/>
                  <p:cNvSpPr>
                    <a:spLocks noChangeArrowheads="1"/>
                  </p:cNvSpPr>
                  <p:nvPr/>
                </p:nvSpPr>
                <p:spPr bwMode="auto">
                  <a:xfrm>
                    <a:off x="6930" y="1268"/>
                    <a:ext cx="15" cy="25"/>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5" name="Freeform 99"/>
                  <p:cNvSpPr>
                    <a:spLocks noChangeArrowheads="1"/>
                  </p:cNvSpPr>
                  <p:nvPr/>
                </p:nvSpPr>
                <p:spPr bwMode="auto">
                  <a:xfrm>
                    <a:off x="6436" y="1360"/>
                    <a:ext cx="65" cy="28"/>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6" name="Freeform 100"/>
                  <p:cNvSpPr>
                    <a:spLocks noChangeArrowheads="1"/>
                  </p:cNvSpPr>
                  <p:nvPr/>
                </p:nvSpPr>
                <p:spPr bwMode="auto">
                  <a:xfrm>
                    <a:off x="6436" y="1325"/>
                    <a:ext cx="65" cy="28"/>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77" name="Line 101"/>
                  <p:cNvSpPr>
                    <a:spLocks noChangeShapeType="1"/>
                  </p:cNvSpPr>
                  <p:nvPr/>
                </p:nvSpPr>
                <p:spPr bwMode="auto">
                  <a:xfrm>
                    <a:off x="6517" y="1279"/>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78" name="Line 102"/>
                  <p:cNvSpPr>
                    <a:spLocks noChangeShapeType="1"/>
                  </p:cNvSpPr>
                  <p:nvPr/>
                </p:nvSpPr>
                <p:spPr bwMode="auto">
                  <a:xfrm flipV="1">
                    <a:off x="6509" y="1284"/>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79" name="Freeform 103"/>
                  <p:cNvSpPr>
                    <a:spLocks noChangeArrowheads="1"/>
                  </p:cNvSpPr>
                  <p:nvPr/>
                </p:nvSpPr>
                <p:spPr bwMode="auto">
                  <a:xfrm>
                    <a:off x="6659" y="1313"/>
                    <a:ext cx="223" cy="122"/>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0" name="Freeform 104"/>
                  <p:cNvSpPr>
                    <a:spLocks noChangeArrowheads="1"/>
                  </p:cNvSpPr>
                  <p:nvPr/>
                </p:nvSpPr>
                <p:spPr bwMode="auto">
                  <a:xfrm>
                    <a:off x="6679" y="1360"/>
                    <a:ext cx="65" cy="28"/>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1" name="Freeform 105"/>
                  <p:cNvSpPr>
                    <a:spLocks noChangeArrowheads="1"/>
                  </p:cNvSpPr>
                  <p:nvPr/>
                </p:nvSpPr>
                <p:spPr bwMode="auto">
                  <a:xfrm>
                    <a:off x="6679" y="1395"/>
                    <a:ext cx="65" cy="28"/>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2" name="Freeform 106"/>
                  <p:cNvSpPr>
                    <a:spLocks noChangeArrowheads="1"/>
                  </p:cNvSpPr>
                  <p:nvPr/>
                </p:nvSpPr>
                <p:spPr bwMode="auto">
                  <a:xfrm>
                    <a:off x="6679" y="1325"/>
                    <a:ext cx="65" cy="28"/>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3" name="Freeform 107"/>
                  <p:cNvSpPr>
                    <a:spLocks noChangeArrowheads="1"/>
                  </p:cNvSpPr>
                  <p:nvPr/>
                </p:nvSpPr>
                <p:spPr bwMode="auto">
                  <a:xfrm>
                    <a:off x="6753" y="1346"/>
                    <a:ext cx="114" cy="57"/>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4" name="Rectangle 108"/>
                  <p:cNvSpPr>
                    <a:spLocks noChangeArrowheads="1"/>
                  </p:cNvSpPr>
                  <p:nvPr/>
                </p:nvSpPr>
                <p:spPr bwMode="auto">
                  <a:xfrm>
                    <a:off x="6728" y="1283"/>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5" name="Line 109"/>
                  <p:cNvSpPr>
                    <a:spLocks noChangeShapeType="1"/>
                  </p:cNvSpPr>
                  <p:nvPr/>
                </p:nvSpPr>
                <p:spPr bwMode="auto">
                  <a:xfrm>
                    <a:off x="6761" y="1279"/>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86" name="Line 110"/>
                  <p:cNvSpPr>
                    <a:spLocks noChangeShapeType="1"/>
                  </p:cNvSpPr>
                  <p:nvPr/>
                </p:nvSpPr>
                <p:spPr bwMode="auto">
                  <a:xfrm flipV="1">
                    <a:off x="6753" y="1284"/>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87" name="Oval 111"/>
                  <p:cNvSpPr>
                    <a:spLocks noChangeArrowheads="1"/>
                  </p:cNvSpPr>
                  <p:nvPr/>
                </p:nvSpPr>
                <p:spPr bwMode="auto">
                  <a:xfrm>
                    <a:off x="6901" y="1383"/>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8" name="Oval 112"/>
                  <p:cNvSpPr>
                    <a:spLocks noChangeArrowheads="1"/>
                  </p:cNvSpPr>
                  <p:nvPr/>
                </p:nvSpPr>
                <p:spPr bwMode="auto">
                  <a:xfrm>
                    <a:off x="6929" y="1383"/>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89" name="Oval 113"/>
                  <p:cNvSpPr>
                    <a:spLocks noChangeArrowheads="1"/>
                  </p:cNvSpPr>
                  <p:nvPr/>
                </p:nvSpPr>
                <p:spPr bwMode="auto">
                  <a:xfrm>
                    <a:off x="6956" y="1383"/>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0" name="Freeform 114"/>
                  <p:cNvSpPr>
                    <a:spLocks noChangeArrowheads="1"/>
                  </p:cNvSpPr>
                  <p:nvPr/>
                </p:nvSpPr>
                <p:spPr bwMode="auto">
                  <a:xfrm>
                    <a:off x="6984" y="1313"/>
                    <a:ext cx="223" cy="122"/>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1" name="Freeform 115"/>
                  <p:cNvSpPr>
                    <a:spLocks noChangeArrowheads="1"/>
                  </p:cNvSpPr>
                  <p:nvPr/>
                </p:nvSpPr>
                <p:spPr bwMode="auto">
                  <a:xfrm>
                    <a:off x="7004" y="1360"/>
                    <a:ext cx="65" cy="28"/>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2" name="Freeform 116"/>
                  <p:cNvSpPr>
                    <a:spLocks noChangeArrowheads="1"/>
                  </p:cNvSpPr>
                  <p:nvPr/>
                </p:nvSpPr>
                <p:spPr bwMode="auto">
                  <a:xfrm>
                    <a:off x="7004" y="1395"/>
                    <a:ext cx="65" cy="28"/>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3" name="Freeform 117"/>
                  <p:cNvSpPr>
                    <a:spLocks noChangeArrowheads="1"/>
                  </p:cNvSpPr>
                  <p:nvPr/>
                </p:nvSpPr>
                <p:spPr bwMode="auto">
                  <a:xfrm>
                    <a:off x="7004" y="1325"/>
                    <a:ext cx="65" cy="28"/>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4" name="Freeform 118"/>
                  <p:cNvSpPr>
                    <a:spLocks noChangeArrowheads="1"/>
                  </p:cNvSpPr>
                  <p:nvPr/>
                </p:nvSpPr>
                <p:spPr bwMode="auto">
                  <a:xfrm>
                    <a:off x="7077" y="1346"/>
                    <a:ext cx="113" cy="57"/>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5" name="Rectangle 119"/>
                  <p:cNvSpPr>
                    <a:spLocks noChangeArrowheads="1"/>
                  </p:cNvSpPr>
                  <p:nvPr/>
                </p:nvSpPr>
                <p:spPr bwMode="auto">
                  <a:xfrm>
                    <a:off x="7052" y="1283"/>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696" name="Line 120"/>
                  <p:cNvSpPr>
                    <a:spLocks noChangeShapeType="1"/>
                  </p:cNvSpPr>
                  <p:nvPr/>
                </p:nvSpPr>
                <p:spPr bwMode="auto">
                  <a:xfrm>
                    <a:off x="7085" y="1279"/>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97" name="Line 121"/>
                  <p:cNvSpPr>
                    <a:spLocks noChangeShapeType="1"/>
                  </p:cNvSpPr>
                  <p:nvPr/>
                </p:nvSpPr>
                <p:spPr bwMode="auto">
                  <a:xfrm flipV="1">
                    <a:off x="7077" y="1284"/>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698" name="Oval 122"/>
                <p:cNvSpPr>
                  <a:spLocks noChangeArrowheads="1"/>
                </p:cNvSpPr>
                <p:nvPr/>
              </p:nvSpPr>
              <p:spPr bwMode="auto">
                <a:xfrm>
                  <a:off x="6214" y="1157"/>
                  <a:ext cx="1196" cy="368"/>
                </a:xfrm>
                <a:prstGeom prst="ellipse">
                  <a:avLst/>
                </a:prstGeom>
                <a:noFill/>
                <a:ln w="1908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699" name="Group 123"/>
              <p:cNvGrpSpPr>
                <a:grpSpLocks/>
              </p:cNvGrpSpPr>
              <p:nvPr/>
            </p:nvGrpSpPr>
            <p:grpSpPr bwMode="auto">
              <a:xfrm>
                <a:off x="4099" y="1248"/>
                <a:ext cx="1194" cy="367"/>
                <a:chOff x="4099" y="1248"/>
                <a:chExt cx="1194" cy="367"/>
              </a:xfrm>
            </p:grpSpPr>
            <p:grpSp>
              <p:nvGrpSpPr>
                <p:cNvPr id="24700" name="Group 124"/>
                <p:cNvGrpSpPr>
                  <a:grpSpLocks/>
                </p:cNvGrpSpPr>
                <p:nvPr/>
              </p:nvGrpSpPr>
              <p:grpSpPr bwMode="auto">
                <a:xfrm>
                  <a:off x="4301" y="1338"/>
                  <a:ext cx="790" cy="188"/>
                  <a:chOff x="4301" y="1338"/>
                  <a:chExt cx="790" cy="188"/>
                </a:xfrm>
              </p:grpSpPr>
              <p:sp>
                <p:nvSpPr>
                  <p:cNvPr id="24701" name="Freeform 125"/>
                  <p:cNvSpPr>
                    <a:spLocks noChangeArrowheads="1"/>
                  </p:cNvSpPr>
                  <p:nvPr/>
                </p:nvSpPr>
                <p:spPr bwMode="auto">
                  <a:xfrm>
                    <a:off x="4301" y="1405"/>
                    <a:ext cx="223" cy="122"/>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2" name="Freeform 126"/>
                  <p:cNvSpPr>
                    <a:spLocks noChangeArrowheads="1"/>
                  </p:cNvSpPr>
                  <p:nvPr/>
                </p:nvSpPr>
                <p:spPr bwMode="auto">
                  <a:xfrm>
                    <a:off x="4321" y="1487"/>
                    <a:ext cx="65" cy="28"/>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3" name="Freeform 127"/>
                  <p:cNvSpPr>
                    <a:spLocks noChangeArrowheads="1"/>
                  </p:cNvSpPr>
                  <p:nvPr/>
                </p:nvSpPr>
                <p:spPr bwMode="auto">
                  <a:xfrm>
                    <a:off x="4394" y="1438"/>
                    <a:ext cx="114" cy="57"/>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4" name="Rectangle 128"/>
                  <p:cNvSpPr>
                    <a:spLocks noChangeArrowheads="1"/>
                  </p:cNvSpPr>
                  <p:nvPr/>
                </p:nvSpPr>
                <p:spPr bwMode="auto">
                  <a:xfrm>
                    <a:off x="4321" y="1368"/>
                    <a:ext cx="751" cy="5"/>
                  </a:xfrm>
                  <a:prstGeom prst="rect">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5" name="Rectangle 129"/>
                  <p:cNvSpPr>
                    <a:spLocks noChangeArrowheads="1"/>
                  </p:cNvSpPr>
                  <p:nvPr/>
                </p:nvSpPr>
                <p:spPr bwMode="auto">
                  <a:xfrm>
                    <a:off x="4796" y="1338"/>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6" name="Freeform 130"/>
                  <p:cNvSpPr>
                    <a:spLocks noChangeArrowheads="1"/>
                  </p:cNvSpPr>
                  <p:nvPr/>
                </p:nvSpPr>
                <p:spPr bwMode="auto">
                  <a:xfrm>
                    <a:off x="4814" y="1360"/>
                    <a:ext cx="15" cy="25"/>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7" name="Freeform 131"/>
                  <p:cNvSpPr>
                    <a:spLocks noChangeArrowheads="1"/>
                  </p:cNvSpPr>
                  <p:nvPr/>
                </p:nvSpPr>
                <p:spPr bwMode="auto">
                  <a:xfrm>
                    <a:off x="4321" y="1452"/>
                    <a:ext cx="65" cy="28"/>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8" name="Freeform 132"/>
                  <p:cNvSpPr>
                    <a:spLocks noChangeArrowheads="1"/>
                  </p:cNvSpPr>
                  <p:nvPr/>
                </p:nvSpPr>
                <p:spPr bwMode="auto">
                  <a:xfrm>
                    <a:off x="4321" y="1417"/>
                    <a:ext cx="65" cy="28"/>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09" name="Line 133"/>
                  <p:cNvSpPr>
                    <a:spLocks noChangeShapeType="1"/>
                  </p:cNvSpPr>
                  <p:nvPr/>
                </p:nvSpPr>
                <p:spPr bwMode="auto">
                  <a:xfrm>
                    <a:off x="4402" y="1370"/>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10" name="Line 134"/>
                  <p:cNvSpPr>
                    <a:spLocks noChangeShapeType="1"/>
                  </p:cNvSpPr>
                  <p:nvPr/>
                </p:nvSpPr>
                <p:spPr bwMode="auto">
                  <a:xfrm flipV="1">
                    <a:off x="4394" y="1376"/>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11" name="Freeform 135"/>
                  <p:cNvSpPr>
                    <a:spLocks noChangeArrowheads="1"/>
                  </p:cNvSpPr>
                  <p:nvPr/>
                </p:nvSpPr>
                <p:spPr bwMode="auto">
                  <a:xfrm>
                    <a:off x="4544" y="1405"/>
                    <a:ext cx="223" cy="122"/>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2" name="Freeform 136"/>
                  <p:cNvSpPr>
                    <a:spLocks noChangeArrowheads="1"/>
                  </p:cNvSpPr>
                  <p:nvPr/>
                </p:nvSpPr>
                <p:spPr bwMode="auto">
                  <a:xfrm>
                    <a:off x="4564" y="1452"/>
                    <a:ext cx="65" cy="28"/>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3" name="Freeform 137"/>
                  <p:cNvSpPr>
                    <a:spLocks noChangeArrowheads="1"/>
                  </p:cNvSpPr>
                  <p:nvPr/>
                </p:nvSpPr>
                <p:spPr bwMode="auto">
                  <a:xfrm>
                    <a:off x="4564" y="1487"/>
                    <a:ext cx="65" cy="28"/>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4" name="Freeform 138"/>
                  <p:cNvSpPr>
                    <a:spLocks noChangeArrowheads="1"/>
                  </p:cNvSpPr>
                  <p:nvPr/>
                </p:nvSpPr>
                <p:spPr bwMode="auto">
                  <a:xfrm>
                    <a:off x="4564" y="1417"/>
                    <a:ext cx="65" cy="28"/>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5" name="Freeform 139"/>
                  <p:cNvSpPr>
                    <a:spLocks noChangeArrowheads="1"/>
                  </p:cNvSpPr>
                  <p:nvPr/>
                </p:nvSpPr>
                <p:spPr bwMode="auto">
                  <a:xfrm>
                    <a:off x="4637" y="1438"/>
                    <a:ext cx="114" cy="57"/>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6" name="Rectangle 140"/>
                  <p:cNvSpPr>
                    <a:spLocks noChangeArrowheads="1"/>
                  </p:cNvSpPr>
                  <p:nvPr/>
                </p:nvSpPr>
                <p:spPr bwMode="auto">
                  <a:xfrm>
                    <a:off x="4613" y="1375"/>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17" name="Line 141"/>
                  <p:cNvSpPr>
                    <a:spLocks noChangeShapeType="1"/>
                  </p:cNvSpPr>
                  <p:nvPr/>
                </p:nvSpPr>
                <p:spPr bwMode="auto">
                  <a:xfrm>
                    <a:off x="4645" y="1370"/>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18" name="Line 142"/>
                  <p:cNvSpPr>
                    <a:spLocks noChangeShapeType="1"/>
                  </p:cNvSpPr>
                  <p:nvPr/>
                </p:nvSpPr>
                <p:spPr bwMode="auto">
                  <a:xfrm flipV="1">
                    <a:off x="4637" y="1376"/>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19" name="Oval 143"/>
                  <p:cNvSpPr>
                    <a:spLocks noChangeArrowheads="1"/>
                  </p:cNvSpPr>
                  <p:nvPr/>
                </p:nvSpPr>
                <p:spPr bwMode="auto">
                  <a:xfrm>
                    <a:off x="4786" y="1475"/>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0" name="Oval 144"/>
                  <p:cNvSpPr>
                    <a:spLocks noChangeArrowheads="1"/>
                  </p:cNvSpPr>
                  <p:nvPr/>
                </p:nvSpPr>
                <p:spPr bwMode="auto">
                  <a:xfrm>
                    <a:off x="4813" y="1475"/>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1" name="Oval 145"/>
                  <p:cNvSpPr>
                    <a:spLocks noChangeArrowheads="1"/>
                  </p:cNvSpPr>
                  <p:nvPr/>
                </p:nvSpPr>
                <p:spPr bwMode="auto">
                  <a:xfrm>
                    <a:off x="4841" y="1475"/>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2" name="Freeform 146"/>
                  <p:cNvSpPr>
                    <a:spLocks noChangeArrowheads="1"/>
                  </p:cNvSpPr>
                  <p:nvPr/>
                </p:nvSpPr>
                <p:spPr bwMode="auto">
                  <a:xfrm>
                    <a:off x="4869" y="1405"/>
                    <a:ext cx="223" cy="122"/>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3" name="Freeform 147"/>
                  <p:cNvSpPr>
                    <a:spLocks noChangeArrowheads="1"/>
                  </p:cNvSpPr>
                  <p:nvPr/>
                </p:nvSpPr>
                <p:spPr bwMode="auto">
                  <a:xfrm>
                    <a:off x="4889" y="1452"/>
                    <a:ext cx="65" cy="28"/>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4" name="Freeform 148"/>
                  <p:cNvSpPr>
                    <a:spLocks noChangeArrowheads="1"/>
                  </p:cNvSpPr>
                  <p:nvPr/>
                </p:nvSpPr>
                <p:spPr bwMode="auto">
                  <a:xfrm>
                    <a:off x="4889" y="1487"/>
                    <a:ext cx="65" cy="28"/>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5" name="Freeform 149"/>
                  <p:cNvSpPr>
                    <a:spLocks noChangeArrowheads="1"/>
                  </p:cNvSpPr>
                  <p:nvPr/>
                </p:nvSpPr>
                <p:spPr bwMode="auto">
                  <a:xfrm>
                    <a:off x="4889" y="1417"/>
                    <a:ext cx="65" cy="28"/>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6" name="Freeform 150"/>
                  <p:cNvSpPr>
                    <a:spLocks noChangeArrowheads="1"/>
                  </p:cNvSpPr>
                  <p:nvPr/>
                </p:nvSpPr>
                <p:spPr bwMode="auto">
                  <a:xfrm>
                    <a:off x="4962" y="1438"/>
                    <a:ext cx="113" cy="57"/>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7" name="Rectangle 151"/>
                  <p:cNvSpPr>
                    <a:spLocks noChangeArrowheads="1"/>
                  </p:cNvSpPr>
                  <p:nvPr/>
                </p:nvSpPr>
                <p:spPr bwMode="auto">
                  <a:xfrm>
                    <a:off x="4937" y="1375"/>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28" name="Line 152"/>
                  <p:cNvSpPr>
                    <a:spLocks noChangeShapeType="1"/>
                  </p:cNvSpPr>
                  <p:nvPr/>
                </p:nvSpPr>
                <p:spPr bwMode="auto">
                  <a:xfrm>
                    <a:off x="4970" y="1370"/>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29" name="Line 153"/>
                  <p:cNvSpPr>
                    <a:spLocks noChangeShapeType="1"/>
                  </p:cNvSpPr>
                  <p:nvPr/>
                </p:nvSpPr>
                <p:spPr bwMode="auto">
                  <a:xfrm flipV="1">
                    <a:off x="4962" y="1376"/>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730" name="Oval 154"/>
                <p:cNvSpPr>
                  <a:spLocks noChangeArrowheads="1"/>
                </p:cNvSpPr>
                <p:nvPr/>
              </p:nvSpPr>
              <p:spPr bwMode="auto">
                <a:xfrm>
                  <a:off x="4099" y="1248"/>
                  <a:ext cx="1195" cy="368"/>
                </a:xfrm>
                <a:prstGeom prst="ellipse">
                  <a:avLst/>
                </a:prstGeom>
                <a:noFill/>
                <a:ln w="1908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731" name="Group 155"/>
              <p:cNvGrpSpPr>
                <a:grpSpLocks/>
              </p:cNvGrpSpPr>
              <p:nvPr/>
            </p:nvGrpSpPr>
            <p:grpSpPr bwMode="auto">
              <a:xfrm>
                <a:off x="5478" y="2163"/>
                <a:ext cx="735" cy="373"/>
                <a:chOff x="5478" y="2163"/>
                <a:chExt cx="735" cy="373"/>
              </a:xfrm>
            </p:grpSpPr>
            <p:sp>
              <p:nvSpPr>
                <p:cNvPr id="24732" name="Oval 156"/>
                <p:cNvSpPr>
                  <a:spLocks noChangeArrowheads="1"/>
                </p:cNvSpPr>
                <p:nvPr/>
              </p:nvSpPr>
              <p:spPr bwMode="auto">
                <a:xfrm>
                  <a:off x="5754" y="2353"/>
                  <a:ext cx="184" cy="184"/>
                </a:xfrm>
                <a:prstGeom prst="ellipse">
                  <a:avLst/>
                </a:prstGeom>
                <a:solidFill>
                  <a:srgbClr val="FFFFFF"/>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33" name="Line 157"/>
                <p:cNvSpPr>
                  <a:spLocks noChangeShapeType="1"/>
                </p:cNvSpPr>
                <p:nvPr/>
              </p:nvSpPr>
              <p:spPr bwMode="auto">
                <a:xfrm>
                  <a:off x="5478" y="2445"/>
                  <a:ext cx="276" cy="1"/>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34" name="Line 158"/>
                <p:cNvSpPr>
                  <a:spLocks noChangeShapeType="1"/>
                </p:cNvSpPr>
                <p:nvPr/>
              </p:nvSpPr>
              <p:spPr bwMode="auto">
                <a:xfrm flipV="1">
                  <a:off x="5846" y="2162"/>
                  <a:ext cx="92" cy="196"/>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35" name="Line 159"/>
                <p:cNvSpPr>
                  <a:spLocks noChangeShapeType="1"/>
                </p:cNvSpPr>
                <p:nvPr/>
              </p:nvSpPr>
              <p:spPr bwMode="auto">
                <a:xfrm>
                  <a:off x="5938" y="2445"/>
                  <a:ext cx="276"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36" name="Line 160"/>
                <p:cNvSpPr>
                  <a:spLocks noChangeShapeType="1"/>
                </p:cNvSpPr>
                <p:nvPr/>
              </p:nvSpPr>
              <p:spPr bwMode="auto">
                <a:xfrm flipV="1">
                  <a:off x="5915" y="2285"/>
                  <a:ext cx="184" cy="10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4737" name="Group 161"/>
              <p:cNvGrpSpPr>
                <a:grpSpLocks/>
              </p:cNvGrpSpPr>
              <p:nvPr/>
            </p:nvGrpSpPr>
            <p:grpSpPr bwMode="auto">
              <a:xfrm>
                <a:off x="6209" y="1522"/>
                <a:ext cx="614" cy="553"/>
                <a:chOff x="6209" y="1522"/>
                <a:chExt cx="614" cy="553"/>
              </a:xfrm>
            </p:grpSpPr>
            <p:sp>
              <p:nvSpPr>
                <p:cNvPr id="24738" name="Oval 162"/>
                <p:cNvSpPr>
                  <a:spLocks noChangeArrowheads="1"/>
                </p:cNvSpPr>
                <p:nvPr/>
              </p:nvSpPr>
              <p:spPr bwMode="auto">
                <a:xfrm>
                  <a:off x="6490" y="1708"/>
                  <a:ext cx="184" cy="184"/>
                </a:xfrm>
                <a:prstGeom prst="ellipse">
                  <a:avLst/>
                </a:prstGeom>
                <a:solidFill>
                  <a:srgbClr val="FFFFFF"/>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39" name="Line 163"/>
                <p:cNvSpPr>
                  <a:spLocks noChangeShapeType="1"/>
                </p:cNvSpPr>
                <p:nvPr/>
              </p:nvSpPr>
              <p:spPr bwMode="auto">
                <a:xfrm flipV="1">
                  <a:off x="6639" y="1521"/>
                  <a:ext cx="185" cy="220"/>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40" name="Line 164"/>
                <p:cNvSpPr>
                  <a:spLocks noChangeShapeType="1"/>
                </p:cNvSpPr>
                <p:nvPr/>
              </p:nvSpPr>
              <p:spPr bwMode="auto">
                <a:xfrm flipH="1">
                  <a:off x="6208" y="1801"/>
                  <a:ext cx="288" cy="9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41" name="Line 165"/>
                <p:cNvSpPr>
                  <a:spLocks noChangeShapeType="1"/>
                </p:cNvSpPr>
                <p:nvPr/>
              </p:nvSpPr>
              <p:spPr bwMode="auto">
                <a:xfrm flipH="1">
                  <a:off x="6422" y="1862"/>
                  <a:ext cx="104" cy="18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42" name="Line 166"/>
                <p:cNvSpPr>
                  <a:spLocks noChangeShapeType="1"/>
                </p:cNvSpPr>
                <p:nvPr/>
              </p:nvSpPr>
              <p:spPr bwMode="auto">
                <a:xfrm>
                  <a:off x="6581" y="1892"/>
                  <a:ext cx="1" cy="18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743" name="Line 167"/>
              <p:cNvSpPr>
                <a:spLocks noChangeShapeType="1"/>
              </p:cNvSpPr>
              <p:nvPr/>
            </p:nvSpPr>
            <p:spPr bwMode="auto">
              <a:xfrm>
                <a:off x="5202" y="1525"/>
                <a:ext cx="460" cy="184"/>
              </a:xfrm>
              <a:prstGeom prst="line">
                <a:avLst/>
              </a:prstGeom>
              <a:noFill/>
              <a:ln w="1908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4744" name="Group 168"/>
              <p:cNvGrpSpPr>
                <a:grpSpLocks/>
              </p:cNvGrpSpPr>
              <p:nvPr/>
            </p:nvGrpSpPr>
            <p:grpSpPr bwMode="auto">
              <a:xfrm>
                <a:off x="5662" y="1616"/>
                <a:ext cx="459" cy="368"/>
                <a:chOff x="5662" y="1616"/>
                <a:chExt cx="459" cy="368"/>
              </a:xfrm>
            </p:grpSpPr>
            <p:sp>
              <p:nvSpPr>
                <p:cNvPr id="24745" name="Oval 169"/>
                <p:cNvSpPr>
                  <a:spLocks noChangeArrowheads="1"/>
                </p:cNvSpPr>
                <p:nvPr/>
              </p:nvSpPr>
              <p:spPr bwMode="auto">
                <a:xfrm flipV="1">
                  <a:off x="5662" y="1616"/>
                  <a:ext cx="184" cy="184"/>
                </a:xfrm>
                <a:prstGeom prst="ellipse">
                  <a:avLst/>
                </a:prstGeom>
                <a:solidFill>
                  <a:srgbClr val="FFFFFF"/>
                </a:solidFill>
                <a:ln w="190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46" name="Line 170"/>
                <p:cNvSpPr>
                  <a:spLocks noChangeShapeType="1"/>
                </p:cNvSpPr>
                <p:nvPr/>
              </p:nvSpPr>
              <p:spPr bwMode="auto">
                <a:xfrm>
                  <a:off x="5754" y="1801"/>
                  <a:ext cx="92" cy="184"/>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47" name="Line 171"/>
                <p:cNvSpPr>
                  <a:spLocks noChangeShapeType="1"/>
                </p:cNvSpPr>
                <p:nvPr/>
              </p:nvSpPr>
              <p:spPr bwMode="auto">
                <a:xfrm>
                  <a:off x="5846" y="1708"/>
                  <a:ext cx="276"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48" name="Line 172"/>
                <p:cNvSpPr>
                  <a:spLocks noChangeShapeType="1"/>
                </p:cNvSpPr>
                <p:nvPr/>
              </p:nvSpPr>
              <p:spPr bwMode="auto">
                <a:xfrm>
                  <a:off x="5823" y="1770"/>
                  <a:ext cx="184" cy="92"/>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749" name="Text Box 173"/>
              <p:cNvSpPr txBox="1">
                <a:spLocks noChangeArrowheads="1"/>
              </p:cNvSpPr>
              <p:nvPr/>
            </p:nvSpPr>
            <p:spPr bwMode="auto">
              <a:xfrm>
                <a:off x="5785" y="1946"/>
                <a:ext cx="644"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0" name="Line 174"/>
              <p:cNvSpPr>
                <a:spLocks noChangeShapeType="1"/>
              </p:cNvSpPr>
              <p:nvPr/>
            </p:nvSpPr>
            <p:spPr bwMode="auto">
              <a:xfrm flipH="1" flipV="1">
                <a:off x="4552" y="1610"/>
                <a:ext cx="104" cy="656"/>
              </a:xfrm>
              <a:prstGeom prst="line">
                <a:avLst/>
              </a:prstGeom>
              <a:noFill/>
              <a:ln w="381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4751" name="Group 175"/>
              <p:cNvGrpSpPr>
                <a:grpSpLocks/>
              </p:cNvGrpSpPr>
              <p:nvPr/>
            </p:nvGrpSpPr>
            <p:grpSpPr bwMode="auto">
              <a:xfrm>
                <a:off x="4283" y="2261"/>
                <a:ext cx="1194" cy="367"/>
                <a:chOff x="4283" y="2261"/>
                <a:chExt cx="1194" cy="367"/>
              </a:xfrm>
            </p:grpSpPr>
            <p:sp>
              <p:nvSpPr>
                <p:cNvPr id="24752" name="Oval 176"/>
                <p:cNvSpPr>
                  <a:spLocks noChangeArrowheads="1"/>
                </p:cNvSpPr>
                <p:nvPr/>
              </p:nvSpPr>
              <p:spPr bwMode="auto">
                <a:xfrm>
                  <a:off x="4283" y="2261"/>
                  <a:ext cx="1195" cy="368"/>
                </a:xfrm>
                <a:prstGeom prst="ellipse">
                  <a:avLst/>
                </a:prstGeom>
                <a:noFill/>
                <a:ln w="1908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4753" name="Group 177"/>
                <p:cNvGrpSpPr>
                  <a:grpSpLocks/>
                </p:cNvGrpSpPr>
                <p:nvPr/>
              </p:nvGrpSpPr>
              <p:grpSpPr bwMode="auto">
                <a:xfrm>
                  <a:off x="4485" y="2351"/>
                  <a:ext cx="789" cy="187"/>
                  <a:chOff x="4485" y="2351"/>
                  <a:chExt cx="789" cy="187"/>
                </a:xfrm>
              </p:grpSpPr>
              <p:sp>
                <p:nvSpPr>
                  <p:cNvPr id="24754" name="Freeform 178"/>
                  <p:cNvSpPr>
                    <a:spLocks noChangeArrowheads="1"/>
                  </p:cNvSpPr>
                  <p:nvPr/>
                </p:nvSpPr>
                <p:spPr bwMode="auto">
                  <a:xfrm>
                    <a:off x="4485" y="2417"/>
                    <a:ext cx="223" cy="122"/>
                  </a:xfrm>
                  <a:custGeom>
                    <a:avLst/>
                    <a:gdLst>
                      <a:gd name="T0" fmla="*/ 132 w 1250"/>
                      <a:gd name="T1" fmla="*/ 0 h 796"/>
                      <a:gd name="T2" fmla="*/ 105 w 1250"/>
                      <a:gd name="T3" fmla="*/ 2 h 796"/>
                      <a:gd name="T4" fmla="*/ 80 w 1250"/>
                      <a:gd name="T5" fmla="*/ 10 h 796"/>
                      <a:gd name="T6" fmla="*/ 59 w 1250"/>
                      <a:gd name="T7" fmla="*/ 23 h 796"/>
                      <a:gd name="T8" fmla="*/ 38 w 1250"/>
                      <a:gd name="T9" fmla="*/ 39 h 796"/>
                      <a:gd name="T10" fmla="*/ 23 w 1250"/>
                      <a:gd name="T11" fmla="*/ 60 h 796"/>
                      <a:gd name="T12" fmla="*/ 9 w 1250"/>
                      <a:gd name="T13" fmla="*/ 83 h 796"/>
                      <a:gd name="T14" fmla="*/ 1 w 1250"/>
                      <a:gd name="T15" fmla="*/ 108 h 796"/>
                      <a:gd name="T16" fmla="*/ 0 w 1250"/>
                      <a:gd name="T17" fmla="*/ 135 h 796"/>
                      <a:gd name="T18" fmla="*/ 0 w 1250"/>
                      <a:gd name="T19" fmla="*/ 664 h 796"/>
                      <a:gd name="T20" fmla="*/ 1 w 1250"/>
                      <a:gd name="T21" fmla="*/ 691 h 796"/>
                      <a:gd name="T22" fmla="*/ 9 w 1250"/>
                      <a:gd name="T23" fmla="*/ 716 h 796"/>
                      <a:gd name="T24" fmla="*/ 23 w 1250"/>
                      <a:gd name="T25" fmla="*/ 739 h 796"/>
                      <a:gd name="T26" fmla="*/ 38 w 1250"/>
                      <a:gd name="T27" fmla="*/ 758 h 796"/>
                      <a:gd name="T28" fmla="*/ 59 w 1250"/>
                      <a:gd name="T29" fmla="*/ 773 h 796"/>
                      <a:gd name="T30" fmla="*/ 80 w 1250"/>
                      <a:gd name="T31" fmla="*/ 787 h 796"/>
                      <a:gd name="T32" fmla="*/ 105 w 1250"/>
                      <a:gd name="T33" fmla="*/ 795 h 796"/>
                      <a:gd name="T34" fmla="*/ 132 w 1250"/>
                      <a:gd name="T35" fmla="*/ 796 h 796"/>
                      <a:gd name="T36" fmla="*/ 1117 w 1250"/>
                      <a:gd name="T37" fmla="*/ 796 h 796"/>
                      <a:gd name="T38" fmla="*/ 1144 w 1250"/>
                      <a:gd name="T39" fmla="*/ 795 h 796"/>
                      <a:gd name="T40" fmla="*/ 1169 w 1250"/>
                      <a:gd name="T41" fmla="*/ 787 h 796"/>
                      <a:gd name="T42" fmla="*/ 1192 w 1250"/>
                      <a:gd name="T43" fmla="*/ 773 h 796"/>
                      <a:gd name="T44" fmla="*/ 1211 w 1250"/>
                      <a:gd name="T45" fmla="*/ 758 h 796"/>
                      <a:gd name="T46" fmla="*/ 1227 w 1250"/>
                      <a:gd name="T47" fmla="*/ 739 h 796"/>
                      <a:gd name="T48" fmla="*/ 1240 w 1250"/>
                      <a:gd name="T49" fmla="*/ 716 h 796"/>
                      <a:gd name="T50" fmla="*/ 1248 w 1250"/>
                      <a:gd name="T51" fmla="*/ 691 h 796"/>
                      <a:gd name="T52" fmla="*/ 1250 w 1250"/>
                      <a:gd name="T53" fmla="*/ 664 h 796"/>
                      <a:gd name="T54" fmla="*/ 1250 w 1250"/>
                      <a:gd name="T55" fmla="*/ 135 h 796"/>
                      <a:gd name="T56" fmla="*/ 1248 w 1250"/>
                      <a:gd name="T57" fmla="*/ 108 h 796"/>
                      <a:gd name="T58" fmla="*/ 1240 w 1250"/>
                      <a:gd name="T59" fmla="*/ 83 h 796"/>
                      <a:gd name="T60" fmla="*/ 1227 w 1250"/>
                      <a:gd name="T61" fmla="*/ 60 h 796"/>
                      <a:gd name="T62" fmla="*/ 1211 w 1250"/>
                      <a:gd name="T63" fmla="*/ 39 h 796"/>
                      <a:gd name="T64" fmla="*/ 1192 w 1250"/>
                      <a:gd name="T65" fmla="*/ 23 h 796"/>
                      <a:gd name="T66" fmla="*/ 1169 w 1250"/>
                      <a:gd name="T67" fmla="*/ 10 h 796"/>
                      <a:gd name="T68" fmla="*/ 1144 w 1250"/>
                      <a:gd name="T69" fmla="*/ 2 h 796"/>
                      <a:gd name="T70" fmla="*/ 1117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5" y="2"/>
                        </a:lnTo>
                        <a:lnTo>
                          <a:pt x="80" y="10"/>
                        </a:lnTo>
                        <a:lnTo>
                          <a:pt x="59" y="23"/>
                        </a:lnTo>
                        <a:lnTo>
                          <a:pt x="38" y="39"/>
                        </a:lnTo>
                        <a:lnTo>
                          <a:pt x="23" y="60"/>
                        </a:lnTo>
                        <a:lnTo>
                          <a:pt x="9" y="83"/>
                        </a:lnTo>
                        <a:lnTo>
                          <a:pt x="1" y="108"/>
                        </a:lnTo>
                        <a:lnTo>
                          <a:pt x="0" y="135"/>
                        </a:lnTo>
                        <a:lnTo>
                          <a:pt x="0" y="664"/>
                        </a:lnTo>
                        <a:lnTo>
                          <a:pt x="1" y="691"/>
                        </a:lnTo>
                        <a:lnTo>
                          <a:pt x="9" y="716"/>
                        </a:lnTo>
                        <a:lnTo>
                          <a:pt x="23" y="739"/>
                        </a:lnTo>
                        <a:lnTo>
                          <a:pt x="38" y="758"/>
                        </a:lnTo>
                        <a:lnTo>
                          <a:pt x="59" y="773"/>
                        </a:lnTo>
                        <a:lnTo>
                          <a:pt x="80" y="787"/>
                        </a:lnTo>
                        <a:lnTo>
                          <a:pt x="105" y="795"/>
                        </a:lnTo>
                        <a:lnTo>
                          <a:pt x="132" y="796"/>
                        </a:lnTo>
                        <a:lnTo>
                          <a:pt x="1117" y="796"/>
                        </a:lnTo>
                        <a:lnTo>
                          <a:pt x="1144" y="795"/>
                        </a:lnTo>
                        <a:lnTo>
                          <a:pt x="1169" y="787"/>
                        </a:lnTo>
                        <a:lnTo>
                          <a:pt x="1192" y="773"/>
                        </a:lnTo>
                        <a:lnTo>
                          <a:pt x="1211" y="758"/>
                        </a:lnTo>
                        <a:lnTo>
                          <a:pt x="1227" y="739"/>
                        </a:lnTo>
                        <a:lnTo>
                          <a:pt x="1240" y="716"/>
                        </a:lnTo>
                        <a:lnTo>
                          <a:pt x="1248" y="691"/>
                        </a:lnTo>
                        <a:lnTo>
                          <a:pt x="1250" y="664"/>
                        </a:lnTo>
                        <a:lnTo>
                          <a:pt x="1250" y="135"/>
                        </a:lnTo>
                        <a:lnTo>
                          <a:pt x="1248" y="108"/>
                        </a:lnTo>
                        <a:lnTo>
                          <a:pt x="1240" y="83"/>
                        </a:lnTo>
                        <a:lnTo>
                          <a:pt x="1227" y="60"/>
                        </a:lnTo>
                        <a:lnTo>
                          <a:pt x="1211" y="39"/>
                        </a:lnTo>
                        <a:lnTo>
                          <a:pt x="1192" y="23"/>
                        </a:lnTo>
                        <a:lnTo>
                          <a:pt x="1169" y="10"/>
                        </a:lnTo>
                        <a:lnTo>
                          <a:pt x="1144" y="2"/>
                        </a:lnTo>
                        <a:lnTo>
                          <a:pt x="1117"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5" name="Freeform 179"/>
                  <p:cNvSpPr>
                    <a:spLocks noChangeArrowheads="1"/>
                  </p:cNvSpPr>
                  <p:nvPr/>
                </p:nvSpPr>
                <p:spPr bwMode="auto">
                  <a:xfrm>
                    <a:off x="4578" y="2450"/>
                    <a:ext cx="114" cy="57"/>
                  </a:xfrm>
                  <a:custGeom>
                    <a:avLst/>
                    <a:gdLst>
                      <a:gd name="T0" fmla="*/ 63 w 638"/>
                      <a:gd name="T1" fmla="*/ 0 h 372"/>
                      <a:gd name="T2" fmla="*/ 50 w 638"/>
                      <a:gd name="T3" fmla="*/ 2 h 372"/>
                      <a:gd name="T4" fmla="*/ 38 w 638"/>
                      <a:gd name="T5" fmla="*/ 6 h 372"/>
                      <a:gd name="T6" fmla="*/ 29 w 638"/>
                      <a:gd name="T7" fmla="*/ 10 h 372"/>
                      <a:gd name="T8" fmla="*/ 19 w 638"/>
                      <a:gd name="T9" fmla="*/ 18 h 372"/>
                      <a:gd name="T10" fmla="*/ 11 w 638"/>
                      <a:gd name="T11" fmla="*/ 27 h 372"/>
                      <a:gd name="T12" fmla="*/ 6 w 638"/>
                      <a:gd name="T13" fmla="*/ 37 h 372"/>
                      <a:gd name="T14" fmla="*/ 2 w 638"/>
                      <a:gd name="T15" fmla="*/ 48 h 372"/>
                      <a:gd name="T16" fmla="*/ 0 w 638"/>
                      <a:gd name="T17" fmla="*/ 62 h 372"/>
                      <a:gd name="T18" fmla="*/ 0 w 638"/>
                      <a:gd name="T19" fmla="*/ 309 h 372"/>
                      <a:gd name="T20" fmla="*/ 2 w 638"/>
                      <a:gd name="T21" fmla="*/ 323 h 372"/>
                      <a:gd name="T22" fmla="*/ 6 w 638"/>
                      <a:gd name="T23" fmla="*/ 334 h 372"/>
                      <a:gd name="T24" fmla="*/ 11 w 638"/>
                      <a:gd name="T25" fmla="*/ 344 h 372"/>
                      <a:gd name="T26" fmla="*/ 19 w 638"/>
                      <a:gd name="T27" fmla="*/ 353 h 372"/>
                      <a:gd name="T28" fmla="*/ 29 w 638"/>
                      <a:gd name="T29" fmla="*/ 361 h 372"/>
                      <a:gd name="T30" fmla="*/ 38 w 638"/>
                      <a:gd name="T31" fmla="*/ 367 h 372"/>
                      <a:gd name="T32" fmla="*/ 50 w 638"/>
                      <a:gd name="T33" fmla="*/ 371 h 372"/>
                      <a:gd name="T34" fmla="*/ 63 w 638"/>
                      <a:gd name="T35" fmla="*/ 372 h 372"/>
                      <a:gd name="T36" fmla="*/ 576 w 638"/>
                      <a:gd name="T37" fmla="*/ 372 h 372"/>
                      <a:gd name="T38" fmla="*/ 590 w 638"/>
                      <a:gd name="T39" fmla="*/ 371 h 372"/>
                      <a:gd name="T40" fmla="*/ 601 w 638"/>
                      <a:gd name="T41" fmla="*/ 367 h 372"/>
                      <a:gd name="T42" fmla="*/ 611 w 638"/>
                      <a:gd name="T43" fmla="*/ 361 h 372"/>
                      <a:gd name="T44" fmla="*/ 620 w 638"/>
                      <a:gd name="T45" fmla="*/ 353 h 372"/>
                      <a:gd name="T46" fmla="*/ 628 w 638"/>
                      <a:gd name="T47" fmla="*/ 344 h 372"/>
                      <a:gd name="T48" fmla="*/ 634 w 638"/>
                      <a:gd name="T49" fmla="*/ 334 h 372"/>
                      <a:gd name="T50" fmla="*/ 636 w 638"/>
                      <a:gd name="T51" fmla="*/ 323 h 372"/>
                      <a:gd name="T52" fmla="*/ 638 w 638"/>
                      <a:gd name="T53" fmla="*/ 309 h 372"/>
                      <a:gd name="T54" fmla="*/ 638 w 638"/>
                      <a:gd name="T55" fmla="*/ 62 h 372"/>
                      <a:gd name="T56" fmla="*/ 636 w 638"/>
                      <a:gd name="T57" fmla="*/ 48 h 372"/>
                      <a:gd name="T58" fmla="*/ 634 w 638"/>
                      <a:gd name="T59" fmla="*/ 37 h 372"/>
                      <a:gd name="T60" fmla="*/ 628 w 638"/>
                      <a:gd name="T61" fmla="*/ 27 h 372"/>
                      <a:gd name="T62" fmla="*/ 620 w 638"/>
                      <a:gd name="T63" fmla="*/ 18 h 372"/>
                      <a:gd name="T64" fmla="*/ 611 w 638"/>
                      <a:gd name="T65" fmla="*/ 10 h 372"/>
                      <a:gd name="T66" fmla="*/ 601 w 638"/>
                      <a:gd name="T67" fmla="*/ 6 h 372"/>
                      <a:gd name="T68" fmla="*/ 590 w 638"/>
                      <a:gd name="T69" fmla="*/ 2 h 372"/>
                      <a:gd name="T70" fmla="*/ 576 w 638"/>
                      <a:gd name="T71" fmla="*/ 0 h 372"/>
                      <a:gd name="T72" fmla="*/ 63 w 638"/>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8" h="372">
                        <a:moveTo>
                          <a:pt x="63" y="0"/>
                        </a:moveTo>
                        <a:lnTo>
                          <a:pt x="50" y="2"/>
                        </a:lnTo>
                        <a:lnTo>
                          <a:pt x="38" y="6"/>
                        </a:lnTo>
                        <a:lnTo>
                          <a:pt x="29" y="10"/>
                        </a:lnTo>
                        <a:lnTo>
                          <a:pt x="19" y="18"/>
                        </a:lnTo>
                        <a:lnTo>
                          <a:pt x="11" y="27"/>
                        </a:lnTo>
                        <a:lnTo>
                          <a:pt x="6" y="37"/>
                        </a:lnTo>
                        <a:lnTo>
                          <a:pt x="2" y="48"/>
                        </a:lnTo>
                        <a:lnTo>
                          <a:pt x="0" y="62"/>
                        </a:lnTo>
                        <a:lnTo>
                          <a:pt x="0" y="309"/>
                        </a:lnTo>
                        <a:lnTo>
                          <a:pt x="2" y="323"/>
                        </a:lnTo>
                        <a:lnTo>
                          <a:pt x="6" y="334"/>
                        </a:lnTo>
                        <a:lnTo>
                          <a:pt x="11" y="344"/>
                        </a:lnTo>
                        <a:lnTo>
                          <a:pt x="19" y="353"/>
                        </a:lnTo>
                        <a:lnTo>
                          <a:pt x="29" y="361"/>
                        </a:lnTo>
                        <a:lnTo>
                          <a:pt x="38" y="367"/>
                        </a:lnTo>
                        <a:lnTo>
                          <a:pt x="50" y="371"/>
                        </a:lnTo>
                        <a:lnTo>
                          <a:pt x="63" y="372"/>
                        </a:lnTo>
                        <a:lnTo>
                          <a:pt x="576" y="372"/>
                        </a:lnTo>
                        <a:lnTo>
                          <a:pt x="590" y="371"/>
                        </a:lnTo>
                        <a:lnTo>
                          <a:pt x="601" y="367"/>
                        </a:lnTo>
                        <a:lnTo>
                          <a:pt x="611" y="361"/>
                        </a:lnTo>
                        <a:lnTo>
                          <a:pt x="620" y="353"/>
                        </a:lnTo>
                        <a:lnTo>
                          <a:pt x="628" y="344"/>
                        </a:lnTo>
                        <a:lnTo>
                          <a:pt x="634" y="334"/>
                        </a:lnTo>
                        <a:lnTo>
                          <a:pt x="636" y="323"/>
                        </a:lnTo>
                        <a:lnTo>
                          <a:pt x="638" y="309"/>
                        </a:lnTo>
                        <a:lnTo>
                          <a:pt x="638" y="62"/>
                        </a:lnTo>
                        <a:lnTo>
                          <a:pt x="636" y="48"/>
                        </a:lnTo>
                        <a:lnTo>
                          <a:pt x="634" y="37"/>
                        </a:lnTo>
                        <a:lnTo>
                          <a:pt x="628" y="27"/>
                        </a:lnTo>
                        <a:lnTo>
                          <a:pt x="620" y="18"/>
                        </a:lnTo>
                        <a:lnTo>
                          <a:pt x="611" y="10"/>
                        </a:lnTo>
                        <a:lnTo>
                          <a:pt x="601" y="6"/>
                        </a:lnTo>
                        <a:lnTo>
                          <a:pt x="590"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6" name="Rectangle 180"/>
                  <p:cNvSpPr>
                    <a:spLocks noChangeArrowheads="1"/>
                  </p:cNvSpPr>
                  <p:nvPr/>
                </p:nvSpPr>
                <p:spPr bwMode="auto">
                  <a:xfrm>
                    <a:off x="4505" y="2381"/>
                    <a:ext cx="751" cy="4"/>
                  </a:xfrm>
                  <a:prstGeom prst="rect">
                    <a:avLst/>
                  </a:pr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7" name="Rectangle 181"/>
                  <p:cNvSpPr>
                    <a:spLocks noChangeArrowheads="1"/>
                  </p:cNvSpPr>
                  <p:nvPr/>
                </p:nvSpPr>
                <p:spPr bwMode="auto">
                  <a:xfrm>
                    <a:off x="4980" y="2351"/>
                    <a:ext cx="20" cy="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8" name="Freeform 182"/>
                  <p:cNvSpPr>
                    <a:spLocks noChangeArrowheads="1"/>
                  </p:cNvSpPr>
                  <p:nvPr/>
                </p:nvSpPr>
                <p:spPr bwMode="auto">
                  <a:xfrm>
                    <a:off x="4998" y="2373"/>
                    <a:ext cx="15" cy="24"/>
                  </a:xfrm>
                  <a:custGeom>
                    <a:avLst/>
                    <a:gdLst>
                      <a:gd name="T0" fmla="*/ 85 w 85"/>
                      <a:gd name="T1" fmla="*/ 8 h 161"/>
                      <a:gd name="T2" fmla="*/ 70 w 85"/>
                      <a:gd name="T3" fmla="*/ 0 h 161"/>
                      <a:gd name="T4" fmla="*/ 0 w 85"/>
                      <a:gd name="T5" fmla="*/ 153 h 161"/>
                      <a:gd name="T6" fmla="*/ 16 w 85"/>
                      <a:gd name="T7" fmla="*/ 161 h 161"/>
                      <a:gd name="T8" fmla="*/ 85 w 85"/>
                      <a:gd name="T9" fmla="*/ 8 h 161"/>
                    </a:gdLst>
                    <a:ahLst/>
                    <a:cxnLst>
                      <a:cxn ang="0">
                        <a:pos x="T0" y="T1"/>
                      </a:cxn>
                      <a:cxn ang="0">
                        <a:pos x="T2" y="T3"/>
                      </a:cxn>
                      <a:cxn ang="0">
                        <a:pos x="T4" y="T5"/>
                      </a:cxn>
                      <a:cxn ang="0">
                        <a:pos x="T6" y="T7"/>
                      </a:cxn>
                      <a:cxn ang="0">
                        <a:pos x="T8" y="T9"/>
                      </a:cxn>
                    </a:cxnLst>
                    <a:rect l="0" t="0" r="r" b="b"/>
                    <a:pathLst>
                      <a:path w="85" h="161">
                        <a:moveTo>
                          <a:pt x="85" y="8"/>
                        </a:moveTo>
                        <a:lnTo>
                          <a:pt x="70" y="0"/>
                        </a:lnTo>
                        <a:lnTo>
                          <a:pt x="0" y="153"/>
                        </a:lnTo>
                        <a:lnTo>
                          <a:pt x="16" y="161"/>
                        </a:lnTo>
                        <a:lnTo>
                          <a:pt x="85" y="8"/>
                        </a:lnTo>
                        <a:close/>
                      </a:path>
                    </a:pathLst>
                  </a:custGeom>
                  <a:solidFill>
                    <a:srgbClr val="FFC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59" name="Line 183"/>
                  <p:cNvSpPr>
                    <a:spLocks noChangeShapeType="1"/>
                  </p:cNvSpPr>
                  <p:nvPr/>
                </p:nvSpPr>
                <p:spPr bwMode="auto">
                  <a:xfrm>
                    <a:off x="4586" y="2383"/>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60" name="Line 184"/>
                  <p:cNvSpPr>
                    <a:spLocks noChangeShapeType="1"/>
                  </p:cNvSpPr>
                  <p:nvPr/>
                </p:nvSpPr>
                <p:spPr bwMode="auto">
                  <a:xfrm flipV="1">
                    <a:off x="4578" y="2388"/>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61" name="Freeform 185"/>
                  <p:cNvSpPr>
                    <a:spLocks noChangeArrowheads="1"/>
                  </p:cNvSpPr>
                  <p:nvPr/>
                </p:nvSpPr>
                <p:spPr bwMode="auto">
                  <a:xfrm>
                    <a:off x="4728" y="2417"/>
                    <a:ext cx="223" cy="122"/>
                  </a:xfrm>
                  <a:custGeom>
                    <a:avLst/>
                    <a:gdLst>
                      <a:gd name="T0" fmla="*/ 133 w 1250"/>
                      <a:gd name="T1" fmla="*/ 0 h 796"/>
                      <a:gd name="T2" fmla="*/ 106 w 1250"/>
                      <a:gd name="T3" fmla="*/ 2 h 796"/>
                      <a:gd name="T4" fmla="*/ 81 w 1250"/>
                      <a:gd name="T5" fmla="*/ 10 h 796"/>
                      <a:gd name="T6" fmla="*/ 60 w 1250"/>
                      <a:gd name="T7" fmla="*/ 23 h 796"/>
                      <a:gd name="T8" fmla="*/ 39 w 1250"/>
                      <a:gd name="T9" fmla="*/ 39 h 796"/>
                      <a:gd name="T10" fmla="*/ 23 w 1250"/>
                      <a:gd name="T11" fmla="*/ 60 h 796"/>
                      <a:gd name="T12" fmla="*/ 10 w 1250"/>
                      <a:gd name="T13" fmla="*/ 83 h 796"/>
                      <a:gd name="T14" fmla="*/ 2 w 1250"/>
                      <a:gd name="T15" fmla="*/ 108 h 796"/>
                      <a:gd name="T16" fmla="*/ 0 w 1250"/>
                      <a:gd name="T17" fmla="*/ 135 h 796"/>
                      <a:gd name="T18" fmla="*/ 0 w 1250"/>
                      <a:gd name="T19" fmla="*/ 664 h 796"/>
                      <a:gd name="T20" fmla="*/ 2 w 1250"/>
                      <a:gd name="T21" fmla="*/ 691 h 796"/>
                      <a:gd name="T22" fmla="*/ 10 w 1250"/>
                      <a:gd name="T23" fmla="*/ 716 h 796"/>
                      <a:gd name="T24" fmla="*/ 23 w 1250"/>
                      <a:gd name="T25" fmla="*/ 739 h 796"/>
                      <a:gd name="T26" fmla="*/ 39 w 1250"/>
                      <a:gd name="T27" fmla="*/ 758 h 796"/>
                      <a:gd name="T28" fmla="*/ 60 w 1250"/>
                      <a:gd name="T29" fmla="*/ 773 h 796"/>
                      <a:gd name="T30" fmla="*/ 81 w 1250"/>
                      <a:gd name="T31" fmla="*/ 787 h 796"/>
                      <a:gd name="T32" fmla="*/ 106 w 1250"/>
                      <a:gd name="T33" fmla="*/ 795 h 796"/>
                      <a:gd name="T34" fmla="*/ 133 w 1250"/>
                      <a:gd name="T35" fmla="*/ 796 h 796"/>
                      <a:gd name="T36" fmla="*/ 1118 w 1250"/>
                      <a:gd name="T37" fmla="*/ 796 h 796"/>
                      <a:gd name="T38" fmla="*/ 1145 w 1250"/>
                      <a:gd name="T39" fmla="*/ 795 h 796"/>
                      <a:gd name="T40" fmla="*/ 1170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70 w 1250"/>
                      <a:gd name="T67" fmla="*/ 10 h 796"/>
                      <a:gd name="T68" fmla="*/ 1145 w 1250"/>
                      <a:gd name="T69" fmla="*/ 2 h 796"/>
                      <a:gd name="T70" fmla="*/ 1118 w 1250"/>
                      <a:gd name="T71" fmla="*/ 0 h 796"/>
                      <a:gd name="T72" fmla="*/ 133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3" y="0"/>
                        </a:moveTo>
                        <a:lnTo>
                          <a:pt x="106" y="2"/>
                        </a:lnTo>
                        <a:lnTo>
                          <a:pt x="81" y="10"/>
                        </a:lnTo>
                        <a:lnTo>
                          <a:pt x="60" y="23"/>
                        </a:lnTo>
                        <a:lnTo>
                          <a:pt x="39" y="39"/>
                        </a:lnTo>
                        <a:lnTo>
                          <a:pt x="23" y="60"/>
                        </a:lnTo>
                        <a:lnTo>
                          <a:pt x="10" y="83"/>
                        </a:lnTo>
                        <a:lnTo>
                          <a:pt x="2" y="108"/>
                        </a:lnTo>
                        <a:lnTo>
                          <a:pt x="0" y="135"/>
                        </a:lnTo>
                        <a:lnTo>
                          <a:pt x="0" y="664"/>
                        </a:lnTo>
                        <a:lnTo>
                          <a:pt x="2" y="691"/>
                        </a:lnTo>
                        <a:lnTo>
                          <a:pt x="10" y="716"/>
                        </a:lnTo>
                        <a:lnTo>
                          <a:pt x="23" y="739"/>
                        </a:lnTo>
                        <a:lnTo>
                          <a:pt x="39" y="758"/>
                        </a:lnTo>
                        <a:lnTo>
                          <a:pt x="60" y="773"/>
                        </a:lnTo>
                        <a:lnTo>
                          <a:pt x="81" y="787"/>
                        </a:lnTo>
                        <a:lnTo>
                          <a:pt x="106" y="795"/>
                        </a:lnTo>
                        <a:lnTo>
                          <a:pt x="133" y="796"/>
                        </a:lnTo>
                        <a:lnTo>
                          <a:pt x="1118" y="796"/>
                        </a:lnTo>
                        <a:lnTo>
                          <a:pt x="1145" y="795"/>
                        </a:lnTo>
                        <a:lnTo>
                          <a:pt x="1170"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70" y="10"/>
                        </a:lnTo>
                        <a:lnTo>
                          <a:pt x="1145" y="2"/>
                        </a:lnTo>
                        <a:lnTo>
                          <a:pt x="1118" y="0"/>
                        </a:lnTo>
                        <a:lnTo>
                          <a:pt x="133"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2" name="Freeform 186"/>
                  <p:cNvSpPr>
                    <a:spLocks noChangeArrowheads="1"/>
                  </p:cNvSpPr>
                  <p:nvPr/>
                </p:nvSpPr>
                <p:spPr bwMode="auto">
                  <a:xfrm>
                    <a:off x="4748" y="2464"/>
                    <a:ext cx="65" cy="29"/>
                  </a:xfrm>
                  <a:custGeom>
                    <a:avLst/>
                    <a:gdLst>
                      <a:gd name="T0" fmla="*/ 31 w 365"/>
                      <a:gd name="T1" fmla="*/ 0 h 186"/>
                      <a:gd name="T2" fmla="*/ 20 w 365"/>
                      <a:gd name="T3" fmla="*/ 2 h 186"/>
                      <a:gd name="T4" fmla="*/ 10 w 365"/>
                      <a:gd name="T5" fmla="*/ 10 h 186"/>
                      <a:gd name="T6" fmla="*/ 2 w 365"/>
                      <a:gd name="T7" fmla="*/ 20 h 186"/>
                      <a:gd name="T8" fmla="*/ 0 w 365"/>
                      <a:gd name="T9" fmla="*/ 31 h 186"/>
                      <a:gd name="T10" fmla="*/ 0 w 365"/>
                      <a:gd name="T11" fmla="*/ 156 h 186"/>
                      <a:gd name="T12" fmla="*/ 2 w 365"/>
                      <a:gd name="T13" fmla="*/ 167 h 186"/>
                      <a:gd name="T14" fmla="*/ 10 w 365"/>
                      <a:gd name="T15" fmla="*/ 177 h 186"/>
                      <a:gd name="T16" fmla="*/ 20 w 365"/>
                      <a:gd name="T17" fmla="*/ 185 h 186"/>
                      <a:gd name="T18" fmla="*/ 31 w 365"/>
                      <a:gd name="T19" fmla="*/ 186 h 186"/>
                      <a:gd name="T20" fmla="*/ 333 w 365"/>
                      <a:gd name="T21" fmla="*/ 186 h 186"/>
                      <a:gd name="T22" fmla="*/ 344 w 365"/>
                      <a:gd name="T23" fmla="*/ 185 h 186"/>
                      <a:gd name="T24" fmla="*/ 356 w 365"/>
                      <a:gd name="T25" fmla="*/ 177 h 186"/>
                      <a:gd name="T26" fmla="*/ 363 w 365"/>
                      <a:gd name="T27" fmla="*/ 167 h 186"/>
                      <a:gd name="T28" fmla="*/ 365 w 365"/>
                      <a:gd name="T29" fmla="*/ 156 h 186"/>
                      <a:gd name="T30" fmla="*/ 365 w 365"/>
                      <a:gd name="T31" fmla="*/ 31 h 186"/>
                      <a:gd name="T32" fmla="*/ 363 w 365"/>
                      <a:gd name="T33" fmla="*/ 20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0"/>
                        </a:lnTo>
                        <a:lnTo>
                          <a:pt x="0" y="31"/>
                        </a:lnTo>
                        <a:lnTo>
                          <a:pt x="0" y="156"/>
                        </a:lnTo>
                        <a:lnTo>
                          <a:pt x="2" y="167"/>
                        </a:lnTo>
                        <a:lnTo>
                          <a:pt x="10" y="177"/>
                        </a:lnTo>
                        <a:lnTo>
                          <a:pt x="20" y="185"/>
                        </a:lnTo>
                        <a:lnTo>
                          <a:pt x="31" y="186"/>
                        </a:lnTo>
                        <a:lnTo>
                          <a:pt x="333" y="186"/>
                        </a:lnTo>
                        <a:lnTo>
                          <a:pt x="344" y="185"/>
                        </a:lnTo>
                        <a:lnTo>
                          <a:pt x="356" y="177"/>
                        </a:lnTo>
                        <a:lnTo>
                          <a:pt x="363" y="167"/>
                        </a:lnTo>
                        <a:lnTo>
                          <a:pt x="365" y="156"/>
                        </a:lnTo>
                        <a:lnTo>
                          <a:pt x="365" y="31"/>
                        </a:lnTo>
                        <a:lnTo>
                          <a:pt x="363" y="20"/>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3" name="Freeform 187"/>
                  <p:cNvSpPr>
                    <a:spLocks noChangeArrowheads="1"/>
                  </p:cNvSpPr>
                  <p:nvPr/>
                </p:nvSpPr>
                <p:spPr bwMode="auto">
                  <a:xfrm>
                    <a:off x="4748" y="2499"/>
                    <a:ext cx="65" cy="29"/>
                  </a:xfrm>
                  <a:custGeom>
                    <a:avLst/>
                    <a:gdLst>
                      <a:gd name="T0" fmla="*/ 31 w 365"/>
                      <a:gd name="T1" fmla="*/ 0 h 186"/>
                      <a:gd name="T2" fmla="*/ 20 w 365"/>
                      <a:gd name="T3" fmla="*/ 2 h 186"/>
                      <a:gd name="T4" fmla="*/ 10 w 365"/>
                      <a:gd name="T5" fmla="*/ 9 h 186"/>
                      <a:gd name="T6" fmla="*/ 2 w 365"/>
                      <a:gd name="T7" fmla="*/ 19 h 186"/>
                      <a:gd name="T8" fmla="*/ 0 w 365"/>
                      <a:gd name="T9" fmla="*/ 30 h 186"/>
                      <a:gd name="T10" fmla="*/ 0 w 365"/>
                      <a:gd name="T11" fmla="*/ 153 h 186"/>
                      <a:gd name="T12" fmla="*/ 2 w 365"/>
                      <a:gd name="T13" fmla="*/ 165 h 186"/>
                      <a:gd name="T14" fmla="*/ 10 w 365"/>
                      <a:gd name="T15" fmla="*/ 176 h 186"/>
                      <a:gd name="T16" fmla="*/ 20 w 365"/>
                      <a:gd name="T17" fmla="*/ 184 h 186"/>
                      <a:gd name="T18" fmla="*/ 31 w 365"/>
                      <a:gd name="T19" fmla="*/ 186 h 186"/>
                      <a:gd name="T20" fmla="*/ 333 w 365"/>
                      <a:gd name="T21" fmla="*/ 186 h 186"/>
                      <a:gd name="T22" fmla="*/ 344 w 365"/>
                      <a:gd name="T23" fmla="*/ 184 h 186"/>
                      <a:gd name="T24" fmla="*/ 356 w 365"/>
                      <a:gd name="T25" fmla="*/ 176 h 186"/>
                      <a:gd name="T26" fmla="*/ 363 w 365"/>
                      <a:gd name="T27" fmla="*/ 165 h 186"/>
                      <a:gd name="T28" fmla="*/ 365 w 365"/>
                      <a:gd name="T29" fmla="*/ 153 h 186"/>
                      <a:gd name="T30" fmla="*/ 365 w 365"/>
                      <a:gd name="T31" fmla="*/ 30 h 186"/>
                      <a:gd name="T32" fmla="*/ 363 w 365"/>
                      <a:gd name="T33" fmla="*/ 19 h 186"/>
                      <a:gd name="T34" fmla="*/ 356 w 365"/>
                      <a:gd name="T35" fmla="*/ 9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9"/>
                        </a:lnTo>
                        <a:lnTo>
                          <a:pt x="2" y="19"/>
                        </a:lnTo>
                        <a:lnTo>
                          <a:pt x="0" y="30"/>
                        </a:lnTo>
                        <a:lnTo>
                          <a:pt x="0" y="153"/>
                        </a:lnTo>
                        <a:lnTo>
                          <a:pt x="2" y="165"/>
                        </a:lnTo>
                        <a:lnTo>
                          <a:pt x="10" y="176"/>
                        </a:lnTo>
                        <a:lnTo>
                          <a:pt x="20" y="184"/>
                        </a:lnTo>
                        <a:lnTo>
                          <a:pt x="31" y="186"/>
                        </a:lnTo>
                        <a:lnTo>
                          <a:pt x="333" y="186"/>
                        </a:lnTo>
                        <a:lnTo>
                          <a:pt x="344" y="184"/>
                        </a:lnTo>
                        <a:lnTo>
                          <a:pt x="356" y="176"/>
                        </a:lnTo>
                        <a:lnTo>
                          <a:pt x="363" y="165"/>
                        </a:lnTo>
                        <a:lnTo>
                          <a:pt x="365" y="153"/>
                        </a:lnTo>
                        <a:lnTo>
                          <a:pt x="365" y="30"/>
                        </a:lnTo>
                        <a:lnTo>
                          <a:pt x="363" y="19"/>
                        </a:lnTo>
                        <a:lnTo>
                          <a:pt x="356" y="9"/>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4" name="Freeform 188"/>
                  <p:cNvSpPr>
                    <a:spLocks noChangeArrowheads="1"/>
                  </p:cNvSpPr>
                  <p:nvPr/>
                </p:nvSpPr>
                <p:spPr bwMode="auto">
                  <a:xfrm>
                    <a:off x="4748" y="2429"/>
                    <a:ext cx="65" cy="29"/>
                  </a:xfrm>
                  <a:custGeom>
                    <a:avLst/>
                    <a:gdLst>
                      <a:gd name="T0" fmla="*/ 31 w 365"/>
                      <a:gd name="T1" fmla="*/ 0 h 186"/>
                      <a:gd name="T2" fmla="*/ 20 w 365"/>
                      <a:gd name="T3" fmla="*/ 2 h 186"/>
                      <a:gd name="T4" fmla="*/ 10 w 365"/>
                      <a:gd name="T5" fmla="*/ 10 h 186"/>
                      <a:gd name="T6" fmla="*/ 2 w 365"/>
                      <a:gd name="T7" fmla="*/ 21 h 186"/>
                      <a:gd name="T8" fmla="*/ 0 w 365"/>
                      <a:gd name="T9" fmla="*/ 33 h 186"/>
                      <a:gd name="T10" fmla="*/ 0 w 365"/>
                      <a:gd name="T11" fmla="*/ 155 h 186"/>
                      <a:gd name="T12" fmla="*/ 2 w 365"/>
                      <a:gd name="T13" fmla="*/ 167 h 186"/>
                      <a:gd name="T14" fmla="*/ 10 w 365"/>
                      <a:gd name="T15" fmla="*/ 177 h 186"/>
                      <a:gd name="T16" fmla="*/ 20 w 365"/>
                      <a:gd name="T17" fmla="*/ 184 h 186"/>
                      <a:gd name="T18" fmla="*/ 31 w 365"/>
                      <a:gd name="T19" fmla="*/ 186 h 186"/>
                      <a:gd name="T20" fmla="*/ 333 w 365"/>
                      <a:gd name="T21" fmla="*/ 186 h 186"/>
                      <a:gd name="T22" fmla="*/ 344 w 365"/>
                      <a:gd name="T23" fmla="*/ 184 h 186"/>
                      <a:gd name="T24" fmla="*/ 356 w 365"/>
                      <a:gd name="T25" fmla="*/ 177 h 186"/>
                      <a:gd name="T26" fmla="*/ 363 w 365"/>
                      <a:gd name="T27" fmla="*/ 167 h 186"/>
                      <a:gd name="T28" fmla="*/ 365 w 365"/>
                      <a:gd name="T29" fmla="*/ 155 h 186"/>
                      <a:gd name="T30" fmla="*/ 365 w 365"/>
                      <a:gd name="T31" fmla="*/ 33 h 186"/>
                      <a:gd name="T32" fmla="*/ 363 w 365"/>
                      <a:gd name="T33" fmla="*/ 21 h 186"/>
                      <a:gd name="T34" fmla="*/ 356 w 365"/>
                      <a:gd name="T35" fmla="*/ 10 h 186"/>
                      <a:gd name="T36" fmla="*/ 344 w 365"/>
                      <a:gd name="T37" fmla="*/ 2 h 186"/>
                      <a:gd name="T38" fmla="*/ 333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20" y="2"/>
                        </a:lnTo>
                        <a:lnTo>
                          <a:pt x="10" y="10"/>
                        </a:lnTo>
                        <a:lnTo>
                          <a:pt x="2" y="21"/>
                        </a:lnTo>
                        <a:lnTo>
                          <a:pt x="0" y="33"/>
                        </a:lnTo>
                        <a:lnTo>
                          <a:pt x="0" y="155"/>
                        </a:lnTo>
                        <a:lnTo>
                          <a:pt x="2" y="167"/>
                        </a:lnTo>
                        <a:lnTo>
                          <a:pt x="10" y="177"/>
                        </a:lnTo>
                        <a:lnTo>
                          <a:pt x="20" y="184"/>
                        </a:lnTo>
                        <a:lnTo>
                          <a:pt x="31" y="186"/>
                        </a:lnTo>
                        <a:lnTo>
                          <a:pt x="333" y="186"/>
                        </a:lnTo>
                        <a:lnTo>
                          <a:pt x="344" y="184"/>
                        </a:lnTo>
                        <a:lnTo>
                          <a:pt x="356" y="177"/>
                        </a:lnTo>
                        <a:lnTo>
                          <a:pt x="363" y="167"/>
                        </a:lnTo>
                        <a:lnTo>
                          <a:pt x="365" y="155"/>
                        </a:lnTo>
                        <a:lnTo>
                          <a:pt x="365" y="33"/>
                        </a:lnTo>
                        <a:lnTo>
                          <a:pt x="363" y="21"/>
                        </a:lnTo>
                        <a:lnTo>
                          <a:pt x="356" y="10"/>
                        </a:lnTo>
                        <a:lnTo>
                          <a:pt x="344" y="2"/>
                        </a:lnTo>
                        <a:lnTo>
                          <a:pt x="333"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5" name="Freeform 189"/>
                  <p:cNvSpPr>
                    <a:spLocks noChangeArrowheads="1"/>
                  </p:cNvSpPr>
                  <p:nvPr/>
                </p:nvSpPr>
                <p:spPr bwMode="auto">
                  <a:xfrm>
                    <a:off x="4821" y="2450"/>
                    <a:ext cx="113" cy="57"/>
                  </a:xfrm>
                  <a:custGeom>
                    <a:avLst/>
                    <a:gdLst>
                      <a:gd name="T0" fmla="*/ 63 w 637"/>
                      <a:gd name="T1" fmla="*/ 0 h 372"/>
                      <a:gd name="T2" fmla="*/ 49 w 637"/>
                      <a:gd name="T3" fmla="*/ 2 h 372"/>
                      <a:gd name="T4" fmla="*/ 38 w 637"/>
                      <a:gd name="T5" fmla="*/ 6 h 372"/>
                      <a:gd name="T6" fmla="*/ 28 w 637"/>
                      <a:gd name="T7" fmla="*/ 10 h 372"/>
                      <a:gd name="T8" fmla="*/ 19 w 637"/>
                      <a:gd name="T9" fmla="*/ 18 h 372"/>
                      <a:gd name="T10" fmla="*/ 11 w 637"/>
                      <a:gd name="T11" fmla="*/ 27 h 372"/>
                      <a:gd name="T12" fmla="*/ 5 w 637"/>
                      <a:gd name="T13" fmla="*/ 37 h 372"/>
                      <a:gd name="T14" fmla="*/ 1 w 637"/>
                      <a:gd name="T15" fmla="*/ 48 h 372"/>
                      <a:gd name="T16" fmla="*/ 0 w 637"/>
                      <a:gd name="T17" fmla="*/ 62 h 372"/>
                      <a:gd name="T18" fmla="*/ 0 w 637"/>
                      <a:gd name="T19" fmla="*/ 309 h 372"/>
                      <a:gd name="T20" fmla="*/ 1 w 637"/>
                      <a:gd name="T21" fmla="*/ 323 h 372"/>
                      <a:gd name="T22" fmla="*/ 5 w 637"/>
                      <a:gd name="T23" fmla="*/ 334 h 372"/>
                      <a:gd name="T24" fmla="*/ 11 w 637"/>
                      <a:gd name="T25" fmla="*/ 344 h 372"/>
                      <a:gd name="T26" fmla="*/ 19 w 637"/>
                      <a:gd name="T27" fmla="*/ 353 h 372"/>
                      <a:gd name="T28" fmla="*/ 28 w 637"/>
                      <a:gd name="T29" fmla="*/ 361 h 372"/>
                      <a:gd name="T30" fmla="*/ 38 w 637"/>
                      <a:gd name="T31" fmla="*/ 367 h 372"/>
                      <a:gd name="T32" fmla="*/ 49 w 637"/>
                      <a:gd name="T33" fmla="*/ 371 h 372"/>
                      <a:gd name="T34" fmla="*/ 63 w 637"/>
                      <a:gd name="T35" fmla="*/ 372 h 372"/>
                      <a:gd name="T36" fmla="*/ 576 w 637"/>
                      <a:gd name="T37" fmla="*/ 372 h 372"/>
                      <a:gd name="T38" fmla="*/ 589 w 637"/>
                      <a:gd name="T39" fmla="*/ 371 h 372"/>
                      <a:gd name="T40" fmla="*/ 601 w 637"/>
                      <a:gd name="T41" fmla="*/ 367 h 372"/>
                      <a:gd name="T42" fmla="*/ 610 w 637"/>
                      <a:gd name="T43" fmla="*/ 361 h 372"/>
                      <a:gd name="T44" fmla="*/ 620 w 637"/>
                      <a:gd name="T45" fmla="*/ 353 h 372"/>
                      <a:gd name="T46" fmla="*/ 628 w 637"/>
                      <a:gd name="T47" fmla="*/ 344 h 372"/>
                      <a:gd name="T48" fmla="*/ 633 w 637"/>
                      <a:gd name="T49" fmla="*/ 334 h 372"/>
                      <a:gd name="T50" fmla="*/ 635 w 637"/>
                      <a:gd name="T51" fmla="*/ 323 h 372"/>
                      <a:gd name="T52" fmla="*/ 637 w 637"/>
                      <a:gd name="T53" fmla="*/ 309 h 372"/>
                      <a:gd name="T54" fmla="*/ 637 w 637"/>
                      <a:gd name="T55" fmla="*/ 62 h 372"/>
                      <a:gd name="T56" fmla="*/ 635 w 637"/>
                      <a:gd name="T57" fmla="*/ 48 h 372"/>
                      <a:gd name="T58" fmla="*/ 633 w 637"/>
                      <a:gd name="T59" fmla="*/ 37 h 372"/>
                      <a:gd name="T60" fmla="*/ 628 w 637"/>
                      <a:gd name="T61" fmla="*/ 27 h 372"/>
                      <a:gd name="T62" fmla="*/ 620 w 637"/>
                      <a:gd name="T63" fmla="*/ 18 h 372"/>
                      <a:gd name="T64" fmla="*/ 610 w 637"/>
                      <a:gd name="T65" fmla="*/ 10 h 372"/>
                      <a:gd name="T66" fmla="*/ 601 w 637"/>
                      <a:gd name="T67" fmla="*/ 6 h 372"/>
                      <a:gd name="T68" fmla="*/ 589 w 637"/>
                      <a:gd name="T69" fmla="*/ 2 h 372"/>
                      <a:gd name="T70" fmla="*/ 576 w 637"/>
                      <a:gd name="T71" fmla="*/ 0 h 372"/>
                      <a:gd name="T72" fmla="*/ 63 w 637"/>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7" h="372">
                        <a:moveTo>
                          <a:pt x="63" y="0"/>
                        </a:moveTo>
                        <a:lnTo>
                          <a:pt x="49" y="2"/>
                        </a:lnTo>
                        <a:lnTo>
                          <a:pt x="38" y="6"/>
                        </a:lnTo>
                        <a:lnTo>
                          <a:pt x="28" y="10"/>
                        </a:lnTo>
                        <a:lnTo>
                          <a:pt x="19" y="18"/>
                        </a:lnTo>
                        <a:lnTo>
                          <a:pt x="11" y="27"/>
                        </a:lnTo>
                        <a:lnTo>
                          <a:pt x="5" y="37"/>
                        </a:lnTo>
                        <a:lnTo>
                          <a:pt x="1" y="48"/>
                        </a:lnTo>
                        <a:lnTo>
                          <a:pt x="0" y="62"/>
                        </a:lnTo>
                        <a:lnTo>
                          <a:pt x="0" y="309"/>
                        </a:lnTo>
                        <a:lnTo>
                          <a:pt x="1" y="323"/>
                        </a:lnTo>
                        <a:lnTo>
                          <a:pt x="5" y="334"/>
                        </a:lnTo>
                        <a:lnTo>
                          <a:pt x="11" y="344"/>
                        </a:lnTo>
                        <a:lnTo>
                          <a:pt x="19" y="353"/>
                        </a:lnTo>
                        <a:lnTo>
                          <a:pt x="28" y="361"/>
                        </a:lnTo>
                        <a:lnTo>
                          <a:pt x="38" y="367"/>
                        </a:lnTo>
                        <a:lnTo>
                          <a:pt x="49" y="371"/>
                        </a:lnTo>
                        <a:lnTo>
                          <a:pt x="63" y="372"/>
                        </a:lnTo>
                        <a:lnTo>
                          <a:pt x="576" y="372"/>
                        </a:lnTo>
                        <a:lnTo>
                          <a:pt x="589" y="371"/>
                        </a:lnTo>
                        <a:lnTo>
                          <a:pt x="601" y="367"/>
                        </a:lnTo>
                        <a:lnTo>
                          <a:pt x="610" y="361"/>
                        </a:lnTo>
                        <a:lnTo>
                          <a:pt x="620" y="353"/>
                        </a:lnTo>
                        <a:lnTo>
                          <a:pt x="628" y="344"/>
                        </a:lnTo>
                        <a:lnTo>
                          <a:pt x="633" y="334"/>
                        </a:lnTo>
                        <a:lnTo>
                          <a:pt x="635" y="323"/>
                        </a:lnTo>
                        <a:lnTo>
                          <a:pt x="637" y="309"/>
                        </a:lnTo>
                        <a:lnTo>
                          <a:pt x="637" y="62"/>
                        </a:lnTo>
                        <a:lnTo>
                          <a:pt x="635" y="48"/>
                        </a:lnTo>
                        <a:lnTo>
                          <a:pt x="633" y="37"/>
                        </a:lnTo>
                        <a:lnTo>
                          <a:pt x="628" y="27"/>
                        </a:lnTo>
                        <a:lnTo>
                          <a:pt x="620" y="18"/>
                        </a:lnTo>
                        <a:lnTo>
                          <a:pt x="610" y="10"/>
                        </a:lnTo>
                        <a:lnTo>
                          <a:pt x="601" y="6"/>
                        </a:lnTo>
                        <a:lnTo>
                          <a:pt x="589" y="2"/>
                        </a:lnTo>
                        <a:lnTo>
                          <a:pt x="576" y="0"/>
                        </a:lnTo>
                        <a:lnTo>
                          <a:pt x="63"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6" name="Rectangle 190"/>
                  <p:cNvSpPr>
                    <a:spLocks noChangeArrowheads="1"/>
                  </p:cNvSpPr>
                  <p:nvPr/>
                </p:nvSpPr>
                <p:spPr bwMode="auto">
                  <a:xfrm>
                    <a:off x="4797" y="2388"/>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67" name="Line 191"/>
                  <p:cNvSpPr>
                    <a:spLocks noChangeShapeType="1"/>
                  </p:cNvSpPr>
                  <p:nvPr/>
                </p:nvSpPr>
                <p:spPr bwMode="auto">
                  <a:xfrm>
                    <a:off x="4829" y="2383"/>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68" name="Line 192"/>
                  <p:cNvSpPr>
                    <a:spLocks noChangeShapeType="1"/>
                  </p:cNvSpPr>
                  <p:nvPr/>
                </p:nvSpPr>
                <p:spPr bwMode="auto">
                  <a:xfrm flipV="1">
                    <a:off x="4821" y="2388"/>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69" name="Oval 193"/>
                  <p:cNvSpPr>
                    <a:spLocks noChangeArrowheads="1"/>
                  </p:cNvSpPr>
                  <p:nvPr/>
                </p:nvSpPr>
                <p:spPr bwMode="auto">
                  <a:xfrm>
                    <a:off x="4970" y="2487"/>
                    <a:ext cx="8"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0" name="Oval 194"/>
                  <p:cNvSpPr>
                    <a:spLocks noChangeArrowheads="1"/>
                  </p:cNvSpPr>
                  <p:nvPr/>
                </p:nvSpPr>
                <p:spPr bwMode="auto">
                  <a:xfrm>
                    <a:off x="4997" y="2487"/>
                    <a:ext cx="9"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1" name="Oval 195"/>
                  <p:cNvSpPr>
                    <a:spLocks noChangeArrowheads="1"/>
                  </p:cNvSpPr>
                  <p:nvPr/>
                </p:nvSpPr>
                <p:spPr bwMode="auto">
                  <a:xfrm>
                    <a:off x="5025" y="2487"/>
                    <a:ext cx="9" cy="7"/>
                  </a:xfrm>
                  <a:prstGeom prst="ellipse">
                    <a:avLst/>
                  </a:prstGeom>
                  <a:solidFill>
                    <a:srgbClr val="FFCC00"/>
                  </a:solidFill>
                  <a:ln w="23760">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2" name="Freeform 196"/>
                  <p:cNvSpPr>
                    <a:spLocks noChangeArrowheads="1"/>
                  </p:cNvSpPr>
                  <p:nvPr/>
                </p:nvSpPr>
                <p:spPr bwMode="auto">
                  <a:xfrm>
                    <a:off x="5052" y="2417"/>
                    <a:ext cx="223" cy="122"/>
                  </a:xfrm>
                  <a:custGeom>
                    <a:avLst/>
                    <a:gdLst>
                      <a:gd name="T0" fmla="*/ 132 w 1250"/>
                      <a:gd name="T1" fmla="*/ 0 h 796"/>
                      <a:gd name="T2" fmla="*/ 106 w 1250"/>
                      <a:gd name="T3" fmla="*/ 2 h 796"/>
                      <a:gd name="T4" fmla="*/ 81 w 1250"/>
                      <a:gd name="T5" fmla="*/ 10 h 796"/>
                      <a:gd name="T6" fmla="*/ 59 w 1250"/>
                      <a:gd name="T7" fmla="*/ 23 h 796"/>
                      <a:gd name="T8" fmla="*/ 38 w 1250"/>
                      <a:gd name="T9" fmla="*/ 39 h 796"/>
                      <a:gd name="T10" fmla="*/ 23 w 1250"/>
                      <a:gd name="T11" fmla="*/ 60 h 796"/>
                      <a:gd name="T12" fmla="*/ 9 w 1250"/>
                      <a:gd name="T13" fmla="*/ 83 h 796"/>
                      <a:gd name="T14" fmla="*/ 2 w 1250"/>
                      <a:gd name="T15" fmla="*/ 108 h 796"/>
                      <a:gd name="T16" fmla="*/ 0 w 1250"/>
                      <a:gd name="T17" fmla="*/ 135 h 796"/>
                      <a:gd name="T18" fmla="*/ 0 w 1250"/>
                      <a:gd name="T19" fmla="*/ 664 h 796"/>
                      <a:gd name="T20" fmla="*/ 2 w 1250"/>
                      <a:gd name="T21" fmla="*/ 691 h 796"/>
                      <a:gd name="T22" fmla="*/ 9 w 1250"/>
                      <a:gd name="T23" fmla="*/ 716 h 796"/>
                      <a:gd name="T24" fmla="*/ 23 w 1250"/>
                      <a:gd name="T25" fmla="*/ 739 h 796"/>
                      <a:gd name="T26" fmla="*/ 38 w 1250"/>
                      <a:gd name="T27" fmla="*/ 758 h 796"/>
                      <a:gd name="T28" fmla="*/ 59 w 1250"/>
                      <a:gd name="T29" fmla="*/ 773 h 796"/>
                      <a:gd name="T30" fmla="*/ 81 w 1250"/>
                      <a:gd name="T31" fmla="*/ 787 h 796"/>
                      <a:gd name="T32" fmla="*/ 106 w 1250"/>
                      <a:gd name="T33" fmla="*/ 795 h 796"/>
                      <a:gd name="T34" fmla="*/ 132 w 1250"/>
                      <a:gd name="T35" fmla="*/ 796 h 796"/>
                      <a:gd name="T36" fmla="*/ 1118 w 1250"/>
                      <a:gd name="T37" fmla="*/ 796 h 796"/>
                      <a:gd name="T38" fmla="*/ 1145 w 1250"/>
                      <a:gd name="T39" fmla="*/ 795 h 796"/>
                      <a:gd name="T40" fmla="*/ 1169 w 1250"/>
                      <a:gd name="T41" fmla="*/ 787 h 796"/>
                      <a:gd name="T42" fmla="*/ 1193 w 1250"/>
                      <a:gd name="T43" fmla="*/ 773 h 796"/>
                      <a:gd name="T44" fmla="*/ 1212 w 1250"/>
                      <a:gd name="T45" fmla="*/ 758 h 796"/>
                      <a:gd name="T46" fmla="*/ 1227 w 1250"/>
                      <a:gd name="T47" fmla="*/ 739 h 796"/>
                      <a:gd name="T48" fmla="*/ 1241 w 1250"/>
                      <a:gd name="T49" fmla="*/ 716 h 796"/>
                      <a:gd name="T50" fmla="*/ 1248 w 1250"/>
                      <a:gd name="T51" fmla="*/ 691 h 796"/>
                      <a:gd name="T52" fmla="*/ 1250 w 1250"/>
                      <a:gd name="T53" fmla="*/ 664 h 796"/>
                      <a:gd name="T54" fmla="*/ 1250 w 1250"/>
                      <a:gd name="T55" fmla="*/ 135 h 796"/>
                      <a:gd name="T56" fmla="*/ 1248 w 1250"/>
                      <a:gd name="T57" fmla="*/ 108 h 796"/>
                      <a:gd name="T58" fmla="*/ 1241 w 1250"/>
                      <a:gd name="T59" fmla="*/ 83 h 796"/>
                      <a:gd name="T60" fmla="*/ 1227 w 1250"/>
                      <a:gd name="T61" fmla="*/ 60 h 796"/>
                      <a:gd name="T62" fmla="*/ 1212 w 1250"/>
                      <a:gd name="T63" fmla="*/ 39 h 796"/>
                      <a:gd name="T64" fmla="*/ 1193 w 1250"/>
                      <a:gd name="T65" fmla="*/ 23 h 796"/>
                      <a:gd name="T66" fmla="*/ 1169 w 1250"/>
                      <a:gd name="T67" fmla="*/ 10 h 796"/>
                      <a:gd name="T68" fmla="*/ 1145 w 1250"/>
                      <a:gd name="T69" fmla="*/ 2 h 796"/>
                      <a:gd name="T70" fmla="*/ 1118 w 1250"/>
                      <a:gd name="T71" fmla="*/ 0 h 796"/>
                      <a:gd name="T72" fmla="*/ 132 w 1250"/>
                      <a:gd name="T73" fmla="*/ 0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0" h="796">
                        <a:moveTo>
                          <a:pt x="132" y="0"/>
                        </a:moveTo>
                        <a:lnTo>
                          <a:pt x="106" y="2"/>
                        </a:lnTo>
                        <a:lnTo>
                          <a:pt x="81" y="10"/>
                        </a:lnTo>
                        <a:lnTo>
                          <a:pt x="59" y="23"/>
                        </a:lnTo>
                        <a:lnTo>
                          <a:pt x="38" y="39"/>
                        </a:lnTo>
                        <a:lnTo>
                          <a:pt x="23" y="60"/>
                        </a:lnTo>
                        <a:lnTo>
                          <a:pt x="9" y="83"/>
                        </a:lnTo>
                        <a:lnTo>
                          <a:pt x="2" y="108"/>
                        </a:lnTo>
                        <a:lnTo>
                          <a:pt x="0" y="135"/>
                        </a:lnTo>
                        <a:lnTo>
                          <a:pt x="0" y="664"/>
                        </a:lnTo>
                        <a:lnTo>
                          <a:pt x="2" y="691"/>
                        </a:lnTo>
                        <a:lnTo>
                          <a:pt x="9" y="716"/>
                        </a:lnTo>
                        <a:lnTo>
                          <a:pt x="23" y="739"/>
                        </a:lnTo>
                        <a:lnTo>
                          <a:pt x="38" y="758"/>
                        </a:lnTo>
                        <a:lnTo>
                          <a:pt x="59" y="773"/>
                        </a:lnTo>
                        <a:lnTo>
                          <a:pt x="81" y="787"/>
                        </a:lnTo>
                        <a:lnTo>
                          <a:pt x="106" y="795"/>
                        </a:lnTo>
                        <a:lnTo>
                          <a:pt x="132" y="796"/>
                        </a:lnTo>
                        <a:lnTo>
                          <a:pt x="1118" y="796"/>
                        </a:lnTo>
                        <a:lnTo>
                          <a:pt x="1145" y="795"/>
                        </a:lnTo>
                        <a:lnTo>
                          <a:pt x="1169" y="787"/>
                        </a:lnTo>
                        <a:lnTo>
                          <a:pt x="1193" y="773"/>
                        </a:lnTo>
                        <a:lnTo>
                          <a:pt x="1212" y="758"/>
                        </a:lnTo>
                        <a:lnTo>
                          <a:pt x="1227" y="739"/>
                        </a:lnTo>
                        <a:lnTo>
                          <a:pt x="1241" y="716"/>
                        </a:lnTo>
                        <a:lnTo>
                          <a:pt x="1248" y="691"/>
                        </a:lnTo>
                        <a:lnTo>
                          <a:pt x="1250" y="664"/>
                        </a:lnTo>
                        <a:lnTo>
                          <a:pt x="1250" y="135"/>
                        </a:lnTo>
                        <a:lnTo>
                          <a:pt x="1248" y="108"/>
                        </a:lnTo>
                        <a:lnTo>
                          <a:pt x="1241" y="83"/>
                        </a:lnTo>
                        <a:lnTo>
                          <a:pt x="1227" y="60"/>
                        </a:lnTo>
                        <a:lnTo>
                          <a:pt x="1212" y="39"/>
                        </a:lnTo>
                        <a:lnTo>
                          <a:pt x="1193" y="23"/>
                        </a:lnTo>
                        <a:lnTo>
                          <a:pt x="1169" y="10"/>
                        </a:lnTo>
                        <a:lnTo>
                          <a:pt x="1145" y="2"/>
                        </a:lnTo>
                        <a:lnTo>
                          <a:pt x="1118" y="0"/>
                        </a:lnTo>
                        <a:lnTo>
                          <a:pt x="132" y="0"/>
                        </a:lnTo>
                        <a:close/>
                      </a:path>
                    </a:pathLst>
                  </a:custGeom>
                  <a:solidFill>
                    <a:srgbClr val="B2B2B2"/>
                  </a:solidFill>
                  <a:ln w="6480">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3" name="Freeform 197"/>
                  <p:cNvSpPr>
                    <a:spLocks noChangeArrowheads="1"/>
                  </p:cNvSpPr>
                  <p:nvPr/>
                </p:nvSpPr>
                <p:spPr bwMode="auto">
                  <a:xfrm>
                    <a:off x="5073" y="2464"/>
                    <a:ext cx="65" cy="29"/>
                  </a:xfrm>
                  <a:custGeom>
                    <a:avLst/>
                    <a:gdLst>
                      <a:gd name="T0" fmla="*/ 31 w 363"/>
                      <a:gd name="T1" fmla="*/ 0 h 186"/>
                      <a:gd name="T2" fmla="*/ 19 w 363"/>
                      <a:gd name="T3" fmla="*/ 2 h 186"/>
                      <a:gd name="T4" fmla="*/ 10 w 363"/>
                      <a:gd name="T5" fmla="*/ 10 h 186"/>
                      <a:gd name="T6" fmla="*/ 2 w 363"/>
                      <a:gd name="T7" fmla="*/ 20 h 186"/>
                      <a:gd name="T8" fmla="*/ 0 w 363"/>
                      <a:gd name="T9" fmla="*/ 31 h 186"/>
                      <a:gd name="T10" fmla="*/ 0 w 363"/>
                      <a:gd name="T11" fmla="*/ 156 h 186"/>
                      <a:gd name="T12" fmla="*/ 2 w 363"/>
                      <a:gd name="T13" fmla="*/ 167 h 186"/>
                      <a:gd name="T14" fmla="*/ 10 w 363"/>
                      <a:gd name="T15" fmla="*/ 177 h 186"/>
                      <a:gd name="T16" fmla="*/ 19 w 363"/>
                      <a:gd name="T17" fmla="*/ 185 h 186"/>
                      <a:gd name="T18" fmla="*/ 31 w 363"/>
                      <a:gd name="T19" fmla="*/ 186 h 186"/>
                      <a:gd name="T20" fmla="*/ 332 w 363"/>
                      <a:gd name="T21" fmla="*/ 186 h 186"/>
                      <a:gd name="T22" fmla="*/ 344 w 363"/>
                      <a:gd name="T23" fmla="*/ 185 h 186"/>
                      <a:gd name="T24" fmla="*/ 354 w 363"/>
                      <a:gd name="T25" fmla="*/ 177 h 186"/>
                      <a:gd name="T26" fmla="*/ 361 w 363"/>
                      <a:gd name="T27" fmla="*/ 167 h 186"/>
                      <a:gd name="T28" fmla="*/ 363 w 363"/>
                      <a:gd name="T29" fmla="*/ 156 h 186"/>
                      <a:gd name="T30" fmla="*/ 363 w 363"/>
                      <a:gd name="T31" fmla="*/ 31 h 186"/>
                      <a:gd name="T32" fmla="*/ 361 w 363"/>
                      <a:gd name="T33" fmla="*/ 20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0"/>
                        </a:lnTo>
                        <a:lnTo>
                          <a:pt x="0" y="31"/>
                        </a:lnTo>
                        <a:lnTo>
                          <a:pt x="0" y="156"/>
                        </a:lnTo>
                        <a:lnTo>
                          <a:pt x="2" y="167"/>
                        </a:lnTo>
                        <a:lnTo>
                          <a:pt x="10" y="177"/>
                        </a:lnTo>
                        <a:lnTo>
                          <a:pt x="19" y="185"/>
                        </a:lnTo>
                        <a:lnTo>
                          <a:pt x="31" y="186"/>
                        </a:lnTo>
                        <a:lnTo>
                          <a:pt x="332" y="186"/>
                        </a:lnTo>
                        <a:lnTo>
                          <a:pt x="344" y="185"/>
                        </a:lnTo>
                        <a:lnTo>
                          <a:pt x="354" y="177"/>
                        </a:lnTo>
                        <a:lnTo>
                          <a:pt x="361" y="167"/>
                        </a:lnTo>
                        <a:lnTo>
                          <a:pt x="363" y="156"/>
                        </a:lnTo>
                        <a:lnTo>
                          <a:pt x="363" y="31"/>
                        </a:lnTo>
                        <a:lnTo>
                          <a:pt x="361" y="20"/>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4" name="Freeform 198"/>
                  <p:cNvSpPr>
                    <a:spLocks noChangeArrowheads="1"/>
                  </p:cNvSpPr>
                  <p:nvPr/>
                </p:nvSpPr>
                <p:spPr bwMode="auto">
                  <a:xfrm>
                    <a:off x="5073" y="2499"/>
                    <a:ext cx="65" cy="29"/>
                  </a:xfrm>
                  <a:custGeom>
                    <a:avLst/>
                    <a:gdLst>
                      <a:gd name="T0" fmla="*/ 31 w 363"/>
                      <a:gd name="T1" fmla="*/ 0 h 186"/>
                      <a:gd name="T2" fmla="*/ 19 w 363"/>
                      <a:gd name="T3" fmla="*/ 2 h 186"/>
                      <a:gd name="T4" fmla="*/ 10 w 363"/>
                      <a:gd name="T5" fmla="*/ 9 h 186"/>
                      <a:gd name="T6" fmla="*/ 2 w 363"/>
                      <a:gd name="T7" fmla="*/ 19 h 186"/>
                      <a:gd name="T8" fmla="*/ 0 w 363"/>
                      <a:gd name="T9" fmla="*/ 30 h 186"/>
                      <a:gd name="T10" fmla="*/ 0 w 363"/>
                      <a:gd name="T11" fmla="*/ 153 h 186"/>
                      <a:gd name="T12" fmla="*/ 2 w 363"/>
                      <a:gd name="T13" fmla="*/ 165 h 186"/>
                      <a:gd name="T14" fmla="*/ 10 w 363"/>
                      <a:gd name="T15" fmla="*/ 176 h 186"/>
                      <a:gd name="T16" fmla="*/ 19 w 363"/>
                      <a:gd name="T17" fmla="*/ 184 h 186"/>
                      <a:gd name="T18" fmla="*/ 31 w 363"/>
                      <a:gd name="T19" fmla="*/ 186 h 186"/>
                      <a:gd name="T20" fmla="*/ 332 w 363"/>
                      <a:gd name="T21" fmla="*/ 186 h 186"/>
                      <a:gd name="T22" fmla="*/ 344 w 363"/>
                      <a:gd name="T23" fmla="*/ 184 h 186"/>
                      <a:gd name="T24" fmla="*/ 354 w 363"/>
                      <a:gd name="T25" fmla="*/ 176 h 186"/>
                      <a:gd name="T26" fmla="*/ 361 w 363"/>
                      <a:gd name="T27" fmla="*/ 165 h 186"/>
                      <a:gd name="T28" fmla="*/ 363 w 363"/>
                      <a:gd name="T29" fmla="*/ 153 h 186"/>
                      <a:gd name="T30" fmla="*/ 363 w 363"/>
                      <a:gd name="T31" fmla="*/ 30 h 186"/>
                      <a:gd name="T32" fmla="*/ 361 w 363"/>
                      <a:gd name="T33" fmla="*/ 19 h 186"/>
                      <a:gd name="T34" fmla="*/ 354 w 363"/>
                      <a:gd name="T35" fmla="*/ 9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9"/>
                        </a:lnTo>
                        <a:lnTo>
                          <a:pt x="2" y="19"/>
                        </a:lnTo>
                        <a:lnTo>
                          <a:pt x="0" y="30"/>
                        </a:lnTo>
                        <a:lnTo>
                          <a:pt x="0" y="153"/>
                        </a:lnTo>
                        <a:lnTo>
                          <a:pt x="2" y="165"/>
                        </a:lnTo>
                        <a:lnTo>
                          <a:pt x="10" y="176"/>
                        </a:lnTo>
                        <a:lnTo>
                          <a:pt x="19" y="184"/>
                        </a:lnTo>
                        <a:lnTo>
                          <a:pt x="31" y="186"/>
                        </a:lnTo>
                        <a:lnTo>
                          <a:pt x="332" y="186"/>
                        </a:lnTo>
                        <a:lnTo>
                          <a:pt x="344" y="184"/>
                        </a:lnTo>
                        <a:lnTo>
                          <a:pt x="354" y="176"/>
                        </a:lnTo>
                        <a:lnTo>
                          <a:pt x="361" y="165"/>
                        </a:lnTo>
                        <a:lnTo>
                          <a:pt x="363" y="153"/>
                        </a:lnTo>
                        <a:lnTo>
                          <a:pt x="363" y="30"/>
                        </a:lnTo>
                        <a:lnTo>
                          <a:pt x="361" y="19"/>
                        </a:lnTo>
                        <a:lnTo>
                          <a:pt x="354"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5" name="Freeform 199"/>
                  <p:cNvSpPr>
                    <a:spLocks noChangeArrowheads="1"/>
                  </p:cNvSpPr>
                  <p:nvPr/>
                </p:nvSpPr>
                <p:spPr bwMode="auto">
                  <a:xfrm>
                    <a:off x="5073" y="2429"/>
                    <a:ext cx="65" cy="29"/>
                  </a:xfrm>
                  <a:custGeom>
                    <a:avLst/>
                    <a:gdLst>
                      <a:gd name="T0" fmla="*/ 31 w 363"/>
                      <a:gd name="T1" fmla="*/ 0 h 186"/>
                      <a:gd name="T2" fmla="*/ 19 w 363"/>
                      <a:gd name="T3" fmla="*/ 2 h 186"/>
                      <a:gd name="T4" fmla="*/ 10 w 363"/>
                      <a:gd name="T5" fmla="*/ 10 h 186"/>
                      <a:gd name="T6" fmla="*/ 2 w 363"/>
                      <a:gd name="T7" fmla="*/ 21 h 186"/>
                      <a:gd name="T8" fmla="*/ 0 w 363"/>
                      <a:gd name="T9" fmla="*/ 33 h 186"/>
                      <a:gd name="T10" fmla="*/ 0 w 363"/>
                      <a:gd name="T11" fmla="*/ 155 h 186"/>
                      <a:gd name="T12" fmla="*/ 2 w 363"/>
                      <a:gd name="T13" fmla="*/ 167 h 186"/>
                      <a:gd name="T14" fmla="*/ 10 w 363"/>
                      <a:gd name="T15" fmla="*/ 177 h 186"/>
                      <a:gd name="T16" fmla="*/ 19 w 363"/>
                      <a:gd name="T17" fmla="*/ 184 h 186"/>
                      <a:gd name="T18" fmla="*/ 31 w 363"/>
                      <a:gd name="T19" fmla="*/ 186 h 186"/>
                      <a:gd name="T20" fmla="*/ 332 w 363"/>
                      <a:gd name="T21" fmla="*/ 186 h 186"/>
                      <a:gd name="T22" fmla="*/ 344 w 363"/>
                      <a:gd name="T23" fmla="*/ 184 h 186"/>
                      <a:gd name="T24" fmla="*/ 354 w 363"/>
                      <a:gd name="T25" fmla="*/ 177 h 186"/>
                      <a:gd name="T26" fmla="*/ 361 w 363"/>
                      <a:gd name="T27" fmla="*/ 167 h 186"/>
                      <a:gd name="T28" fmla="*/ 363 w 363"/>
                      <a:gd name="T29" fmla="*/ 155 h 186"/>
                      <a:gd name="T30" fmla="*/ 363 w 363"/>
                      <a:gd name="T31" fmla="*/ 33 h 186"/>
                      <a:gd name="T32" fmla="*/ 361 w 363"/>
                      <a:gd name="T33" fmla="*/ 21 h 186"/>
                      <a:gd name="T34" fmla="*/ 354 w 363"/>
                      <a:gd name="T35" fmla="*/ 10 h 186"/>
                      <a:gd name="T36" fmla="*/ 344 w 363"/>
                      <a:gd name="T37" fmla="*/ 2 h 186"/>
                      <a:gd name="T38" fmla="*/ 332 w 363"/>
                      <a:gd name="T39" fmla="*/ 0 h 186"/>
                      <a:gd name="T40" fmla="*/ 31 w 363"/>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186">
                        <a:moveTo>
                          <a:pt x="31" y="0"/>
                        </a:moveTo>
                        <a:lnTo>
                          <a:pt x="19" y="2"/>
                        </a:lnTo>
                        <a:lnTo>
                          <a:pt x="10" y="10"/>
                        </a:lnTo>
                        <a:lnTo>
                          <a:pt x="2" y="21"/>
                        </a:lnTo>
                        <a:lnTo>
                          <a:pt x="0" y="33"/>
                        </a:lnTo>
                        <a:lnTo>
                          <a:pt x="0" y="155"/>
                        </a:lnTo>
                        <a:lnTo>
                          <a:pt x="2" y="167"/>
                        </a:lnTo>
                        <a:lnTo>
                          <a:pt x="10" y="177"/>
                        </a:lnTo>
                        <a:lnTo>
                          <a:pt x="19" y="184"/>
                        </a:lnTo>
                        <a:lnTo>
                          <a:pt x="31" y="186"/>
                        </a:lnTo>
                        <a:lnTo>
                          <a:pt x="332" y="186"/>
                        </a:lnTo>
                        <a:lnTo>
                          <a:pt x="344" y="184"/>
                        </a:lnTo>
                        <a:lnTo>
                          <a:pt x="354" y="177"/>
                        </a:lnTo>
                        <a:lnTo>
                          <a:pt x="361" y="167"/>
                        </a:lnTo>
                        <a:lnTo>
                          <a:pt x="363" y="155"/>
                        </a:lnTo>
                        <a:lnTo>
                          <a:pt x="363" y="33"/>
                        </a:lnTo>
                        <a:lnTo>
                          <a:pt x="361" y="21"/>
                        </a:lnTo>
                        <a:lnTo>
                          <a:pt x="354"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6" name="Freeform 200"/>
                  <p:cNvSpPr>
                    <a:spLocks noChangeArrowheads="1"/>
                  </p:cNvSpPr>
                  <p:nvPr/>
                </p:nvSpPr>
                <p:spPr bwMode="auto">
                  <a:xfrm>
                    <a:off x="5145" y="2450"/>
                    <a:ext cx="113" cy="57"/>
                  </a:xfrm>
                  <a:custGeom>
                    <a:avLst/>
                    <a:gdLst>
                      <a:gd name="T0" fmla="*/ 62 w 636"/>
                      <a:gd name="T1" fmla="*/ 0 h 372"/>
                      <a:gd name="T2" fmla="*/ 48 w 636"/>
                      <a:gd name="T3" fmla="*/ 2 h 372"/>
                      <a:gd name="T4" fmla="*/ 37 w 636"/>
                      <a:gd name="T5" fmla="*/ 6 h 372"/>
                      <a:gd name="T6" fmla="*/ 27 w 636"/>
                      <a:gd name="T7" fmla="*/ 10 h 372"/>
                      <a:gd name="T8" fmla="*/ 18 w 636"/>
                      <a:gd name="T9" fmla="*/ 18 h 372"/>
                      <a:gd name="T10" fmla="*/ 10 w 636"/>
                      <a:gd name="T11" fmla="*/ 27 h 372"/>
                      <a:gd name="T12" fmla="*/ 6 w 636"/>
                      <a:gd name="T13" fmla="*/ 37 h 372"/>
                      <a:gd name="T14" fmla="*/ 2 w 636"/>
                      <a:gd name="T15" fmla="*/ 48 h 372"/>
                      <a:gd name="T16" fmla="*/ 0 w 636"/>
                      <a:gd name="T17" fmla="*/ 62 h 372"/>
                      <a:gd name="T18" fmla="*/ 0 w 636"/>
                      <a:gd name="T19" fmla="*/ 309 h 372"/>
                      <a:gd name="T20" fmla="*/ 2 w 636"/>
                      <a:gd name="T21" fmla="*/ 323 h 372"/>
                      <a:gd name="T22" fmla="*/ 6 w 636"/>
                      <a:gd name="T23" fmla="*/ 334 h 372"/>
                      <a:gd name="T24" fmla="*/ 10 w 636"/>
                      <a:gd name="T25" fmla="*/ 344 h 372"/>
                      <a:gd name="T26" fmla="*/ 18 w 636"/>
                      <a:gd name="T27" fmla="*/ 353 h 372"/>
                      <a:gd name="T28" fmla="*/ 27 w 636"/>
                      <a:gd name="T29" fmla="*/ 361 h 372"/>
                      <a:gd name="T30" fmla="*/ 37 w 636"/>
                      <a:gd name="T31" fmla="*/ 367 h 372"/>
                      <a:gd name="T32" fmla="*/ 48 w 636"/>
                      <a:gd name="T33" fmla="*/ 371 h 372"/>
                      <a:gd name="T34" fmla="*/ 62 w 636"/>
                      <a:gd name="T35" fmla="*/ 372 h 372"/>
                      <a:gd name="T36" fmla="*/ 575 w 636"/>
                      <a:gd name="T37" fmla="*/ 372 h 372"/>
                      <a:gd name="T38" fmla="*/ 588 w 636"/>
                      <a:gd name="T39" fmla="*/ 371 h 372"/>
                      <a:gd name="T40" fmla="*/ 600 w 636"/>
                      <a:gd name="T41" fmla="*/ 367 h 372"/>
                      <a:gd name="T42" fmla="*/ 609 w 636"/>
                      <a:gd name="T43" fmla="*/ 361 h 372"/>
                      <a:gd name="T44" fmla="*/ 619 w 636"/>
                      <a:gd name="T45" fmla="*/ 353 h 372"/>
                      <a:gd name="T46" fmla="*/ 626 w 636"/>
                      <a:gd name="T47" fmla="*/ 344 h 372"/>
                      <a:gd name="T48" fmla="*/ 632 w 636"/>
                      <a:gd name="T49" fmla="*/ 334 h 372"/>
                      <a:gd name="T50" fmla="*/ 634 w 636"/>
                      <a:gd name="T51" fmla="*/ 323 h 372"/>
                      <a:gd name="T52" fmla="*/ 636 w 636"/>
                      <a:gd name="T53" fmla="*/ 309 h 372"/>
                      <a:gd name="T54" fmla="*/ 636 w 636"/>
                      <a:gd name="T55" fmla="*/ 62 h 372"/>
                      <a:gd name="T56" fmla="*/ 634 w 636"/>
                      <a:gd name="T57" fmla="*/ 48 h 372"/>
                      <a:gd name="T58" fmla="*/ 632 w 636"/>
                      <a:gd name="T59" fmla="*/ 37 h 372"/>
                      <a:gd name="T60" fmla="*/ 626 w 636"/>
                      <a:gd name="T61" fmla="*/ 27 h 372"/>
                      <a:gd name="T62" fmla="*/ 619 w 636"/>
                      <a:gd name="T63" fmla="*/ 18 h 372"/>
                      <a:gd name="T64" fmla="*/ 609 w 636"/>
                      <a:gd name="T65" fmla="*/ 10 h 372"/>
                      <a:gd name="T66" fmla="*/ 600 w 636"/>
                      <a:gd name="T67" fmla="*/ 6 h 372"/>
                      <a:gd name="T68" fmla="*/ 588 w 636"/>
                      <a:gd name="T69" fmla="*/ 2 h 372"/>
                      <a:gd name="T70" fmla="*/ 575 w 636"/>
                      <a:gd name="T71" fmla="*/ 0 h 372"/>
                      <a:gd name="T72" fmla="*/ 62 w 636"/>
                      <a:gd name="T7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372">
                        <a:moveTo>
                          <a:pt x="62" y="0"/>
                        </a:moveTo>
                        <a:lnTo>
                          <a:pt x="48" y="2"/>
                        </a:lnTo>
                        <a:lnTo>
                          <a:pt x="37" y="6"/>
                        </a:lnTo>
                        <a:lnTo>
                          <a:pt x="27" y="10"/>
                        </a:lnTo>
                        <a:lnTo>
                          <a:pt x="18" y="18"/>
                        </a:lnTo>
                        <a:lnTo>
                          <a:pt x="10" y="27"/>
                        </a:lnTo>
                        <a:lnTo>
                          <a:pt x="6" y="37"/>
                        </a:lnTo>
                        <a:lnTo>
                          <a:pt x="2" y="48"/>
                        </a:lnTo>
                        <a:lnTo>
                          <a:pt x="0" y="62"/>
                        </a:lnTo>
                        <a:lnTo>
                          <a:pt x="0" y="309"/>
                        </a:lnTo>
                        <a:lnTo>
                          <a:pt x="2" y="323"/>
                        </a:lnTo>
                        <a:lnTo>
                          <a:pt x="6" y="334"/>
                        </a:lnTo>
                        <a:lnTo>
                          <a:pt x="10" y="344"/>
                        </a:lnTo>
                        <a:lnTo>
                          <a:pt x="18" y="353"/>
                        </a:lnTo>
                        <a:lnTo>
                          <a:pt x="27" y="361"/>
                        </a:lnTo>
                        <a:lnTo>
                          <a:pt x="37" y="367"/>
                        </a:lnTo>
                        <a:lnTo>
                          <a:pt x="48" y="371"/>
                        </a:lnTo>
                        <a:lnTo>
                          <a:pt x="62" y="372"/>
                        </a:lnTo>
                        <a:lnTo>
                          <a:pt x="575" y="372"/>
                        </a:lnTo>
                        <a:lnTo>
                          <a:pt x="588" y="371"/>
                        </a:lnTo>
                        <a:lnTo>
                          <a:pt x="600" y="367"/>
                        </a:lnTo>
                        <a:lnTo>
                          <a:pt x="609" y="361"/>
                        </a:lnTo>
                        <a:lnTo>
                          <a:pt x="619" y="353"/>
                        </a:lnTo>
                        <a:lnTo>
                          <a:pt x="626" y="344"/>
                        </a:lnTo>
                        <a:lnTo>
                          <a:pt x="632" y="334"/>
                        </a:lnTo>
                        <a:lnTo>
                          <a:pt x="634" y="323"/>
                        </a:lnTo>
                        <a:lnTo>
                          <a:pt x="636" y="309"/>
                        </a:lnTo>
                        <a:lnTo>
                          <a:pt x="636" y="62"/>
                        </a:lnTo>
                        <a:lnTo>
                          <a:pt x="634" y="48"/>
                        </a:lnTo>
                        <a:lnTo>
                          <a:pt x="632" y="37"/>
                        </a:lnTo>
                        <a:lnTo>
                          <a:pt x="626" y="27"/>
                        </a:lnTo>
                        <a:lnTo>
                          <a:pt x="619" y="18"/>
                        </a:lnTo>
                        <a:lnTo>
                          <a:pt x="609" y="10"/>
                        </a:lnTo>
                        <a:lnTo>
                          <a:pt x="600" y="6"/>
                        </a:lnTo>
                        <a:lnTo>
                          <a:pt x="588" y="2"/>
                        </a:lnTo>
                        <a:lnTo>
                          <a:pt x="575" y="0"/>
                        </a:lnTo>
                        <a:lnTo>
                          <a:pt x="62" y="0"/>
                        </a:lnTo>
                        <a:close/>
                      </a:path>
                    </a:pathLst>
                  </a:custGeom>
                  <a:solidFill>
                    <a:srgbClr val="0099CC"/>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7" name="Rectangle 201"/>
                  <p:cNvSpPr>
                    <a:spLocks noChangeArrowheads="1"/>
                  </p:cNvSpPr>
                  <p:nvPr/>
                </p:nvSpPr>
                <p:spPr bwMode="auto">
                  <a:xfrm>
                    <a:off x="5120" y="2388"/>
                    <a:ext cx="20" cy="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78" name="Line 202"/>
                  <p:cNvSpPr>
                    <a:spLocks noChangeShapeType="1"/>
                  </p:cNvSpPr>
                  <p:nvPr/>
                </p:nvSpPr>
                <p:spPr bwMode="auto">
                  <a:xfrm>
                    <a:off x="5153" y="2383"/>
                    <a:ext cx="1" cy="35"/>
                  </a:xfrm>
                  <a:prstGeom prst="line">
                    <a:avLst/>
                  </a:prstGeom>
                  <a:noFill/>
                  <a:ln w="2376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79" name="Line 203"/>
                  <p:cNvSpPr>
                    <a:spLocks noChangeShapeType="1"/>
                  </p:cNvSpPr>
                  <p:nvPr/>
                </p:nvSpPr>
                <p:spPr bwMode="auto">
                  <a:xfrm flipV="1">
                    <a:off x="5146" y="2388"/>
                    <a:ext cx="16" cy="24"/>
                  </a:xfrm>
                  <a:prstGeom prst="line">
                    <a:avLst/>
                  </a:prstGeom>
                  <a:noFill/>
                  <a:ln w="19080">
                    <a:solidFill>
                      <a:srgbClr val="FFCC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80" name="Freeform 204"/>
                  <p:cNvSpPr>
                    <a:spLocks noChangeArrowheads="1"/>
                  </p:cNvSpPr>
                  <p:nvPr/>
                </p:nvSpPr>
                <p:spPr bwMode="auto">
                  <a:xfrm>
                    <a:off x="4505" y="2499"/>
                    <a:ext cx="65" cy="29"/>
                  </a:xfrm>
                  <a:custGeom>
                    <a:avLst/>
                    <a:gdLst>
                      <a:gd name="T0" fmla="*/ 31 w 365"/>
                      <a:gd name="T1" fmla="*/ 0 h 186"/>
                      <a:gd name="T2" fmla="*/ 19 w 365"/>
                      <a:gd name="T3" fmla="*/ 2 h 186"/>
                      <a:gd name="T4" fmla="*/ 9 w 365"/>
                      <a:gd name="T5" fmla="*/ 9 h 186"/>
                      <a:gd name="T6" fmla="*/ 2 w 365"/>
                      <a:gd name="T7" fmla="*/ 19 h 186"/>
                      <a:gd name="T8" fmla="*/ 0 w 365"/>
                      <a:gd name="T9" fmla="*/ 30 h 186"/>
                      <a:gd name="T10" fmla="*/ 0 w 365"/>
                      <a:gd name="T11" fmla="*/ 153 h 186"/>
                      <a:gd name="T12" fmla="*/ 2 w 365"/>
                      <a:gd name="T13" fmla="*/ 165 h 186"/>
                      <a:gd name="T14" fmla="*/ 9 w 365"/>
                      <a:gd name="T15" fmla="*/ 176 h 186"/>
                      <a:gd name="T16" fmla="*/ 19 w 365"/>
                      <a:gd name="T17" fmla="*/ 184 h 186"/>
                      <a:gd name="T18" fmla="*/ 31 w 365"/>
                      <a:gd name="T19" fmla="*/ 186 h 186"/>
                      <a:gd name="T20" fmla="*/ 332 w 365"/>
                      <a:gd name="T21" fmla="*/ 186 h 186"/>
                      <a:gd name="T22" fmla="*/ 344 w 365"/>
                      <a:gd name="T23" fmla="*/ 184 h 186"/>
                      <a:gd name="T24" fmla="*/ 355 w 365"/>
                      <a:gd name="T25" fmla="*/ 176 h 186"/>
                      <a:gd name="T26" fmla="*/ 363 w 365"/>
                      <a:gd name="T27" fmla="*/ 165 h 186"/>
                      <a:gd name="T28" fmla="*/ 365 w 365"/>
                      <a:gd name="T29" fmla="*/ 153 h 186"/>
                      <a:gd name="T30" fmla="*/ 365 w 365"/>
                      <a:gd name="T31" fmla="*/ 30 h 186"/>
                      <a:gd name="T32" fmla="*/ 363 w 365"/>
                      <a:gd name="T33" fmla="*/ 19 h 186"/>
                      <a:gd name="T34" fmla="*/ 355 w 365"/>
                      <a:gd name="T35" fmla="*/ 9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9"/>
                        </a:lnTo>
                        <a:lnTo>
                          <a:pt x="2" y="19"/>
                        </a:lnTo>
                        <a:lnTo>
                          <a:pt x="0" y="30"/>
                        </a:lnTo>
                        <a:lnTo>
                          <a:pt x="0" y="153"/>
                        </a:lnTo>
                        <a:lnTo>
                          <a:pt x="2" y="165"/>
                        </a:lnTo>
                        <a:lnTo>
                          <a:pt x="9" y="176"/>
                        </a:lnTo>
                        <a:lnTo>
                          <a:pt x="19" y="184"/>
                        </a:lnTo>
                        <a:lnTo>
                          <a:pt x="31" y="186"/>
                        </a:lnTo>
                        <a:lnTo>
                          <a:pt x="332" y="186"/>
                        </a:lnTo>
                        <a:lnTo>
                          <a:pt x="344" y="184"/>
                        </a:lnTo>
                        <a:lnTo>
                          <a:pt x="355" y="176"/>
                        </a:lnTo>
                        <a:lnTo>
                          <a:pt x="363" y="165"/>
                        </a:lnTo>
                        <a:lnTo>
                          <a:pt x="365" y="153"/>
                        </a:lnTo>
                        <a:lnTo>
                          <a:pt x="365" y="30"/>
                        </a:lnTo>
                        <a:lnTo>
                          <a:pt x="363" y="19"/>
                        </a:lnTo>
                        <a:lnTo>
                          <a:pt x="355" y="9"/>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81" name="Freeform 205"/>
                  <p:cNvSpPr>
                    <a:spLocks noChangeArrowheads="1"/>
                  </p:cNvSpPr>
                  <p:nvPr/>
                </p:nvSpPr>
                <p:spPr bwMode="auto">
                  <a:xfrm>
                    <a:off x="4505" y="2464"/>
                    <a:ext cx="65" cy="29"/>
                  </a:xfrm>
                  <a:custGeom>
                    <a:avLst/>
                    <a:gdLst>
                      <a:gd name="T0" fmla="*/ 31 w 365"/>
                      <a:gd name="T1" fmla="*/ 0 h 186"/>
                      <a:gd name="T2" fmla="*/ 19 w 365"/>
                      <a:gd name="T3" fmla="*/ 2 h 186"/>
                      <a:gd name="T4" fmla="*/ 9 w 365"/>
                      <a:gd name="T5" fmla="*/ 10 h 186"/>
                      <a:gd name="T6" fmla="*/ 2 w 365"/>
                      <a:gd name="T7" fmla="*/ 20 h 186"/>
                      <a:gd name="T8" fmla="*/ 0 w 365"/>
                      <a:gd name="T9" fmla="*/ 31 h 186"/>
                      <a:gd name="T10" fmla="*/ 0 w 365"/>
                      <a:gd name="T11" fmla="*/ 156 h 186"/>
                      <a:gd name="T12" fmla="*/ 2 w 365"/>
                      <a:gd name="T13" fmla="*/ 167 h 186"/>
                      <a:gd name="T14" fmla="*/ 9 w 365"/>
                      <a:gd name="T15" fmla="*/ 177 h 186"/>
                      <a:gd name="T16" fmla="*/ 19 w 365"/>
                      <a:gd name="T17" fmla="*/ 185 h 186"/>
                      <a:gd name="T18" fmla="*/ 31 w 365"/>
                      <a:gd name="T19" fmla="*/ 186 h 186"/>
                      <a:gd name="T20" fmla="*/ 332 w 365"/>
                      <a:gd name="T21" fmla="*/ 186 h 186"/>
                      <a:gd name="T22" fmla="*/ 344 w 365"/>
                      <a:gd name="T23" fmla="*/ 185 h 186"/>
                      <a:gd name="T24" fmla="*/ 355 w 365"/>
                      <a:gd name="T25" fmla="*/ 177 h 186"/>
                      <a:gd name="T26" fmla="*/ 363 w 365"/>
                      <a:gd name="T27" fmla="*/ 167 h 186"/>
                      <a:gd name="T28" fmla="*/ 365 w 365"/>
                      <a:gd name="T29" fmla="*/ 156 h 186"/>
                      <a:gd name="T30" fmla="*/ 365 w 365"/>
                      <a:gd name="T31" fmla="*/ 31 h 186"/>
                      <a:gd name="T32" fmla="*/ 363 w 365"/>
                      <a:gd name="T33" fmla="*/ 20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0"/>
                        </a:lnTo>
                        <a:lnTo>
                          <a:pt x="0" y="31"/>
                        </a:lnTo>
                        <a:lnTo>
                          <a:pt x="0" y="156"/>
                        </a:lnTo>
                        <a:lnTo>
                          <a:pt x="2" y="167"/>
                        </a:lnTo>
                        <a:lnTo>
                          <a:pt x="9" y="177"/>
                        </a:lnTo>
                        <a:lnTo>
                          <a:pt x="19" y="185"/>
                        </a:lnTo>
                        <a:lnTo>
                          <a:pt x="31" y="186"/>
                        </a:lnTo>
                        <a:lnTo>
                          <a:pt x="332" y="186"/>
                        </a:lnTo>
                        <a:lnTo>
                          <a:pt x="344" y="185"/>
                        </a:lnTo>
                        <a:lnTo>
                          <a:pt x="355" y="177"/>
                        </a:lnTo>
                        <a:lnTo>
                          <a:pt x="363" y="167"/>
                        </a:lnTo>
                        <a:lnTo>
                          <a:pt x="365" y="156"/>
                        </a:lnTo>
                        <a:lnTo>
                          <a:pt x="365" y="31"/>
                        </a:lnTo>
                        <a:lnTo>
                          <a:pt x="363" y="20"/>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782" name="Freeform 206"/>
                  <p:cNvSpPr>
                    <a:spLocks noChangeArrowheads="1"/>
                  </p:cNvSpPr>
                  <p:nvPr/>
                </p:nvSpPr>
                <p:spPr bwMode="auto">
                  <a:xfrm>
                    <a:off x="4505" y="2429"/>
                    <a:ext cx="65" cy="29"/>
                  </a:xfrm>
                  <a:custGeom>
                    <a:avLst/>
                    <a:gdLst>
                      <a:gd name="T0" fmla="*/ 31 w 365"/>
                      <a:gd name="T1" fmla="*/ 0 h 186"/>
                      <a:gd name="T2" fmla="*/ 19 w 365"/>
                      <a:gd name="T3" fmla="*/ 2 h 186"/>
                      <a:gd name="T4" fmla="*/ 9 w 365"/>
                      <a:gd name="T5" fmla="*/ 10 h 186"/>
                      <a:gd name="T6" fmla="*/ 2 w 365"/>
                      <a:gd name="T7" fmla="*/ 21 h 186"/>
                      <a:gd name="T8" fmla="*/ 0 w 365"/>
                      <a:gd name="T9" fmla="*/ 33 h 186"/>
                      <a:gd name="T10" fmla="*/ 0 w 365"/>
                      <a:gd name="T11" fmla="*/ 155 h 186"/>
                      <a:gd name="T12" fmla="*/ 2 w 365"/>
                      <a:gd name="T13" fmla="*/ 167 h 186"/>
                      <a:gd name="T14" fmla="*/ 9 w 365"/>
                      <a:gd name="T15" fmla="*/ 177 h 186"/>
                      <a:gd name="T16" fmla="*/ 19 w 365"/>
                      <a:gd name="T17" fmla="*/ 184 h 186"/>
                      <a:gd name="T18" fmla="*/ 31 w 365"/>
                      <a:gd name="T19" fmla="*/ 186 h 186"/>
                      <a:gd name="T20" fmla="*/ 332 w 365"/>
                      <a:gd name="T21" fmla="*/ 186 h 186"/>
                      <a:gd name="T22" fmla="*/ 344 w 365"/>
                      <a:gd name="T23" fmla="*/ 184 h 186"/>
                      <a:gd name="T24" fmla="*/ 355 w 365"/>
                      <a:gd name="T25" fmla="*/ 177 h 186"/>
                      <a:gd name="T26" fmla="*/ 363 w 365"/>
                      <a:gd name="T27" fmla="*/ 167 h 186"/>
                      <a:gd name="T28" fmla="*/ 365 w 365"/>
                      <a:gd name="T29" fmla="*/ 155 h 186"/>
                      <a:gd name="T30" fmla="*/ 365 w 365"/>
                      <a:gd name="T31" fmla="*/ 33 h 186"/>
                      <a:gd name="T32" fmla="*/ 363 w 365"/>
                      <a:gd name="T33" fmla="*/ 21 h 186"/>
                      <a:gd name="T34" fmla="*/ 355 w 365"/>
                      <a:gd name="T35" fmla="*/ 10 h 186"/>
                      <a:gd name="T36" fmla="*/ 344 w 365"/>
                      <a:gd name="T37" fmla="*/ 2 h 186"/>
                      <a:gd name="T38" fmla="*/ 332 w 365"/>
                      <a:gd name="T39" fmla="*/ 0 h 186"/>
                      <a:gd name="T40" fmla="*/ 31 w 365"/>
                      <a:gd name="T4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5" h="186">
                        <a:moveTo>
                          <a:pt x="31" y="0"/>
                        </a:moveTo>
                        <a:lnTo>
                          <a:pt x="19" y="2"/>
                        </a:lnTo>
                        <a:lnTo>
                          <a:pt x="9" y="10"/>
                        </a:lnTo>
                        <a:lnTo>
                          <a:pt x="2" y="21"/>
                        </a:lnTo>
                        <a:lnTo>
                          <a:pt x="0" y="33"/>
                        </a:lnTo>
                        <a:lnTo>
                          <a:pt x="0" y="155"/>
                        </a:lnTo>
                        <a:lnTo>
                          <a:pt x="2" y="167"/>
                        </a:lnTo>
                        <a:lnTo>
                          <a:pt x="9" y="177"/>
                        </a:lnTo>
                        <a:lnTo>
                          <a:pt x="19" y="184"/>
                        </a:lnTo>
                        <a:lnTo>
                          <a:pt x="31" y="186"/>
                        </a:lnTo>
                        <a:lnTo>
                          <a:pt x="332" y="186"/>
                        </a:lnTo>
                        <a:lnTo>
                          <a:pt x="344" y="184"/>
                        </a:lnTo>
                        <a:lnTo>
                          <a:pt x="355" y="177"/>
                        </a:lnTo>
                        <a:lnTo>
                          <a:pt x="363" y="167"/>
                        </a:lnTo>
                        <a:lnTo>
                          <a:pt x="365" y="155"/>
                        </a:lnTo>
                        <a:lnTo>
                          <a:pt x="365" y="33"/>
                        </a:lnTo>
                        <a:lnTo>
                          <a:pt x="363" y="21"/>
                        </a:lnTo>
                        <a:lnTo>
                          <a:pt x="355" y="10"/>
                        </a:lnTo>
                        <a:lnTo>
                          <a:pt x="344" y="2"/>
                        </a:lnTo>
                        <a:lnTo>
                          <a:pt x="332" y="0"/>
                        </a:lnTo>
                        <a:lnTo>
                          <a:pt x="31" y="0"/>
                        </a:lnTo>
                        <a:close/>
                      </a:path>
                    </a:pathLst>
                  </a:custGeom>
                  <a:solidFill>
                    <a:srgbClr val="A50021"/>
                  </a:solidFill>
                  <a:ln w="648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sp>
          <p:nvSpPr>
            <p:cNvPr id="24783" name="Line 207"/>
            <p:cNvSpPr>
              <a:spLocks noChangeShapeType="1"/>
            </p:cNvSpPr>
            <p:nvPr/>
          </p:nvSpPr>
          <p:spPr bwMode="auto">
            <a:xfrm>
              <a:off x="3686" y="1843"/>
              <a:ext cx="540" cy="13"/>
            </a:xfrm>
            <a:prstGeom prst="line">
              <a:avLst/>
            </a:prstGeom>
            <a:noFill/>
            <a:ln w="2844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784" name="Rectangle 208"/>
          <p:cNvSpPr>
            <a:spLocks noChangeArrowheads="1"/>
          </p:cNvSpPr>
          <p:nvPr/>
        </p:nvSpPr>
        <p:spPr bwMode="auto">
          <a:xfrm>
            <a:off x="990200" y="3887279"/>
            <a:ext cx="6478162" cy="236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388" tIns="45821" rIns="91388" bIns="45821"/>
          <a:lstStyle/>
          <a:p>
            <a:pPr marL="234429" indent="-234429">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r>
              <a:rPr lang="en-GB" sz="1500">
                <a:solidFill>
                  <a:srgbClr val="000000"/>
                </a:solidFill>
                <a:latin typeface="Arial" charset="0"/>
              </a:rPr>
              <a:t>Dedicated connections</a:t>
            </a:r>
          </a:p>
          <a:p>
            <a:pPr marL="234429" indent="-234429">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r>
              <a:rPr lang="en-GB" sz="1500">
                <a:solidFill>
                  <a:srgbClr val="000000"/>
                </a:solidFill>
                <a:latin typeface="Arial" charset="0"/>
              </a:rPr>
              <a:t>External network</a:t>
            </a:r>
          </a:p>
          <a:p>
            <a:pPr marL="515744" lvl="1" indent="-198707">
              <a:spcBef>
                <a:spcPts val="352"/>
              </a:spcBef>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r>
              <a:rPr lang="en-GB" sz="1400">
                <a:solidFill>
                  <a:srgbClr val="000000"/>
                </a:solidFill>
                <a:latin typeface="Arial" charset="0"/>
              </a:rPr>
              <a:t>Variation on effective bandwidth due to traffic</a:t>
            </a:r>
          </a:p>
          <a:p>
            <a:pPr marL="234429" indent="-234429">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r>
              <a:rPr lang="en-GB" sz="1500">
                <a:solidFill>
                  <a:srgbClr val="000000"/>
                </a:solidFill>
                <a:latin typeface="Arial" charset="0"/>
              </a:rPr>
              <a:t>Collective communication extension.</a:t>
            </a:r>
          </a:p>
          <a:p>
            <a:pPr marL="234429" indent="-234429">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endParaRPr lang="en-GB" sz="1500">
              <a:solidFill>
                <a:srgbClr val="000000"/>
              </a:solidFill>
              <a:latin typeface="Arial" charset="0"/>
            </a:endParaRPr>
          </a:p>
          <a:p>
            <a:pPr marL="234429" indent="-234429">
              <a:spcAft>
                <a:spcPts val="703"/>
              </a:spcAft>
              <a:buClr>
                <a:srgbClr val="212466"/>
              </a:buClr>
              <a:buSzPct val="171000"/>
              <a:buFont typeface="Gill Sans" pitchFamily="32" charset="0"/>
              <a:buChar char="•"/>
              <a:tabLst>
                <a:tab pos="234429" algn="l"/>
                <a:tab pos="549234" algn="l"/>
                <a:tab pos="865156" algn="l"/>
                <a:tab pos="1181077" algn="l"/>
                <a:tab pos="1496999" algn="l"/>
                <a:tab pos="1812920" algn="l"/>
                <a:tab pos="2128842" algn="l"/>
                <a:tab pos="2444763" algn="l"/>
                <a:tab pos="2760684" algn="l"/>
                <a:tab pos="3076605" algn="l"/>
                <a:tab pos="3392527" algn="l"/>
                <a:tab pos="3708448" algn="l"/>
                <a:tab pos="4024370" algn="l"/>
                <a:tab pos="4340291" algn="l"/>
                <a:tab pos="4656213" algn="l"/>
                <a:tab pos="4972134" algn="l"/>
                <a:tab pos="5288056" algn="l"/>
                <a:tab pos="5603977" algn="l"/>
                <a:tab pos="5919898" algn="l"/>
                <a:tab pos="6235819" algn="l"/>
                <a:tab pos="6551741" algn="l"/>
              </a:tabLst>
            </a:pPr>
            <a:r>
              <a:rPr lang="en-GB" sz="1500">
                <a:solidFill>
                  <a:srgbClr val="000000"/>
                </a:solidFill>
                <a:latin typeface="Arial" charset="0"/>
              </a:rPr>
              <a:t>Not targeted by this tutorial</a:t>
            </a:r>
          </a:p>
        </p:txBody>
      </p:sp>
    </p:spTree>
    <p:extLst>
      <p:ext uri="{BB962C8B-B14F-4D97-AF65-F5344CB8AC3E}">
        <p14:creationId xmlns:p14="http://schemas.microsoft.com/office/powerpoint/2010/main" val="12850509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examples</a:t>
            </a:r>
            <a:endParaRPr lang="en-US" dirty="0"/>
          </a:p>
        </p:txBody>
      </p:sp>
      <p:sp>
        <p:nvSpPr>
          <p:cNvPr id="3" name="Content Placeholder 2"/>
          <p:cNvSpPr>
            <a:spLocks noGrp="1"/>
          </p:cNvSpPr>
          <p:nvPr>
            <p:ph idx="1"/>
          </p:nvPr>
        </p:nvSpPr>
        <p:spPr/>
        <p:txBody>
          <a:bodyPr/>
          <a:lstStyle/>
          <a:p>
            <a:pPr lvl="1"/>
            <a:endParaRPr lang="en-US" dirty="0"/>
          </a:p>
          <a:p>
            <a:r>
              <a:rPr lang="en-US" dirty="0"/>
              <a:t>Architecture parametric sweeps</a:t>
            </a:r>
          </a:p>
          <a:p>
            <a:r>
              <a:rPr lang="en-US" dirty="0" smtClean="0"/>
              <a:t>Estimating </a:t>
            </a:r>
            <a:r>
              <a:rPr lang="en-US" dirty="0"/>
              <a:t>impact of ports to </a:t>
            </a:r>
            <a:r>
              <a:rPr lang="en-US" dirty="0" err="1"/>
              <a:t>MPI+OpenMP</a:t>
            </a:r>
            <a:r>
              <a:rPr lang="en-US" dirty="0"/>
              <a:t>/CUDA/…</a:t>
            </a:r>
          </a:p>
          <a:p>
            <a:r>
              <a:rPr lang="en-US" dirty="0"/>
              <a:t>Ideal machine</a:t>
            </a:r>
          </a:p>
          <a:p>
            <a:r>
              <a:rPr lang="en-US" dirty="0"/>
              <a:t>Are all parts of an app. equally sensitive to network?</a:t>
            </a:r>
          </a:p>
          <a:p>
            <a:r>
              <a:rPr lang="en-US" dirty="0" smtClean="0"/>
              <a:t>Endpoint contention</a:t>
            </a:r>
          </a:p>
        </p:txBody>
      </p:sp>
    </p:spTree>
    <p:extLst>
      <p:ext uri="{BB962C8B-B14F-4D97-AF65-F5344CB8AC3E}">
        <p14:creationId xmlns:p14="http://schemas.microsoft.com/office/powerpoint/2010/main" val="1946110339"/>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3"/>
          <p:cNvSpPr txBox="1">
            <a:spLocks noChangeArrowheads="1"/>
          </p:cNvSpPr>
          <p:nvPr/>
        </p:nvSpPr>
        <p:spPr bwMode="auto">
          <a:xfrm>
            <a:off x="327025" y="815975"/>
            <a:ext cx="8228013" cy="5791200"/>
          </a:xfrm>
          <a:prstGeom prst="rect">
            <a:avLst/>
          </a:prstGeom>
          <a:noFill/>
          <a:ln w="9525">
            <a:noFill/>
            <a:round/>
            <a:headEnd/>
            <a:tailEnd/>
          </a:ln>
        </p:spPr>
        <p:txBody>
          <a:bodyPr lIns="82945" tIns="58127" rIns="82945" bIns="41473"/>
          <a:lstStyle/>
          <a:p>
            <a:pPr marL="222250" indent="-222250"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r>
              <a:rPr lang="en-GB" sz="2900">
                <a:solidFill>
                  <a:srgbClr val="004586"/>
                </a:solidFill>
                <a:cs typeface="Arial" charset="0"/>
              </a:rPr>
              <a:t>MPIRE 32 tasks, no network contention</a:t>
            </a:r>
          </a:p>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500">
              <a:solidFill>
                <a:srgbClr val="000000"/>
              </a:solidFill>
              <a:cs typeface="Arial" charset="0"/>
            </a:endParaRPr>
          </a:p>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200">
              <a:solidFill>
                <a:srgbClr val="666666"/>
              </a:solidFill>
              <a:cs typeface="Arial" charset="0"/>
            </a:endParaRPr>
          </a:p>
          <a:p>
            <a:pPr marL="622300" lvl="1" indent="-207963" defTabSz="407988">
              <a:lnSpc>
                <a:spcPct val="81000"/>
              </a:lnSpc>
              <a:spcAft>
                <a:spcPts val="775"/>
              </a:spcAft>
              <a:buClr>
                <a:srgbClr val="000000"/>
              </a:buClr>
              <a:buSzPct val="100000"/>
              <a:buFont typeface="Times New Roman" pitchFamily="18" charset="0"/>
              <a:buNone/>
              <a:tabLst>
                <a:tab pos="222250" algn="l"/>
                <a:tab pos="627063" algn="l"/>
                <a:tab pos="1035050" algn="l"/>
                <a:tab pos="1443038" algn="l"/>
                <a:tab pos="1851025" algn="l"/>
                <a:tab pos="2257425" algn="l"/>
                <a:tab pos="2665413" algn="l"/>
                <a:tab pos="3073400" algn="l"/>
                <a:tab pos="3479800" algn="l"/>
                <a:tab pos="3887788" algn="l"/>
                <a:tab pos="4295775" algn="l"/>
                <a:tab pos="4703763" algn="l"/>
                <a:tab pos="5110163" algn="l"/>
                <a:tab pos="5518150" algn="l"/>
                <a:tab pos="5926138" algn="l"/>
                <a:tab pos="6332538" algn="l"/>
                <a:tab pos="6740525" algn="l"/>
                <a:tab pos="7148513" algn="l"/>
                <a:tab pos="7556500" algn="l"/>
                <a:tab pos="7962900" algn="l"/>
                <a:tab pos="8370888" algn="l"/>
              </a:tabLst>
            </a:pPr>
            <a:endParaRPr lang="en-GB" sz="2200">
              <a:solidFill>
                <a:srgbClr val="666666"/>
              </a:solidFill>
              <a:cs typeface="Arial" charset="0"/>
            </a:endParaRPr>
          </a:p>
        </p:txBody>
      </p:sp>
      <p:grpSp>
        <p:nvGrpSpPr>
          <p:cNvPr id="100355" name="Group 4"/>
          <p:cNvGrpSpPr>
            <a:grpSpLocks/>
          </p:cNvGrpSpPr>
          <p:nvPr/>
        </p:nvGrpSpPr>
        <p:grpSpPr bwMode="auto">
          <a:xfrm>
            <a:off x="358775" y="1436688"/>
            <a:ext cx="3930650" cy="2328862"/>
            <a:chOff x="249" y="998"/>
            <a:chExt cx="2730" cy="1617"/>
          </a:xfrm>
        </p:grpSpPr>
        <p:pic>
          <p:nvPicPr>
            <p:cNvPr id="100363" name="Picture 5"/>
            <p:cNvPicPr>
              <a:picLocks noChangeAspect="1" noChangeArrowheads="1"/>
            </p:cNvPicPr>
            <p:nvPr/>
          </p:nvPicPr>
          <p:blipFill>
            <a:blip r:embed="rId3"/>
            <a:srcRect/>
            <a:stretch>
              <a:fillRect/>
            </a:stretch>
          </p:blipFill>
          <p:spPr bwMode="auto">
            <a:xfrm>
              <a:off x="249" y="998"/>
              <a:ext cx="2731" cy="1618"/>
            </a:xfrm>
            <a:prstGeom prst="rect">
              <a:avLst/>
            </a:prstGeom>
            <a:noFill/>
            <a:ln w="9525">
              <a:noFill/>
              <a:round/>
              <a:headEnd/>
              <a:tailEnd/>
            </a:ln>
          </p:spPr>
        </p:pic>
        <p:sp>
          <p:nvSpPr>
            <p:cNvPr id="100364" name="Rectangle 6"/>
            <p:cNvSpPr>
              <a:spLocks noChangeArrowheads="1"/>
            </p:cNvSpPr>
            <p:nvPr/>
          </p:nvSpPr>
          <p:spPr bwMode="auto">
            <a:xfrm>
              <a:off x="303" y="2354"/>
              <a:ext cx="2676"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L=25us, BW=100MB/s</a:t>
              </a:r>
            </a:p>
          </p:txBody>
        </p:sp>
      </p:grpSp>
      <p:grpSp>
        <p:nvGrpSpPr>
          <p:cNvPr id="100356" name="Group 7"/>
          <p:cNvGrpSpPr>
            <a:grpSpLocks/>
          </p:cNvGrpSpPr>
          <p:nvPr/>
        </p:nvGrpSpPr>
        <p:grpSpPr bwMode="auto">
          <a:xfrm>
            <a:off x="4830763" y="1450975"/>
            <a:ext cx="3932237" cy="2330450"/>
            <a:chOff x="3355" y="1008"/>
            <a:chExt cx="2730" cy="1618"/>
          </a:xfrm>
        </p:grpSpPr>
        <p:pic>
          <p:nvPicPr>
            <p:cNvPr id="100361" name="Picture 8"/>
            <p:cNvPicPr>
              <a:picLocks noChangeAspect="1" noChangeArrowheads="1"/>
            </p:cNvPicPr>
            <p:nvPr/>
          </p:nvPicPr>
          <p:blipFill>
            <a:blip r:embed="rId4"/>
            <a:srcRect/>
            <a:stretch>
              <a:fillRect/>
            </a:stretch>
          </p:blipFill>
          <p:spPr bwMode="auto">
            <a:xfrm>
              <a:off x="3355" y="1008"/>
              <a:ext cx="2731" cy="1619"/>
            </a:xfrm>
            <a:prstGeom prst="rect">
              <a:avLst/>
            </a:prstGeom>
            <a:noFill/>
            <a:ln w="9525">
              <a:noFill/>
              <a:round/>
              <a:headEnd/>
              <a:tailEnd/>
            </a:ln>
          </p:spPr>
        </p:pic>
        <p:sp>
          <p:nvSpPr>
            <p:cNvPr id="100362" name="Rectangle 9"/>
            <p:cNvSpPr>
              <a:spLocks noChangeArrowheads="1"/>
            </p:cNvSpPr>
            <p:nvPr/>
          </p:nvSpPr>
          <p:spPr bwMode="auto">
            <a:xfrm>
              <a:off x="3382" y="2364"/>
              <a:ext cx="2678"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L=1000us, BW=100MB/s</a:t>
              </a:r>
            </a:p>
          </p:txBody>
        </p:sp>
      </p:grpSp>
      <p:grpSp>
        <p:nvGrpSpPr>
          <p:cNvPr id="100357" name="Group 10"/>
          <p:cNvGrpSpPr>
            <a:grpSpLocks/>
          </p:cNvGrpSpPr>
          <p:nvPr/>
        </p:nvGrpSpPr>
        <p:grpSpPr bwMode="auto">
          <a:xfrm>
            <a:off x="2363788" y="3873500"/>
            <a:ext cx="3932237" cy="2330450"/>
            <a:chOff x="1642" y="2690"/>
            <a:chExt cx="2730" cy="1618"/>
          </a:xfrm>
        </p:grpSpPr>
        <p:pic>
          <p:nvPicPr>
            <p:cNvPr id="100359" name="Picture 11"/>
            <p:cNvPicPr>
              <a:picLocks noChangeAspect="1" noChangeArrowheads="1"/>
            </p:cNvPicPr>
            <p:nvPr/>
          </p:nvPicPr>
          <p:blipFill>
            <a:blip r:embed="rId5"/>
            <a:srcRect/>
            <a:stretch>
              <a:fillRect/>
            </a:stretch>
          </p:blipFill>
          <p:spPr bwMode="auto">
            <a:xfrm>
              <a:off x="1642" y="2690"/>
              <a:ext cx="2731" cy="1619"/>
            </a:xfrm>
            <a:prstGeom prst="rect">
              <a:avLst/>
            </a:prstGeom>
            <a:noFill/>
            <a:ln w="9525">
              <a:noFill/>
              <a:round/>
              <a:headEnd/>
              <a:tailEnd/>
            </a:ln>
          </p:spPr>
        </p:pic>
        <p:sp>
          <p:nvSpPr>
            <p:cNvPr id="100360" name="Rectangle 12"/>
            <p:cNvSpPr>
              <a:spLocks noChangeArrowheads="1"/>
            </p:cNvSpPr>
            <p:nvPr/>
          </p:nvSpPr>
          <p:spPr bwMode="auto">
            <a:xfrm>
              <a:off x="1677" y="4046"/>
              <a:ext cx="2677" cy="217"/>
            </a:xfrm>
            <a:prstGeom prst="rect">
              <a:avLst/>
            </a:prstGeom>
            <a:solidFill>
              <a:srgbClr val="000000"/>
            </a:solidFill>
            <a:ln w="9525">
              <a:noFill/>
              <a:round/>
              <a:headEnd/>
              <a:tailEnd/>
            </a:ln>
          </p:spPr>
          <p:txBody>
            <a:bodyPr lIns="118866" tIns="59433" rIns="118866" bIns="59433"/>
            <a:lstStyle/>
            <a:p>
              <a:pPr marL="622300" lvl="1" indent="-231775" defTabSz="407988" eaLnBrk="0" hangingPunct="0">
                <a:spcBef>
                  <a:spcPts val="450"/>
                </a:spcBef>
                <a:spcAft>
                  <a:spcPts val="913"/>
                </a:spcAft>
                <a:buClr>
                  <a:srgbClr val="212466"/>
                </a:buClr>
                <a:buSzPct val="171000"/>
                <a:buFont typeface="Gill Sans"/>
                <a:buNone/>
                <a:tabLst>
                  <a:tab pos="622300" algn="l"/>
                  <a:tab pos="1028700" algn="l"/>
                  <a:tab pos="1435100" algn="l"/>
                  <a:tab pos="1843088" algn="l"/>
                  <a:tab pos="2251075" algn="l"/>
                  <a:tab pos="2659063" algn="l"/>
                  <a:tab pos="3065463" algn="l"/>
                  <a:tab pos="3473450" algn="l"/>
                  <a:tab pos="3881438" algn="l"/>
                  <a:tab pos="4287838" algn="l"/>
                  <a:tab pos="4695825" algn="l"/>
                  <a:tab pos="5103813" algn="l"/>
                  <a:tab pos="5510213" algn="l"/>
                  <a:tab pos="5918200" algn="l"/>
                  <a:tab pos="6326188" algn="l"/>
                  <a:tab pos="6734175" algn="l"/>
                  <a:tab pos="7140575" algn="l"/>
                  <a:tab pos="7548563" algn="l"/>
                  <a:tab pos="7956550" algn="l"/>
                  <a:tab pos="8362950" algn="l"/>
                  <a:tab pos="8770938" algn="l"/>
                </a:tabLst>
              </a:pPr>
              <a:r>
                <a:rPr lang="en-GB" sz="1600">
                  <a:solidFill>
                    <a:srgbClr val="FFFFFF"/>
                  </a:solidFill>
                  <a:cs typeface="Arial" charset="0"/>
                </a:rPr>
                <a:t>L=25us, BW=10MB/s</a:t>
              </a:r>
            </a:p>
          </p:txBody>
        </p:sp>
      </p:grpSp>
      <p:sp>
        <p:nvSpPr>
          <p:cNvPr id="100358" name="Text Box 13"/>
          <p:cNvSpPr txBox="1">
            <a:spLocks noChangeArrowheads="1"/>
          </p:cNvSpPr>
          <p:nvPr/>
        </p:nvSpPr>
        <p:spPr bwMode="auto">
          <a:xfrm>
            <a:off x="6232525" y="5189538"/>
            <a:ext cx="2676525" cy="339725"/>
          </a:xfrm>
          <a:prstGeom prst="rect">
            <a:avLst/>
          </a:prstGeom>
          <a:noFill/>
          <a:ln w="9525">
            <a:noFill/>
            <a:round/>
            <a:headEnd/>
            <a:tailEnd/>
          </a:ln>
        </p:spPr>
        <p:txBody>
          <a:bodyPr wrap="none" lIns="117887" tIns="59107" rIns="117887" bIns="59107">
            <a:spAutoFit/>
          </a:bodyPr>
          <a:lstStyle/>
          <a:p>
            <a:pPr defTabSz="407988" eaLnBrk="0" hangingPunct="0">
              <a:lnSpc>
                <a:spcPct val="80000"/>
              </a:lnSpc>
              <a:spcBef>
                <a:spcPts val="1138"/>
              </a:spcBef>
              <a:buClr>
                <a:srgbClr val="000000"/>
              </a:buClr>
              <a:buSzPct val="45000"/>
              <a:buFont typeface="Wingdings" pitchFamily="2" charset="2"/>
              <a:buNone/>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n-GB">
                <a:solidFill>
                  <a:srgbClr val="000066"/>
                </a:solidFill>
                <a:cs typeface="Arial" charset="0"/>
              </a:rPr>
              <a:t>All windows same scale</a:t>
            </a:r>
          </a:p>
        </p:txBody>
      </p:sp>
      <p:sp>
        <p:nvSpPr>
          <p:cNvPr id="100366" name="Title 1"/>
          <p:cNvSpPr>
            <a:spLocks/>
          </p:cNvSpPr>
          <p:nvPr/>
        </p:nvSpPr>
        <p:spPr bwMode="auto">
          <a:xfrm>
            <a:off x="107950" y="0"/>
            <a:ext cx="8928100" cy="692150"/>
          </a:xfrm>
          <a:prstGeom prst="rect">
            <a:avLst/>
          </a:prstGeom>
          <a:noFill/>
          <a:ln w="9525">
            <a:noFill/>
            <a:miter lim="800000"/>
            <a:headEnd/>
            <a:tailEnd/>
          </a:ln>
        </p:spPr>
        <p:txBody>
          <a:bodyPr anchor="b"/>
          <a:lstStyle/>
          <a:p>
            <a:pPr eaLnBrk="0" hangingPunct="0"/>
            <a:r>
              <a:rPr lang="en-GB" sz="2700" dirty="0" smtClean="0">
                <a:solidFill>
                  <a:schemeClr val="bg1"/>
                </a:solidFill>
              </a:rPr>
              <a:t>Are all parts of an app. equally sensitive to network?</a:t>
            </a:r>
            <a:endParaRPr lang="en-US" sz="2700" dirty="0">
              <a:solidFill>
                <a:schemeClr val="bg1"/>
              </a:solidFill>
            </a:endParaRPr>
          </a:p>
        </p:txBody>
      </p:sp>
    </p:spTree>
    <p:extLst>
      <p:ext uri="{BB962C8B-B14F-4D97-AF65-F5344CB8AC3E}">
        <p14:creationId xmlns:p14="http://schemas.microsoft.com/office/powerpoint/2010/main" val="10429072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t>
            </a:r>
            <a:r>
              <a:rPr lang="en-GB" dirty="0" smtClean="0"/>
              <a:t>arametric </a:t>
            </a:r>
            <a:r>
              <a:rPr lang="en-GB" dirty="0"/>
              <a:t>studies – network </a:t>
            </a:r>
            <a:r>
              <a:rPr lang="en-GB" dirty="0" smtClean="0"/>
              <a:t>sensitivity</a:t>
            </a:r>
            <a:endParaRPr lang="en-US" dirty="0"/>
          </a:p>
        </p:txBody>
      </p:sp>
      <p:sp>
        <p:nvSpPr>
          <p:cNvPr id="3" name="Content Placeholder 2"/>
          <p:cNvSpPr>
            <a:spLocks noGrp="1"/>
          </p:cNvSpPr>
          <p:nvPr>
            <p:ph idx="1"/>
          </p:nvPr>
        </p:nvSpPr>
        <p:spPr/>
        <p:txBody>
          <a:bodyPr/>
          <a:lstStyle/>
          <a:p>
            <a:r>
              <a:rPr lang="en-US" dirty="0"/>
              <a:t>WRF, Iberia 4Km, 4 </a:t>
            </a:r>
            <a:r>
              <a:rPr lang="en-US" dirty="0" err="1"/>
              <a:t>procs</a:t>
            </a:r>
            <a:r>
              <a:rPr lang="en-US" dirty="0"/>
              <a:t>/node</a:t>
            </a:r>
          </a:p>
          <a:p>
            <a:pPr lvl="1">
              <a:lnSpc>
                <a:spcPct val="150000"/>
              </a:lnSpc>
            </a:pPr>
            <a:r>
              <a:rPr lang="en-US" dirty="0" smtClean="0"/>
              <a:t>No </a:t>
            </a:r>
            <a:r>
              <a:rPr lang="en-US" dirty="0"/>
              <a:t>sensitive to latency</a:t>
            </a:r>
          </a:p>
          <a:p>
            <a:pPr lvl="1">
              <a:lnSpc>
                <a:spcPct val="150000"/>
              </a:lnSpc>
            </a:pPr>
            <a:r>
              <a:rPr lang="en-US" dirty="0"/>
              <a:t>NMM</a:t>
            </a:r>
          </a:p>
          <a:p>
            <a:pPr lvl="2"/>
            <a:r>
              <a:rPr lang="en-US" dirty="0" smtClean="0"/>
              <a:t>BW </a:t>
            </a:r>
            <a:r>
              <a:rPr lang="en-US" dirty="0"/>
              <a:t>– 256MB/s</a:t>
            </a:r>
          </a:p>
          <a:p>
            <a:pPr lvl="2"/>
            <a:r>
              <a:rPr lang="en-US" dirty="0"/>
              <a:t>512 – sensitive to contention</a:t>
            </a:r>
          </a:p>
          <a:p>
            <a:pPr lvl="1">
              <a:lnSpc>
                <a:spcPct val="150000"/>
              </a:lnSpc>
            </a:pPr>
            <a:r>
              <a:rPr lang="en-US" dirty="0"/>
              <a:t>ARW</a:t>
            </a:r>
          </a:p>
          <a:p>
            <a:pPr lvl="2"/>
            <a:r>
              <a:rPr lang="en-US" dirty="0" smtClean="0"/>
              <a:t>BW </a:t>
            </a:r>
            <a:r>
              <a:rPr lang="en-US" dirty="0"/>
              <a:t>- 1GB/s</a:t>
            </a:r>
          </a:p>
          <a:p>
            <a:pPr lvl="2"/>
            <a:r>
              <a:rPr lang="en-US" dirty="0"/>
              <a:t>Sensitive to contention</a:t>
            </a:r>
          </a:p>
          <a:p>
            <a:endParaRPr lang="en-US" dirty="0"/>
          </a:p>
        </p:txBody>
      </p:sp>
      <p:pic>
        <p:nvPicPr>
          <p:cNvPr id="4" name="Picture 4"/>
          <p:cNvPicPr>
            <a:picLocks noChangeAspect="1" noChangeArrowheads="1"/>
          </p:cNvPicPr>
          <p:nvPr/>
        </p:nvPicPr>
        <p:blipFill>
          <a:blip r:embed="rId2"/>
          <a:srcRect/>
          <a:stretch>
            <a:fillRect/>
          </a:stretch>
        </p:blipFill>
        <p:spPr bwMode="auto">
          <a:xfrm>
            <a:off x="5551488" y="803275"/>
            <a:ext cx="3141662" cy="2217738"/>
          </a:xfrm>
          <a:prstGeom prst="rect">
            <a:avLst/>
          </a:prstGeom>
          <a:noFill/>
          <a:ln w="9525">
            <a:noFill/>
            <a:round/>
            <a:headEnd/>
            <a:tailEnd/>
          </a:ln>
        </p:spPr>
      </p:pic>
      <p:pic>
        <p:nvPicPr>
          <p:cNvPr id="5" name="Picture 5"/>
          <p:cNvPicPr>
            <a:picLocks noChangeAspect="1" noChangeArrowheads="1"/>
          </p:cNvPicPr>
          <p:nvPr/>
        </p:nvPicPr>
        <p:blipFill>
          <a:blip r:embed="rId3"/>
          <a:srcRect/>
          <a:stretch>
            <a:fillRect/>
          </a:stretch>
        </p:blipFill>
        <p:spPr bwMode="auto">
          <a:xfrm>
            <a:off x="2843213" y="4402138"/>
            <a:ext cx="2944812" cy="2195512"/>
          </a:xfrm>
          <a:prstGeom prst="rect">
            <a:avLst/>
          </a:prstGeom>
          <a:noFill/>
          <a:ln w="9525">
            <a:noFill/>
            <a:round/>
            <a:headEnd/>
            <a:tailEnd/>
          </a:ln>
        </p:spPr>
      </p:pic>
      <p:pic>
        <p:nvPicPr>
          <p:cNvPr id="6" name="Picture 6"/>
          <p:cNvPicPr>
            <a:picLocks noChangeAspect="1" noChangeArrowheads="1"/>
          </p:cNvPicPr>
          <p:nvPr/>
        </p:nvPicPr>
        <p:blipFill>
          <a:blip r:embed="rId4"/>
          <a:srcRect/>
          <a:stretch>
            <a:fillRect/>
          </a:stretch>
        </p:blipFill>
        <p:spPr bwMode="auto">
          <a:xfrm>
            <a:off x="5940425" y="3230563"/>
            <a:ext cx="3048000" cy="2214562"/>
          </a:xfrm>
          <a:prstGeom prst="rect">
            <a:avLst/>
          </a:prstGeom>
          <a:noFill/>
          <a:ln w="9525">
            <a:noFill/>
            <a:round/>
            <a:headEnd/>
            <a:tailEnd/>
          </a:ln>
        </p:spPr>
      </p:pic>
    </p:spTree>
    <p:extLst>
      <p:ext uri="{BB962C8B-B14F-4D97-AF65-F5344CB8AC3E}">
        <p14:creationId xmlns:p14="http://schemas.microsoft.com/office/powerpoint/2010/main" val="954533299"/>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dirty="0" smtClean="0"/>
              <a:t>Ideal machine</a:t>
            </a:r>
            <a:endParaRPr lang="en-US" dirty="0"/>
          </a:p>
        </p:txBody>
      </p:sp>
      <p:sp>
        <p:nvSpPr>
          <p:cNvPr id="456707" name="Rectangle 3"/>
          <p:cNvSpPr>
            <a:spLocks noGrp="1" noChangeArrowheads="1"/>
          </p:cNvSpPr>
          <p:nvPr>
            <p:ph type="body" idx="1"/>
          </p:nvPr>
        </p:nvSpPr>
        <p:spPr/>
        <p:txBody>
          <a:bodyPr/>
          <a:lstStyle/>
          <a:p>
            <a:pPr marL="342900" lvl="1" indent="-342900">
              <a:buBlip>
                <a:blip r:embed="rId2"/>
              </a:buBlip>
            </a:pPr>
            <a:r>
              <a:rPr lang="en-US" sz="2400" dirty="0"/>
              <a:t>The impossible machine: </a:t>
            </a:r>
            <a:r>
              <a:rPr lang="en-US" sz="2400" dirty="0" smtClean="0"/>
              <a:t>    BW </a:t>
            </a:r>
            <a:r>
              <a:rPr lang="en-US" sz="2400" dirty="0"/>
              <a:t>= </a:t>
            </a:r>
            <a:r>
              <a:rPr lang="en-US" sz="2400" dirty="0">
                <a:sym typeface="Symbol" pitchFamily="18" charset="2"/>
              </a:rPr>
              <a:t>,    L = 0</a:t>
            </a:r>
            <a:endParaRPr lang="en-US" sz="2400" dirty="0"/>
          </a:p>
          <a:p>
            <a:r>
              <a:rPr lang="en-US" dirty="0"/>
              <a:t>Actually describes/characterizes Intrinsic application </a:t>
            </a:r>
            <a:r>
              <a:rPr lang="en-US" dirty="0" smtClean="0"/>
              <a:t>behavior</a:t>
            </a:r>
          </a:p>
          <a:p>
            <a:pPr lvl="1"/>
            <a:r>
              <a:rPr lang="en-US" dirty="0" smtClean="0"/>
              <a:t>Load </a:t>
            </a:r>
            <a:r>
              <a:rPr lang="en-US" dirty="0"/>
              <a:t>balance problems?</a:t>
            </a:r>
            <a:endParaRPr lang="en-US" dirty="0" smtClean="0"/>
          </a:p>
          <a:p>
            <a:pPr lvl="1"/>
            <a:r>
              <a:rPr lang="en-US" dirty="0"/>
              <a:t>D</a:t>
            </a:r>
            <a:r>
              <a:rPr lang="en-US" dirty="0" smtClean="0"/>
              <a:t>ependence </a:t>
            </a:r>
            <a:r>
              <a:rPr lang="en-US" dirty="0"/>
              <a:t>problems</a:t>
            </a:r>
            <a:r>
              <a:rPr lang="en-US" dirty="0" smtClean="0"/>
              <a:t>?</a:t>
            </a:r>
            <a:endParaRPr lang="en-US" dirty="0"/>
          </a:p>
        </p:txBody>
      </p:sp>
      <p:grpSp>
        <p:nvGrpSpPr>
          <p:cNvPr id="456708" name="Group 4"/>
          <p:cNvGrpSpPr>
            <a:grpSpLocks/>
          </p:cNvGrpSpPr>
          <p:nvPr/>
        </p:nvGrpSpPr>
        <p:grpSpPr bwMode="auto">
          <a:xfrm>
            <a:off x="1939096" y="2725142"/>
            <a:ext cx="6857721" cy="3656185"/>
            <a:chOff x="1737" y="2089"/>
            <a:chExt cx="6143" cy="3275"/>
          </a:xfrm>
        </p:grpSpPr>
        <p:grpSp>
          <p:nvGrpSpPr>
            <p:cNvPr id="456709" name="Group 5"/>
            <p:cNvGrpSpPr>
              <a:grpSpLocks/>
            </p:cNvGrpSpPr>
            <p:nvPr/>
          </p:nvGrpSpPr>
          <p:grpSpPr bwMode="auto">
            <a:xfrm>
              <a:off x="2644" y="2890"/>
              <a:ext cx="4317" cy="2474"/>
              <a:chOff x="2644" y="2890"/>
              <a:chExt cx="4317" cy="2474"/>
            </a:xfrm>
          </p:grpSpPr>
          <p:pic>
            <p:nvPicPr>
              <p:cNvPr id="456710" name="Picture 6" descr="mpica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 y="2979"/>
                <a:ext cx="4316" cy="2301"/>
              </a:xfrm>
              <a:prstGeom prst="rect">
                <a:avLst/>
              </a:prstGeom>
              <a:noFill/>
              <a:extLst>
                <a:ext uri="{909E8E84-426E-40DD-AFC4-6F175D3DCCD1}">
                  <a14:hiddenFill xmlns:a14="http://schemas.microsoft.com/office/drawing/2010/main">
                    <a:solidFill>
                      <a:srgbClr val="FFFFFF"/>
                    </a:solidFill>
                  </a14:hiddenFill>
                </a:ext>
              </a:extLst>
            </p:spPr>
          </p:pic>
          <p:sp>
            <p:nvSpPr>
              <p:cNvPr id="456711" name="Freeform 7"/>
              <p:cNvSpPr>
                <a:spLocks/>
              </p:cNvSpPr>
              <p:nvPr/>
            </p:nvSpPr>
            <p:spPr bwMode="auto">
              <a:xfrm>
                <a:off x="5833" y="2890"/>
                <a:ext cx="1128" cy="2474"/>
              </a:xfrm>
              <a:custGeom>
                <a:avLst/>
                <a:gdLst>
                  <a:gd name="T0" fmla="*/ 1128 w 1128"/>
                  <a:gd name="T1" fmla="*/ 0 h 2474"/>
                  <a:gd name="T2" fmla="*/ 1120 w 1128"/>
                  <a:gd name="T3" fmla="*/ 1087 h 2474"/>
                  <a:gd name="T4" fmla="*/ 8 w 1128"/>
                  <a:gd name="T5" fmla="*/ 1330 h 2474"/>
                  <a:gd name="T6" fmla="*/ 0 w 1128"/>
                  <a:gd name="T7" fmla="*/ 2474 h 2474"/>
                </a:gdLst>
                <a:ahLst/>
                <a:cxnLst>
                  <a:cxn ang="0">
                    <a:pos x="T0" y="T1"/>
                  </a:cxn>
                  <a:cxn ang="0">
                    <a:pos x="T2" y="T3"/>
                  </a:cxn>
                  <a:cxn ang="0">
                    <a:pos x="T4" y="T5"/>
                  </a:cxn>
                  <a:cxn ang="0">
                    <a:pos x="T6" y="T7"/>
                  </a:cxn>
                </a:cxnLst>
                <a:rect l="0" t="0" r="r" b="b"/>
                <a:pathLst>
                  <a:path w="1128" h="2474">
                    <a:moveTo>
                      <a:pt x="1128" y="0"/>
                    </a:moveTo>
                    <a:lnTo>
                      <a:pt x="1120" y="1087"/>
                    </a:lnTo>
                    <a:lnTo>
                      <a:pt x="8" y="1330"/>
                    </a:lnTo>
                    <a:lnTo>
                      <a:pt x="0" y="2474"/>
                    </a:lnTo>
                  </a:path>
                </a:pathLst>
              </a:custGeom>
              <a:noFill/>
              <a:ln w="57150" cmpd="sng">
                <a:solidFill>
                  <a:srgbClr val="FFFF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456712" name="AutoShape 8"/>
            <p:cNvCxnSpPr>
              <a:cxnSpLocks noChangeShapeType="1"/>
              <a:stCxn id="456714" idx="1"/>
              <a:endCxn id="456713" idx="0"/>
            </p:cNvCxnSpPr>
            <p:nvPr/>
          </p:nvCxnSpPr>
          <p:spPr bwMode="auto">
            <a:xfrm rot="10800000" flipV="1">
              <a:off x="6623" y="3017"/>
              <a:ext cx="557" cy="167"/>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3" name="Oval 9"/>
            <p:cNvSpPr>
              <a:spLocks noChangeArrowheads="1"/>
            </p:cNvSpPr>
            <p:nvPr/>
          </p:nvSpPr>
          <p:spPr bwMode="auto">
            <a:xfrm>
              <a:off x="6474" y="3184"/>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4" name="Text Box 10"/>
            <p:cNvSpPr txBox="1">
              <a:spLocks noChangeArrowheads="1"/>
            </p:cNvSpPr>
            <p:nvPr/>
          </p:nvSpPr>
          <p:spPr bwMode="auto">
            <a:xfrm>
              <a:off x="7180" y="2863"/>
              <a:ext cx="668"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waitall</a:t>
              </a:r>
            </a:p>
          </p:txBody>
        </p:sp>
        <p:cxnSp>
          <p:nvCxnSpPr>
            <p:cNvPr id="456715" name="AutoShape 11"/>
            <p:cNvCxnSpPr>
              <a:cxnSpLocks noChangeShapeType="1"/>
              <a:stCxn id="456717" idx="1"/>
              <a:endCxn id="456716" idx="0"/>
            </p:cNvCxnSpPr>
            <p:nvPr/>
          </p:nvCxnSpPr>
          <p:spPr bwMode="auto">
            <a:xfrm rot="10800000" flipV="1">
              <a:off x="6305" y="2565"/>
              <a:ext cx="784" cy="664"/>
            </a:xfrm>
            <a:prstGeom prst="curvedConnector2">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6" name="Oval 12"/>
            <p:cNvSpPr>
              <a:spLocks noChangeArrowheads="1"/>
            </p:cNvSpPr>
            <p:nvPr/>
          </p:nvSpPr>
          <p:spPr bwMode="auto">
            <a:xfrm>
              <a:off x="6156" y="3229"/>
              <a:ext cx="298" cy="38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17" name="Text Box 13"/>
            <p:cNvSpPr txBox="1">
              <a:spLocks noChangeArrowheads="1"/>
            </p:cNvSpPr>
            <p:nvPr/>
          </p:nvSpPr>
          <p:spPr bwMode="auto">
            <a:xfrm>
              <a:off x="7089" y="2411"/>
              <a:ext cx="791" cy="308"/>
            </a:xfrm>
            <a:prstGeom prst="rect">
              <a:avLst/>
            </a:prstGeom>
            <a:solidFill>
              <a:schemeClr val="bg1"/>
            </a:solidFill>
            <a:ln w="9360">
              <a:solidFill>
                <a:srgbClr val="008B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sendrec</a:t>
              </a:r>
            </a:p>
          </p:txBody>
        </p:sp>
        <p:cxnSp>
          <p:nvCxnSpPr>
            <p:cNvPr id="456718" name="AutoShape 14"/>
            <p:cNvCxnSpPr>
              <a:cxnSpLocks noChangeShapeType="1"/>
              <a:stCxn id="456720" idx="2"/>
              <a:endCxn id="456719" idx="0"/>
            </p:cNvCxnSpPr>
            <p:nvPr/>
          </p:nvCxnSpPr>
          <p:spPr bwMode="auto">
            <a:xfrm rot="5400000">
              <a:off x="5855" y="2408"/>
              <a:ext cx="766" cy="745"/>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19" name="Oval 15"/>
            <p:cNvSpPr>
              <a:spLocks noChangeArrowheads="1"/>
            </p:cNvSpPr>
            <p:nvPr/>
          </p:nvSpPr>
          <p:spPr bwMode="auto">
            <a:xfrm>
              <a:off x="5729" y="3163"/>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0" name="Text Box 16"/>
            <p:cNvSpPr txBox="1">
              <a:spLocks noChangeArrowheads="1"/>
            </p:cNvSpPr>
            <p:nvPr/>
          </p:nvSpPr>
          <p:spPr bwMode="auto">
            <a:xfrm>
              <a:off x="6272" y="2089"/>
              <a:ext cx="676"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alltoall</a:t>
              </a:r>
            </a:p>
          </p:txBody>
        </p:sp>
        <p:sp>
          <p:nvSpPr>
            <p:cNvPr id="456721" name="Text Box 17"/>
            <p:cNvSpPr txBox="1">
              <a:spLocks noChangeArrowheads="1"/>
            </p:cNvSpPr>
            <p:nvPr/>
          </p:nvSpPr>
          <p:spPr bwMode="auto">
            <a:xfrm>
              <a:off x="2009" y="3299"/>
              <a:ext cx="544"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Real </a:t>
              </a:r>
            </a:p>
            <a:p>
              <a:pPr algn="r"/>
              <a:r>
                <a:rPr lang="en-US" sz="1500"/>
                <a:t>run</a:t>
              </a:r>
            </a:p>
          </p:txBody>
        </p:sp>
        <p:sp>
          <p:nvSpPr>
            <p:cNvPr id="456722" name="Text Box 18"/>
            <p:cNvSpPr txBox="1">
              <a:spLocks noChangeArrowheads="1"/>
            </p:cNvSpPr>
            <p:nvPr/>
          </p:nvSpPr>
          <p:spPr bwMode="auto">
            <a:xfrm>
              <a:off x="1737" y="4454"/>
              <a:ext cx="816" cy="49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6" rIns="91431" bIns="45716">
              <a:spAutoFit/>
            </a:bodyPr>
            <a:lstStyle/>
            <a:p>
              <a:pPr algn="r"/>
              <a:r>
                <a:rPr lang="en-US" sz="1500"/>
                <a:t>Ideal </a:t>
              </a:r>
            </a:p>
            <a:p>
              <a:pPr algn="r"/>
              <a:r>
                <a:rPr lang="en-US" sz="1500"/>
                <a:t>network</a:t>
              </a:r>
            </a:p>
          </p:txBody>
        </p:sp>
        <p:cxnSp>
          <p:nvCxnSpPr>
            <p:cNvPr id="456723" name="AutoShape 19"/>
            <p:cNvCxnSpPr>
              <a:cxnSpLocks noChangeShapeType="1"/>
              <a:stCxn id="456725" idx="2"/>
              <a:endCxn id="456724" idx="0"/>
            </p:cNvCxnSpPr>
            <p:nvPr/>
          </p:nvCxnSpPr>
          <p:spPr bwMode="auto">
            <a:xfrm rot="5400000">
              <a:off x="4173" y="2771"/>
              <a:ext cx="315" cy="46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4" name="Oval 20"/>
            <p:cNvSpPr>
              <a:spLocks noChangeArrowheads="1"/>
            </p:cNvSpPr>
            <p:nvPr/>
          </p:nvSpPr>
          <p:spPr bwMode="auto">
            <a:xfrm>
              <a:off x="3959" y="3163"/>
              <a:ext cx="274"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5" name="Text Box 21"/>
            <p:cNvSpPr txBox="1">
              <a:spLocks noChangeArrowheads="1"/>
            </p:cNvSpPr>
            <p:nvPr/>
          </p:nvSpPr>
          <p:spPr bwMode="auto">
            <a:xfrm>
              <a:off x="4130" y="2154"/>
              <a:ext cx="871" cy="694"/>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algn="ctr" eaLnBrk="1" hangingPunct="1">
                <a:buClr>
                  <a:srgbClr val="000000"/>
                </a:buClr>
                <a:buSzPct val="100000"/>
                <a:buFont typeface="Arial" charset="0"/>
                <a:buNone/>
              </a:pPr>
              <a:r>
                <a:rPr lang="en-GB" sz="1400">
                  <a:solidFill>
                    <a:srgbClr val="000000"/>
                  </a:solidFill>
                  <a:latin typeface="Arial" charset="0"/>
                  <a:cs typeface="Arial" charset="0"/>
                </a:rPr>
                <a:t>Allgather</a:t>
              </a:r>
            </a:p>
            <a:p>
              <a:pPr algn="ctr" eaLnBrk="1" hangingPunct="1">
                <a:buClr>
                  <a:srgbClr val="000000"/>
                </a:buClr>
                <a:buSzPct val="100000"/>
                <a:buFont typeface="Arial" charset="0"/>
                <a:buNone/>
              </a:pPr>
              <a:r>
                <a:rPr lang="en-GB" sz="1400">
                  <a:solidFill>
                    <a:srgbClr val="000000"/>
                  </a:solidFill>
                  <a:latin typeface="Arial" charset="0"/>
                  <a:cs typeface="Arial" charset="0"/>
                </a:rPr>
                <a:t>+</a:t>
              </a:r>
            </a:p>
            <a:p>
              <a:pPr algn="ctr" eaLnBrk="1" hangingPunct="1">
                <a:buClr>
                  <a:srgbClr val="000000"/>
                </a:buClr>
                <a:buSzPct val="100000"/>
                <a:buFont typeface="Arial" charset="0"/>
                <a:buNone/>
              </a:pPr>
              <a:r>
                <a:rPr lang="en-GB" sz="1400">
                  <a:solidFill>
                    <a:srgbClr val="000000"/>
                  </a:solidFill>
                  <a:latin typeface="Arial" charset="0"/>
                  <a:cs typeface="Arial" charset="0"/>
                </a:rPr>
                <a:t>sendrecv</a:t>
              </a:r>
            </a:p>
          </p:txBody>
        </p:sp>
        <p:cxnSp>
          <p:nvCxnSpPr>
            <p:cNvPr id="456726" name="AutoShape 22"/>
            <p:cNvCxnSpPr>
              <a:cxnSpLocks noChangeShapeType="1"/>
              <a:stCxn id="456728" idx="2"/>
              <a:endCxn id="456727" idx="0"/>
            </p:cNvCxnSpPr>
            <p:nvPr/>
          </p:nvCxnSpPr>
          <p:spPr bwMode="auto">
            <a:xfrm rot="5400000">
              <a:off x="5225" y="2770"/>
              <a:ext cx="490" cy="389"/>
            </a:xfrm>
            <a:prstGeom prst="curvedConnector3">
              <a:avLst>
                <a:gd name="adj1" fmla="val 50000"/>
              </a:avLst>
            </a:prstGeom>
            <a:noFill/>
            <a:ln w="38160">
              <a:solidFill>
                <a:srgbClr val="FFFF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6727" name="Oval 23"/>
            <p:cNvSpPr>
              <a:spLocks noChangeArrowheads="1"/>
            </p:cNvSpPr>
            <p:nvPr/>
          </p:nvSpPr>
          <p:spPr bwMode="auto">
            <a:xfrm>
              <a:off x="5139" y="3209"/>
              <a:ext cx="273" cy="59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44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6728" name="Text Box 24"/>
            <p:cNvSpPr txBox="1">
              <a:spLocks noChangeArrowheads="1"/>
            </p:cNvSpPr>
            <p:nvPr/>
          </p:nvSpPr>
          <p:spPr bwMode="auto">
            <a:xfrm>
              <a:off x="5229" y="2411"/>
              <a:ext cx="871" cy="308"/>
            </a:xfrm>
            <a:prstGeom prst="rect">
              <a:avLst/>
            </a:prstGeom>
            <a:noFill/>
            <a:ln w="9360">
              <a:solidFill>
                <a:srgbClr val="008BC6"/>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2136" tIns="63510" rIns="122136" bIns="63510">
              <a:spAutoFit/>
            </a:bodyPr>
            <a:lstStyle>
              <a:lvl1pPr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1pPr>
              <a:lvl2pPr marL="62071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2pPr>
              <a:lvl3pPr marL="1241425"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3pPr>
              <a:lvl4pPr marL="1862138"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4pPr>
              <a:lvl5pPr marL="2481263" defTabSz="620713">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5pPr>
              <a:lvl6pPr marL="29384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6pPr>
              <a:lvl7pPr marL="33956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7pPr>
              <a:lvl8pPr marL="38528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8pPr>
              <a:lvl9pPr marL="4310063" defTabSz="620713" eaLnBrk="0" fontAlgn="base" hangingPunct="0">
                <a:spcBef>
                  <a:spcPct val="0"/>
                </a:spcBef>
                <a:spcAft>
                  <a:spcPct val="0"/>
                </a:spcAft>
                <a:tabLst>
                  <a:tab pos="0" algn="l"/>
                  <a:tab pos="1241425" algn="l"/>
                  <a:tab pos="2481263" algn="l"/>
                  <a:tab pos="3722688" algn="l"/>
                  <a:tab pos="4962525" algn="l"/>
                  <a:tab pos="6203950" algn="l"/>
                  <a:tab pos="7443788" algn="l"/>
                  <a:tab pos="8686800" algn="l"/>
                  <a:tab pos="9928225" algn="l"/>
                  <a:tab pos="11169650" algn="l"/>
                  <a:tab pos="12407900" algn="l"/>
                  <a:tab pos="13649325" algn="l"/>
                </a:tabLst>
                <a:defRPr sz="2400">
                  <a:solidFill>
                    <a:schemeClr val="tx1"/>
                  </a:solidFill>
                  <a:latin typeface="Times New Roman" pitchFamily="18" charset="0"/>
                </a:defRPr>
              </a:lvl9pPr>
            </a:lstStyle>
            <a:p>
              <a:pPr eaLnBrk="1" hangingPunct="1">
                <a:buClr>
                  <a:srgbClr val="000000"/>
                </a:buClr>
                <a:buSzPct val="100000"/>
                <a:buFont typeface="Arial" charset="0"/>
                <a:buNone/>
              </a:pPr>
              <a:r>
                <a:rPr lang="en-GB" sz="1400">
                  <a:solidFill>
                    <a:srgbClr val="000000"/>
                  </a:solidFill>
                  <a:latin typeface="Arial" charset="0"/>
                  <a:cs typeface="Arial" charset="0"/>
                </a:rPr>
                <a:t>allreduce</a:t>
              </a:r>
            </a:p>
          </p:txBody>
        </p:sp>
      </p:grpSp>
      <p:sp>
        <p:nvSpPr>
          <p:cNvPr id="25" name="Text Box 18"/>
          <p:cNvSpPr txBox="1">
            <a:spLocks noChangeArrowheads="1"/>
          </p:cNvSpPr>
          <p:nvPr/>
        </p:nvSpPr>
        <p:spPr bwMode="auto">
          <a:xfrm>
            <a:off x="292484" y="3009731"/>
            <a:ext cx="2659139" cy="545413"/>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37" tIns="41469" rIns="82937" bIns="41469">
            <a:spAutoFit/>
          </a:bodyPr>
          <a:lstStyle/>
          <a:p>
            <a:pPr algn="r"/>
            <a:r>
              <a:rPr lang="en-US" sz="1500" dirty="0"/>
              <a:t>GADGET @ Nehalem cluster</a:t>
            </a:r>
          </a:p>
          <a:p>
            <a:pPr algn="r"/>
            <a:r>
              <a:rPr lang="en-US" sz="1500" dirty="0"/>
              <a:t> 256 processes</a:t>
            </a:r>
          </a:p>
        </p:txBody>
      </p:sp>
      <p:sp>
        <p:nvSpPr>
          <p:cNvPr id="2" name="TextBox 1"/>
          <p:cNvSpPr txBox="1"/>
          <p:nvPr/>
        </p:nvSpPr>
        <p:spPr>
          <a:xfrm>
            <a:off x="4935956" y="6372036"/>
            <a:ext cx="3300904" cy="369332"/>
          </a:xfrm>
          <a:prstGeom prst="rect">
            <a:avLst/>
          </a:prstGeom>
          <a:noFill/>
          <a:ln>
            <a:solidFill>
              <a:srgbClr val="002060"/>
            </a:solidFill>
          </a:ln>
        </p:spPr>
        <p:txBody>
          <a:bodyPr wrap="none" rtlCol="0">
            <a:spAutoFit/>
          </a:bodyPr>
          <a:lstStyle/>
          <a:p>
            <a:r>
              <a:rPr lang="en-US" dirty="0" smtClean="0">
                <a:solidFill>
                  <a:srgbClr val="002060"/>
                </a:solidFill>
              </a:rPr>
              <a:t>Impact on practical </a:t>
            </a:r>
            <a:r>
              <a:rPr lang="en-US" dirty="0">
                <a:solidFill>
                  <a:srgbClr val="002060"/>
                </a:solidFill>
              </a:rPr>
              <a:t>m</a:t>
            </a:r>
            <a:r>
              <a:rPr lang="en-US" dirty="0" smtClean="0">
                <a:solidFill>
                  <a:srgbClr val="002060"/>
                </a:solidFill>
              </a:rPr>
              <a:t>achines?</a:t>
            </a:r>
            <a:endParaRPr lang="en-US" dirty="0">
              <a:solidFill>
                <a:srgbClr val="002060"/>
              </a:solidFill>
            </a:endParaRPr>
          </a:p>
        </p:txBody>
      </p:sp>
    </p:spTree>
    <p:extLst>
      <p:ext uri="{BB962C8B-B14F-4D97-AF65-F5344CB8AC3E}">
        <p14:creationId xmlns:p14="http://schemas.microsoft.com/office/powerpoint/2010/main" val="40800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en-US" dirty="0" smtClean="0"/>
              <a:t>Impact </a:t>
            </a:r>
            <a:r>
              <a:rPr lang="en-US" dirty="0"/>
              <a:t>of architectural parameters</a:t>
            </a:r>
          </a:p>
        </p:txBody>
      </p:sp>
      <p:sp>
        <p:nvSpPr>
          <p:cNvPr id="782339" name="Rectangle 3"/>
          <p:cNvSpPr>
            <a:spLocks noGrp="1" noChangeArrowheads="1"/>
          </p:cNvSpPr>
          <p:nvPr>
            <p:ph type="body" idx="1"/>
          </p:nvPr>
        </p:nvSpPr>
        <p:spPr/>
        <p:txBody>
          <a:bodyPr/>
          <a:lstStyle/>
          <a:p>
            <a:r>
              <a:rPr lang="en-US" b="1" dirty="0"/>
              <a:t>Ideal speeding up ALL</a:t>
            </a:r>
            <a:r>
              <a:rPr lang="en-US" dirty="0"/>
              <a:t> the computation bursts by the </a:t>
            </a:r>
            <a:r>
              <a:rPr lang="en-US" dirty="0" err="1"/>
              <a:t>CPUratio</a:t>
            </a:r>
            <a:r>
              <a:rPr lang="en-US" dirty="0"/>
              <a:t> factor </a:t>
            </a:r>
          </a:p>
          <a:p>
            <a:pPr lvl="1"/>
            <a:r>
              <a:rPr lang="en-US" dirty="0"/>
              <a:t>The more processes the less speedup (higher impact of bandwidth limitations) </a:t>
            </a:r>
            <a:r>
              <a:rPr lang="en-US" dirty="0" smtClean="0"/>
              <a:t>!!</a:t>
            </a:r>
            <a:endParaRPr lang="en-US" dirty="0"/>
          </a:p>
          <a:p>
            <a:endParaRPr lang="en-US" dirty="0"/>
          </a:p>
        </p:txBody>
      </p:sp>
      <p:pic>
        <p:nvPicPr>
          <p:cNvPr id="782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87" y="3099719"/>
            <a:ext cx="3241476" cy="316557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82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721" y="3099719"/>
            <a:ext cx="3242593" cy="316557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82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359" y="3099719"/>
            <a:ext cx="3241476" cy="316557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782343" name="Group 7"/>
          <p:cNvGrpSpPr>
            <a:grpSpLocks/>
          </p:cNvGrpSpPr>
          <p:nvPr/>
        </p:nvGrpSpPr>
        <p:grpSpPr bwMode="auto">
          <a:xfrm>
            <a:off x="1938859" y="3834185"/>
            <a:ext cx="6735217" cy="574849"/>
            <a:chOff x="1737" y="3434"/>
            <a:chExt cx="6033" cy="515"/>
          </a:xfrm>
        </p:grpSpPr>
        <p:sp>
          <p:nvSpPr>
            <p:cNvPr id="782344" name="Text Box 8"/>
            <p:cNvSpPr txBox="1">
              <a:spLocks noChangeArrowheads="1"/>
            </p:cNvSpPr>
            <p:nvPr/>
          </p:nvSpPr>
          <p:spPr bwMode="auto">
            <a:xfrm>
              <a:off x="1737" y="3434"/>
              <a:ext cx="635" cy="469"/>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9" tIns="45725" rIns="91449" bIns="45725">
              <a:spAutoFit/>
            </a:bodyPr>
            <a:lstStyle/>
            <a:p>
              <a:pPr eaLnBrk="0" hangingPunct="0"/>
              <a:r>
                <a:rPr lang="en-US" sz="1400">
                  <a:latin typeface="Arial" charset="0"/>
                </a:rPr>
                <a:t>64 procs</a:t>
              </a:r>
            </a:p>
          </p:txBody>
        </p:sp>
        <p:sp>
          <p:nvSpPr>
            <p:cNvPr id="782345" name="Text Box 9"/>
            <p:cNvSpPr txBox="1">
              <a:spLocks noChangeArrowheads="1"/>
            </p:cNvSpPr>
            <p:nvPr/>
          </p:nvSpPr>
          <p:spPr bwMode="auto">
            <a:xfrm>
              <a:off x="4400" y="3434"/>
              <a:ext cx="648" cy="469"/>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9" tIns="45725" rIns="91449" bIns="45725">
              <a:spAutoFit/>
            </a:bodyPr>
            <a:lstStyle/>
            <a:p>
              <a:pPr eaLnBrk="0" hangingPunct="0"/>
              <a:r>
                <a:rPr lang="en-US" sz="1400">
                  <a:latin typeface="Arial" charset="0"/>
                </a:rPr>
                <a:t>128 procs</a:t>
              </a:r>
            </a:p>
          </p:txBody>
        </p:sp>
        <p:sp>
          <p:nvSpPr>
            <p:cNvPr id="782346" name="Text Box 10"/>
            <p:cNvSpPr txBox="1">
              <a:spLocks noChangeArrowheads="1"/>
            </p:cNvSpPr>
            <p:nvPr/>
          </p:nvSpPr>
          <p:spPr bwMode="auto">
            <a:xfrm>
              <a:off x="7167" y="3480"/>
              <a:ext cx="603" cy="469"/>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49" tIns="45725" rIns="91449" bIns="45725">
              <a:spAutoFit/>
            </a:bodyPr>
            <a:lstStyle/>
            <a:p>
              <a:pPr eaLnBrk="0" hangingPunct="0"/>
              <a:r>
                <a:rPr lang="en-US" sz="1400">
                  <a:latin typeface="Arial" charset="0"/>
                </a:rPr>
                <a:t>256 procs</a:t>
              </a:r>
            </a:p>
          </p:txBody>
        </p:sp>
      </p:grpSp>
      <p:sp>
        <p:nvSpPr>
          <p:cNvPr id="11" name="Text Box 17"/>
          <p:cNvSpPr txBox="1">
            <a:spLocks noChangeArrowheads="1"/>
          </p:cNvSpPr>
          <p:nvPr/>
        </p:nvSpPr>
        <p:spPr bwMode="auto">
          <a:xfrm>
            <a:off x="7812755" y="2818358"/>
            <a:ext cx="1158850"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dirty="0">
                <a:latin typeface="Arial" pitchFamily="34" charset="0"/>
              </a:rPr>
              <a:t>GADGET</a:t>
            </a:r>
          </a:p>
        </p:txBody>
      </p:sp>
    </p:spTree>
    <p:extLst>
      <p:ext uri="{BB962C8B-B14F-4D97-AF65-F5344CB8AC3E}">
        <p14:creationId xmlns:p14="http://schemas.microsoft.com/office/powerpoint/2010/main" val="847241988"/>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smtClean="0"/>
              <a:t>The </a:t>
            </a:r>
            <a:r>
              <a:rPr lang="en-US" dirty="0"/>
              <a:t>p</a:t>
            </a:r>
            <a:r>
              <a:rPr lang="en-US" dirty="0" smtClean="0"/>
              <a:t>otential </a:t>
            </a:r>
            <a:r>
              <a:rPr lang="en-US" dirty="0"/>
              <a:t>of hybrid/accelerator parallelization</a:t>
            </a:r>
          </a:p>
        </p:txBody>
      </p:sp>
      <p:sp>
        <p:nvSpPr>
          <p:cNvPr id="695299" name="Rectangle 3"/>
          <p:cNvSpPr>
            <a:spLocks noGrp="1" noChangeArrowheads="1"/>
          </p:cNvSpPr>
          <p:nvPr>
            <p:ph type="body" idx="1"/>
          </p:nvPr>
        </p:nvSpPr>
        <p:spPr>
          <a:xfrm>
            <a:off x="457647" y="1232297"/>
            <a:ext cx="5078760" cy="4893469"/>
          </a:xfrm>
        </p:spPr>
        <p:txBody>
          <a:bodyPr>
            <a:normAutofit/>
          </a:bodyPr>
          <a:lstStyle/>
          <a:p>
            <a:r>
              <a:rPr lang="en-US" sz="2000" b="1" dirty="0"/>
              <a:t>Hybrid </a:t>
            </a:r>
            <a:r>
              <a:rPr lang="en-US" sz="2000" b="1" dirty="0" smtClean="0"/>
              <a:t>parallelization</a:t>
            </a:r>
            <a:endParaRPr lang="en-US" sz="2000" dirty="0"/>
          </a:p>
          <a:p>
            <a:pPr lvl="1"/>
            <a:r>
              <a:rPr lang="en-US" sz="1800" dirty="0"/>
              <a:t>Speedup SELECTED regions by the </a:t>
            </a:r>
            <a:r>
              <a:rPr lang="en-US" sz="1800" dirty="0" err="1"/>
              <a:t>CPUratio</a:t>
            </a:r>
            <a:r>
              <a:rPr lang="en-US" sz="1800" dirty="0"/>
              <a:t> </a:t>
            </a:r>
            <a:r>
              <a:rPr lang="en-US" sz="1800" dirty="0" smtClean="0"/>
              <a:t>factor</a:t>
            </a:r>
            <a:endParaRPr lang="en-US" sz="1800" dirty="0"/>
          </a:p>
          <a:p>
            <a:r>
              <a:rPr lang="en-US" sz="2000" dirty="0"/>
              <a:t>We do need to overcome the </a:t>
            </a:r>
            <a:r>
              <a:rPr lang="en-US" sz="2000" b="1" dirty="0"/>
              <a:t>hybrid Amdahl’s law </a:t>
            </a:r>
          </a:p>
          <a:p>
            <a:pPr lvl="1"/>
            <a:r>
              <a:rPr lang="en-US" sz="1800" b="1" dirty="0">
                <a:sym typeface="Wingdings" pitchFamily="2" charset="2"/>
              </a:rPr>
              <a:t> asynchrony + Load balancing mechanisms !!!</a:t>
            </a:r>
            <a:endParaRPr lang="en-US" sz="1800" b="1" dirty="0"/>
          </a:p>
        </p:txBody>
      </p:sp>
      <p:pic>
        <p:nvPicPr>
          <p:cNvPr id="6953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789" y="846088"/>
            <a:ext cx="2378646" cy="226144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7" y="3557365"/>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889" y="3557365"/>
            <a:ext cx="3192363"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610" y="3529460"/>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5304" name="Text Box 8"/>
          <p:cNvSpPr txBox="1">
            <a:spLocks noChangeArrowheads="1"/>
          </p:cNvSpPr>
          <p:nvPr/>
        </p:nvSpPr>
        <p:spPr bwMode="auto">
          <a:xfrm>
            <a:off x="1751335" y="4122168"/>
            <a:ext cx="80444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93.67%</a:t>
            </a:r>
          </a:p>
        </p:txBody>
      </p:sp>
      <p:sp>
        <p:nvSpPr>
          <p:cNvPr id="695305" name="Text Box 9"/>
          <p:cNvSpPr txBox="1">
            <a:spLocks noChangeArrowheads="1"/>
          </p:cNvSpPr>
          <p:nvPr/>
        </p:nvSpPr>
        <p:spPr bwMode="auto">
          <a:xfrm>
            <a:off x="4587627" y="4122168"/>
            <a:ext cx="77646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97.49%</a:t>
            </a:r>
          </a:p>
        </p:txBody>
      </p:sp>
      <p:sp>
        <p:nvSpPr>
          <p:cNvPr id="695306" name="Text Box 10"/>
          <p:cNvSpPr txBox="1">
            <a:spLocks noChangeArrowheads="1"/>
          </p:cNvSpPr>
          <p:nvPr/>
        </p:nvSpPr>
        <p:spPr bwMode="auto">
          <a:xfrm>
            <a:off x="7676183" y="4173514"/>
            <a:ext cx="784249"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99.11%</a:t>
            </a:r>
          </a:p>
        </p:txBody>
      </p:sp>
      <p:sp>
        <p:nvSpPr>
          <p:cNvPr id="695307" name="Line 11"/>
          <p:cNvSpPr>
            <a:spLocks noChangeShapeType="1"/>
          </p:cNvSpPr>
          <p:nvPr/>
        </p:nvSpPr>
        <p:spPr bwMode="auto">
          <a:xfrm>
            <a:off x="6602388"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08" name="AutoShape 12"/>
          <p:cNvCxnSpPr>
            <a:cxnSpLocks noChangeShapeType="1"/>
            <a:stCxn id="695304" idx="0"/>
            <a:endCxn id="695307" idx="1"/>
          </p:cNvCxnSpPr>
          <p:nvPr/>
        </p:nvCxnSpPr>
        <p:spPr bwMode="auto">
          <a:xfrm flipV="1">
            <a:off x="2153556" y="3124275"/>
            <a:ext cx="4448833"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09" name="Line 13"/>
          <p:cNvSpPr>
            <a:spLocks noChangeShapeType="1"/>
          </p:cNvSpPr>
          <p:nvPr/>
        </p:nvSpPr>
        <p:spPr bwMode="auto">
          <a:xfrm>
            <a:off x="7159377"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0" name="AutoShape 14"/>
          <p:cNvCxnSpPr>
            <a:cxnSpLocks noChangeShapeType="1"/>
            <a:stCxn id="695305" idx="0"/>
            <a:endCxn id="695309" idx="1"/>
          </p:cNvCxnSpPr>
          <p:nvPr/>
        </p:nvCxnSpPr>
        <p:spPr bwMode="auto">
          <a:xfrm flipV="1">
            <a:off x="4975858" y="3124275"/>
            <a:ext cx="2183520"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1" name="Line 15"/>
          <p:cNvSpPr>
            <a:spLocks noChangeShapeType="1"/>
          </p:cNvSpPr>
          <p:nvPr/>
        </p:nvSpPr>
        <p:spPr bwMode="auto">
          <a:xfrm>
            <a:off x="7969746" y="2263676"/>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2" name="AutoShape 16"/>
          <p:cNvCxnSpPr>
            <a:cxnSpLocks noChangeShapeType="1"/>
            <a:stCxn id="695306" idx="0"/>
            <a:endCxn id="695311" idx="1"/>
          </p:cNvCxnSpPr>
          <p:nvPr/>
        </p:nvCxnSpPr>
        <p:spPr bwMode="auto">
          <a:xfrm flipH="1" flipV="1">
            <a:off x="7969747" y="3072929"/>
            <a:ext cx="98561" cy="1100585"/>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3" name="Text Box 17"/>
          <p:cNvSpPr txBox="1">
            <a:spLocks noChangeArrowheads="1"/>
          </p:cNvSpPr>
          <p:nvPr/>
        </p:nvSpPr>
        <p:spPr bwMode="auto">
          <a:xfrm>
            <a:off x="7591351" y="2872012"/>
            <a:ext cx="1230065"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Code region</a:t>
            </a:r>
          </a:p>
        </p:txBody>
      </p:sp>
      <p:sp>
        <p:nvSpPr>
          <p:cNvPr id="695314" name="Text Box 18"/>
          <p:cNvSpPr txBox="1">
            <a:spLocks noChangeArrowheads="1"/>
          </p:cNvSpPr>
          <p:nvPr/>
        </p:nvSpPr>
        <p:spPr bwMode="auto">
          <a:xfrm rot="16200000">
            <a:off x="5043042" y="1794835"/>
            <a:ext cx="1366242" cy="281350"/>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%elapsed time</a:t>
            </a:r>
          </a:p>
        </p:txBody>
      </p:sp>
      <p:pic>
        <p:nvPicPr>
          <p:cNvPr id="695315" name="Picture 19" descr="Cluster ID_GADGET_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6119" y="897434"/>
            <a:ext cx="2550541" cy="78581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7"/>
          <p:cNvSpPr txBox="1">
            <a:spLocks noChangeArrowheads="1"/>
          </p:cNvSpPr>
          <p:nvPr/>
        </p:nvSpPr>
        <p:spPr bwMode="auto">
          <a:xfrm>
            <a:off x="7035229" y="1622912"/>
            <a:ext cx="1941432"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eaLnBrk="0" hangingPunct="0"/>
            <a:r>
              <a:rPr lang="en-US" sz="1400" dirty="0">
                <a:latin typeface="Arial" pitchFamily="34" charset="0"/>
              </a:rPr>
              <a:t>GADGET, 128 </a:t>
            </a:r>
            <a:r>
              <a:rPr lang="en-US" sz="1400" dirty="0" err="1">
                <a:latin typeface="Arial" pitchFamily="34" charset="0"/>
              </a:rPr>
              <a:t>procs</a:t>
            </a:r>
            <a:endParaRPr lang="en-US" sz="1400" dirty="0">
              <a:latin typeface="Arial" pitchFamily="34" charset="0"/>
            </a:endParaRPr>
          </a:p>
        </p:txBody>
      </p:sp>
    </p:spTree>
    <p:extLst>
      <p:ext uri="{BB962C8B-B14F-4D97-AF65-F5344CB8AC3E}">
        <p14:creationId xmlns:p14="http://schemas.microsoft.com/office/powerpoint/2010/main" val="69756566"/>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3648" y="4931876"/>
            <a:ext cx="6480720" cy="646331"/>
          </a:xfrm>
          <a:prstGeom prst="rect">
            <a:avLst/>
          </a:prstGeom>
          <a:noFill/>
        </p:spPr>
        <p:txBody>
          <a:bodyPr wrap="square" rtlCol="0">
            <a:spAutoFit/>
          </a:bodyPr>
          <a:lstStyle/>
          <a:p>
            <a:pPr algn="ctr"/>
            <a:r>
              <a:rPr lang="en-US" dirty="0" err="1" smtClean="0">
                <a:solidFill>
                  <a:schemeClr val="bg1"/>
                </a:solidFill>
                <a:latin typeface="Arial" pitchFamily="34" charset="0"/>
                <a:cs typeface="Arial" pitchFamily="34" charset="0"/>
              </a:rPr>
              <a:t>Jesús</a:t>
            </a:r>
            <a:r>
              <a:rPr lang="en-US" dirty="0" smtClean="0">
                <a:solidFill>
                  <a:schemeClr val="bg1"/>
                </a:solidFill>
                <a:latin typeface="Arial" pitchFamily="34" charset="0"/>
                <a:cs typeface="Arial" pitchFamily="34" charset="0"/>
              </a:rPr>
              <a:t> Labarta, Judit Gimenez</a:t>
            </a:r>
          </a:p>
          <a:p>
            <a:pPr algn="ctr"/>
            <a:r>
              <a:rPr lang="en-US" dirty="0" smtClean="0">
                <a:solidFill>
                  <a:schemeClr val="bg1"/>
                </a:solidFill>
                <a:latin typeface="Arial" pitchFamily="34" charset="0"/>
                <a:cs typeface="Arial" pitchFamily="34" charset="0"/>
              </a:rPr>
              <a:t>BSC</a:t>
            </a:r>
            <a:endParaRPr lang="en-US" dirty="0">
              <a:solidFill>
                <a:schemeClr val="bg1"/>
              </a:solidFill>
              <a:latin typeface="Arial" pitchFamily="34" charset="0"/>
              <a:cs typeface="Arial" pitchFamily="34" charset="0"/>
            </a:endParaRPr>
          </a:p>
        </p:txBody>
      </p:sp>
      <p:sp>
        <p:nvSpPr>
          <p:cNvPr id="12" name="Title 11"/>
          <p:cNvSpPr>
            <a:spLocks noGrp="1"/>
          </p:cNvSpPr>
          <p:nvPr>
            <p:ph type="ctrTitle"/>
          </p:nvPr>
        </p:nvSpPr>
        <p:spPr>
          <a:xfrm>
            <a:off x="757808" y="2708920"/>
            <a:ext cx="7772400" cy="1368152"/>
          </a:xfrm>
        </p:spPr>
        <p:txBody>
          <a:bodyPr>
            <a:normAutofit/>
          </a:bodyPr>
          <a:lstStyle/>
          <a:p>
            <a:r>
              <a:rPr lang="en-US" dirty="0" smtClean="0"/>
              <a:t>Methodology</a:t>
            </a:r>
            <a:endParaRPr lang="en-US" dirty="0"/>
          </a:p>
        </p:txBody>
      </p:sp>
      <p:sp>
        <p:nvSpPr>
          <p:cNvPr id="6" name="TextBox 5"/>
          <p:cNvSpPr txBox="1"/>
          <p:nvPr/>
        </p:nvSpPr>
        <p:spPr>
          <a:xfrm>
            <a:off x="6444208" y="5969024"/>
            <a:ext cx="2448272" cy="523220"/>
          </a:xfrm>
          <a:prstGeom prst="rect">
            <a:avLst/>
          </a:prstGeom>
          <a:noFill/>
        </p:spPr>
        <p:txBody>
          <a:bodyPr wrap="square" rtlCol="0">
            <a:spAutoFit/>
          </a:bodyPr>
          <a:lstStyle/>
          <a:p>
            <a:pPr algn="r"/>
            <a:r>
              <a:rPr lang="en-US" sz="1400" dirty="0" err="1" smtClean="0">
                <a:solidFill>
                  <a:schemeClr val="bg1"/>
                </a:solidFill>
              </a:rPr>
              <a:t>EuroMPI</a:t>
            </a:r>
            <a:r>
              <a:rPr lang="en-US" sz="1400" dirty="0" smtClean="0">
                <a:solidFill>
                  <a:schemeClr val="bg1"/>
                </a:solidFill>
              </a:rPr>
              <a:t>, Sept 15</a:t>
            </a:r>
            <a:r>
              <a:rPr lang="en-US" sz="1400" baseline="30000" dirty="0" smtClean="0">
                <a:solidFill>
                  <a:schemeClr val="bg1"/>
                </a:solidFill>
              </a:rPr>
              <a:t>th</a:t>
            </a:r>
            <a:r>
              <a:rPr lang="en-US" sz="1400" dirty="0" smtClean="0">
                <a:solidFill>
                  <a:schemeClr val="bg1"/>
                </a:solidFill>
              </a:rPr>
              <a:t> 2013, Madrid</a:t>
            </a:r>
            <a:endParaRPr lang="en-US" sz="1400" dirty="0">
              <a:solidFill>
                <a:schemeClr val="bg1"/>
              </a:solidFill>
            </a:endParaRPr>
          </a:p>
        </p:txBody>
      </p:sp>
    </p:spTree>
    <p:extLst>
      <p:ext uri="{BB962C8B-B14F-4D97-AF65-F5344CB8AC3E}">
        <p14:creationId xmlns:p14="http://schemas.microsoft.com/office/powerpoint/2010/main" val="172845427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326881" y="24484"/>
            <a:ext cx="7444800" cy="681191"/>
          </a:xfrm>
        </p:spPr>
        <p:txBody>
          <a:bodyPr/>
          <a:lstStyle/>
          <a:p>
            <a:r>
              <a:rPr lang="en-US" smtClean="0"/>
              <a:t>Performance analysis tools objective</a:t>
            </a:r>
          </a:p>
        </p:txBody>
      </p:sp>
      <p:sp>
        <p:nvSpPr>
          <p:cNvPr id="32770" name="Text Box 3"/>
          <p:cNvSpPr txBox="1">
            <a:spLocks noChangeArrowheads="1"/>
          </p:cNvSpPr>
          <p:nvPr/>
        </p:nvSpPr>
        <p:spPr bwMode="auto">
          <a:xfrm>
            <a:off x="691200" y="2841419"/>
            <a:ext cx="7310880" cy="1388347"/>
          </a:xfrm>
          <a:prstGeom prst="rect">
            <a:avLst/>
          </a:prstGeom>
          <a:noFill/>
          <a:ln w="9525">
            <a:noFill/>
            <a:miter lim="800000"/>
            <a:headEnd/>
            <a:tailEnd/>
          </a:ln>
        </p:spPr>
        <p:txBody>
          <a:bodyPr lIns="64280" tIns="32140" rIns="64280" bIns="32140">
            <a:spAutoFit/>
          </a:bodyPr>
          <a:lstStyle/>
          <a:p>
            <a:pPr>
              <a:lnSpc>
                <a:spcPct val="200000"/>
              </a:lnSpc>
              <a:buClr>
                <a:srgbClr val="000000"/>
              </a:buClr>
              <a:buSzPct val="45000"/>
              <a:tabLst>
                <a:tab pos="966255" algn="l"/>
              </a:tabLst>
            </a:pPr>
            <a:r>
              <a:rPr lang="en-US" sz="4300" b="1">
                <a:solidFill>
                  <a:srgbClr val="000066"/>
                </a:solidFill>
                <a:latin typeface="Helvetica" pitchFamily="34" charset="0"/>
              </a:rPr>
              <a:t>Help validate hypotheses</a:t>
            </a:r>
          </a:p>
        </p:txBody>
      </p:sp>
      <p:sp>
        <p:nvSpPr>
          <p:cNvPr id="32771" name="Text Box 4"/>
          <p:cNvSpPr txBox="1">
            <a:spLocks noChangeArrowheads="1"/>
          </p:cNvSpPr>
          <p:nvPr/>
        </p:nvSpPr>
        <p:spPr bwMode="auto">
          <a:xfrm>
            <a:off x="691200" y="1208288"/>
            <a:ext cx="7833600" cy="1388347"/>
          </a:xfrm>
          <a:prstGeom prst="rect">
            <a:avLst/>
          </a:prstGeom>
          <a:noFill/>
          <a:ln w="9525">
            <a:noFill/>
            <a:miter lim="800000"/>
            <a:headEnd/>
            <a:tailEnd/>
          </a:ln>
        </p:spPr>
        <p:txBody>
          <a:bodyPr lIns="64280" tIns="32140" rIns="64280" bIns="32140">
            <a:spAutoFit/>
          </a:bodyPr>
          <a:lstStyle/>
          <a:p>
            <a:pPr>
              <a:lnSpc>
                <a:spcPct val="200000"/>
              </a:lnSpc>
              <a:buClr>
                <a:srgbClr val="000000"/>
              </a:buClr>
              <a:buSzPct val="45000"/>
              <a:tabLst>
                <a:tab pos="966255" algn="l"/>
              </a:tabLst>
            </a:pPr>
            <a:r>
              <a:rPr lang="en-US" sz="4300" b="1">
                <a:solidFill>
                  <a:srgbClr val="000066"/>
                </a:solidFill>
                <a:latin typeface="Helvetica" pitchFamily="34" charset="0"/>
              </a:rPr>
              <a:t>Help generate hypotheses</a:t>
            </a:r>
          </a:p>
        </p:txBody>
      </p:sp>
      <p:sp>
        <p:nvSpPr>
          <p:cNvPr id="32772" name="Text Box 6"/>
          <p:cNvSpPr txBox="1">
            <a:spLocks noChangeArrowheads="1"/>
          </p:cNvSpPr>
          <p:nvPr/>
        </p:nvSpPr>
        <p:spPr bwMode="auto">
          <a:xfrm>
            <a:off x="3954241" y="4278690"/>
            <a:ext cx="2074271" cy="1480686"/>
          </a:xfrm>
          <a:prstGeom prst="rect">
            <a:avLst/>
          </a:prstGeom>
          <a:noFill/>
          <a:ln w="9525">
            <a:noFill/>
            <a:miter lim="800000"/>
            <a:headEnd/>
            <a:tailEnd/>
          </a:ln>
        </p:spPr>
        <p:txBody>
          <a:bodyPr wrap="none" lIns="64286" tIns="32143" rIns="64286" bIns="32143">
            <a:spAutoFit/>
          </a:bodyPr>
          <a:lstStyle/>
          <a:p>
            <a:pPr>
              <a:lnSpc>
                <a:spcPct val="200000"/>
              </a:lnSpc>
              <a:buClr>
                <a:srgbClr val="000000"/>
              </a:buClr>
              <a:buSzPct val="45000"/>
              <a:tabLst>
                <a:tab pos="966255" algn="l"/>
              </a:tabLst>
            </a:pPr>
            <a:r>
              <a:rPr lang="en-US" sz="2300" b="1">
                <a:solidFill>
                  <a:srgbClr val="000066"/>
                </a:solidFill>
                <a:latin typeface="Helvetica" pitchFamily="34" charset="0"/>
              </a:rPr>
              <a:t>Qualitatively</a:t>
            </a:r>
          </a:p>
          <a:p>
            <a:pPr>
              <a:lnSpc>
                <a:spcPct val="200000"/>
              </a:lnSpc>
              <a:buClr>
                <a:srgbClr val="000000"/>
              </a:buClr>
              <a:buSzPct val="45000"/>
              <a:tabLst>
                <a:tab pos="966255" algn="l"/>
              </a:tabLst>
            </a:pPr>
            <a:r>
              <a:rPr lang="en-US" sz="2300" b="1">
                <a:solidFill>
                  <a:srgbClr val="000066"/>
                </a:solidFill>
                <a:latin typeface="Helvetica" pitchFamily="34" charset="0"/>
              </a:rPr>
              <a:t>Quantitatively</a:t>
            </a:r>
          </a:p>
        </p:txBody>
      </p:sp>
      <p:sp>
        <p:nvSpPr>
          <p:cNvPr id="32773" name="Arc 1"/>
          <p:cNvSpPr>
            <a:spLocks/>
          </p:cNvSpPr>
          <p:nvPr/>
        </p:nvSpPr>
        <p:spPr bwMode="auto">
          <a:xfrm>
            <a:off x="7572960" y="1166523"/>
            <a:ext cx="1198080" cy="4069867"/>
          </a:xfrm>
          <a:custGeom>
            <a:avLst/>
            <a:gdLst>
              <a:gd name="T0" fmla="*/ 0 w 1319622"/>
              <a:gd name="T1" fmla="*/ 3945860 h 4486059"/>
              <a:gd name="T2" fmla="*/ 1116210 w 1319622"/>
              <a:gd name="T3" fmla="*/ 4244779 h 4486059"/>
              <a:gd name="T4" fmla="*/ 1245179 w 1319622"/>
              <a:gd name="T5" fmla="*/ 505470 h 4486059"/>
              <a:gd name="T6" fmla="*/ 271158 w 1319622"/>
              <a:gd name="T7" fmla="*/ 317470 h 4486059"/>
              <a:gd name="T8" fmla="*/ 0 60000 65536"/>
              <a:gd name="T9" fmla="*/ 0 60000 65536"/>
              <a:gd name="T10" fmla="*/ 0 60000 65536"/>
              <a:gd name="T11" fmla="*/ 0 60000 65536"/>
              <a:gd name="T12" fmla="*/ 0 w 1319622"/>
              <a:gd name="T13" fmla="*/ 0 h 4486059"/>
              <a:gd name="T14" fmla="*/ 1319622 w 1319622"/>
              <a:gd name="T15" fmla="*/ 4486059 h 4486059"/>
            </a:gdLst>
            <a:ahLst/>
            <a:cxnLst>
              <a:cxn ang="T8">
                <a:pos x="T0" y="T1"/>
              </a:cxn>
              <a:cxn ang="T9">
                <a:pos x="T2" y="T3"/>
              </a:cxn>
              <a:cxn ang="T10">
                <a:pos x="T4" y="T5"/>
              </a:cxn>
              <a:cxn ang="T11">
                <a:pos x="T6" y="T7"/>
              </a:cxn>
            </a:cxnLst>
            <a:rect l="T12" t="T13" r="T14" b="T15"/>
            <a:pathLst>
              <a:path w="1319622" h="4486059" stroke="0">
                <a:moveTo>
                  <a:pt x="651354" y="2277786"/>
                </a:moveTo>
                <a:cubicBezTo>
                  <a:pt x="929736" y="2277786"/>
                  <a:pt x="1155410" y="2809731"/>
                  <a:pt x="1155410" y="3465918"/>
                </a:cubicBezTo>
                <a:lnTo>
                  <a:pt x="651354" y="3465918"/>
                </a:lnTo>
                <a:lnTo>
                  <a:pt x="651354" y="2277786"/>
                </a:lnTo>
                <a:close/>
              </a:path>
              <a:path w="1319622" h="4486059" fill="none">
                <a:moveTo>
                  <a:pt x="0" y="3943747"/>
                </a:moveTo>
                <a:cubicBezTo>
                  <a:pt x="228279" y="4482366"/>
                  <a:pt x="854785" y="4688635"/>
                  <a:pt x="1105306" y="4242532"/>
                </a:cubicBezTo>
                <a:cubicBezTo>
                  <a:pt x="1381789" y="3696580"/>
                  <a:pt x="1351602" y="1253345"/>
                  <a:pt x="1233013" y="505195"/>
                </a:cubicBezTo>
                <a:cubicBezTo>
                  <a:pt x="1078525" y="-87704"/>
                  <a:pt x="381765" y="-169645"/>
                  <a:pt x="268509" y="317305"/>
                </a:cubicBezTo>
              </a:path>
            </a:pathLst>
          </a:custGeom>
          <a:noFill/>
          <a:ln w="50800" cap="flat" cmpd="sng" algn="ctr">
            <a:solidFill>
              <a:srgbClr val="000080"/>
            </a:solidFill>
            <a:prstDash val="solid"/>
            <a:round/>
            <a:headEnd type="none" w="med" len="med"/>
            <a:tailEnd type="triangle" w="med" len="med"/>
          </a:ln>
        </p:spPr>
        <p:txBody>
          <a:bodyPr lIns="82945" tIns="41473" rIns="82945" bIns="41473"/>
          <a:lstStyle/>
          <a:p>
            <a:endParaRPr lang="es-ES"/>
          </a:p>
        </p:txBody>
      </p:sp>
    </p:spTree>
    <p:extLst>
      <p:ext uri="{BB962C8B-B14F-4D97-AF65-F5344CB8AC3E}">
        <p14:creationId xmlns:p14="http://schemas.microsoft.com/office/powerpoint/2010/main" val="3043320154"/>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Tools: mechanisms and navigation</a:t>
            </a:r>
            <a:endParaRPr lang="en-US" dirty="0"/>
          </a:p>
        </p:txBody>
      </p:sp>
      <p:sp>
        <p:nvSpPr>
          <p:cNvPr id="4" name="Content Placeholder 3"/>
          <p:cNvSpPr>
            <a:spLocks noGrp="1"/>
          </p:cNvSpPr>
          <p:nvPr>
            <p:ph idx="1"/>
          </p:nvPr>
        </p:nvSpPr>
        <p:spPr/>
        <p:txBody>
          <a:bodyPr>
            <a:normAutofit/>
          </a:bodyPr>
          <a:lstStyle/>
          <a:p>
            <a:r>
              <a:rPr lang="en-US" dirty="0" smtClean="0"/>
              <a:t>The tools are instruments to address the questions</a:t>
            </a:r>
          </a:p>
          <a:p>
            <a:endParaRPr lang="en-US" dirty="0"/>
          </a:p>
          <a:p>
            <a:r>
              <a:rPr lang="en-US" dirty="0" smtClean="0"/>
              <a:t>Need to know how to use</a:t>
            </a:r>
          </a:p>
          <a:p>
            <a:pPr lvl="1"/>
            <a:r>
              <a:rPr lang="en-US" dirty="0" smtClean="0"/>
              <a:t>First learn to navigate with the tool</a:t>
            </a:r>
          </a:p>
          <a:p>
            <a:pPr marL="1200150" lvl="3" indent="-342900">
              <a:buBlip>
                <a:blip r:embed="rId2"/>
              </a:buBlip>
            </a:pPr>
            <a:r>
              <a:rPr lang="en-US" dirty="0"/>
              <a:t>How to </a:t>
            </a:r>
            <a:r>
              <a:rPr lang="en-US" dirty="0" smtClean="0"/>
              <a:t>load configurations, </a:t>
            </a:r>
            <a:r>
              <a:rPr lang="en-US" dirty="0"/>
              <a:t>zoom</a:t>
            </a:r>
            <a:r>
              <a:rPr lang="en-US" dirty="0" smtClean="0"/>
              <a:t>, fit coloring scales</a:t>
            </a:r>
          </a:p>
          <a:p>
            <a:pPr marL="1200150" lvl="3" indent="-342900">
              <a:buBlip>
                <a:blip r:embed="rId2"/>
              </a:buBlip>
            </a:pPr>
            <a:r>
              <a:rPr lang="en-US" dirty="0" smtClean="0"/>
              <a:t>How to read</a:t>
            </a:r>
          </a:p>
          <a:p>
            <a:pPr marL="1200150" lvl="3" indent="-342900">
              <a:buBlip>
                <a:blip r:embed="rId2"/>
              </a:buBlip>
            </a:pPr>
            <a:r>
              <a:rPr lang="en-US" dirty="0" smtClean="0"/>
              <a:t>How to generate timelines form tables</a:t>
            </a:r>
          </a:p>
          <a:p>
            <a:pPr marL="1200150" lvl="3" indent="-342900">
              <a:buBlip>
                <a:blip r:embed="rId2"/>
              </a:buBlip>
            </a:pPr>
            <a:endParaRPr lang="en-US" dirty="0" smtClean="0"/>
          </a:p>
          <a:p>
            <a:pPr marL="742950" lvl="2" indent="-342900">
              <a:buBlip>
                <a:blip r:embed="rId2"/>
              </a:buBlip>
            </a:pPr>
            <a:r>
              <a:rPr lang="en-US" sz="2200" dirty="0"/>
              <a:t>Second</a:t>
            </a:r>
          </a:p>
          <a:p>
            <a:pPr marL="1200150" lvl="3" indent="-342900">
              <a:buBlip>
                <a:blip r:embed="rId2"/>
              </a:buBlip>
            </a:pPr>
            <a:r>
              <a:rPr lang="en-US" dirty="0" smtClean="0"/>
              <a:t>Develop a basic understanding of the process of generation of the timelines and histograms.</a:t>
            </a:r>
          </a:p>
          <a:p>
            <a:pPr marL="400050" lvl="2" indent="0">
              <a:buNone/>
            </a:pPr>
            <a:endParaRPr lang="en-US" dirty="0" smtClean="0"/>
          </a:p>
        </p:txBody>
      </p:sp>
      <p:sp>
        <p:nvSpPr>
          <p:cNvPr id="5" name="TextBox 4"/>
          <p:cNvSpPr txBox="1"/>
          <p:nvPr/>
        </p:nvSpPr>
        <p:spPr>
          <a:xfrm>
            <a:off x="827584" y="5373216"/>
            <a:ext cx="7839952" cy="923330"/>
          </a:xfrm>
          <a:prstGeom prst="rect">
            <a:avLst/>
          </a:prstGeom>
          <a:noFill/>
          <a:ln>
            <a:solidFill>
              <a:srgbClr val="000080"/>
            </a:solidFill>
          </a:ln>
        </p:spPr>
        <p:txBody>
          <a:bodyPr wrap="square" rtlCol="0">
            <a:spAutoFit/>
          </a:bodyPr>
          <a:lstStyle/>
          <a:p>
            <a:r>
              <a:rPr lang="en-US" dirty="0" smtClean="0">
                <a:solidFill>
                  <a:srgbClr val="004990"/>
                </a:solidFill>
              </a:rPr>
              <a:t>Training material:</a:t>
            </a:r>
          </a:p>
          <a:p>
            <a:pPr lvl="1"/>
            <a:r>
              <a:rPr lang="en-US" dirty="0" err="1" smtClean="0">
                <a:solidFill>
                  <a:srgbClr val="004990"/>
                </a:solidFill>
              </a:rPr>
              <a:t>Paraver</a:t>
            </a:r>
            <a:r>
              <a:rPr lang="en-US" dirty="0" smtClean="0">
                <a:solidFill>
                  <a:srgbClr val="004990"/>
                </a:solidFill>
              </a:rPr>
              <a:t> </a:t>
            </a:r>
            <a:r>
              <a:rPr lang="en-US" dirty="0">
                <a:solidFill>
                  <a:srgbClr val="004990"/>
                </a:solidFill>
              </a:rPr>
              <a:t>introduction (MPI): Navigation and basic understanding of </a:t>
            </a:r>
            <a:r>
              <a:rPr lang="en-US" dirty="0" err="1">
                <a:solidFill>
                  <a:srgbClr val="004990"/>
                </a:solidFill>
              </a:rPr>
              <a:t>Paraver</a:t>
            </a:r>
            <a:r>
              <a:rPr lang="en-US" dirty="0">
                <a:solidFill>
                  <a:srgbClr val="004990"/>
                </a:solidFill>
              </a:rPr>
              <a:t> operation</a:t>
            </a:r>
          </a:p>
        </p:txBody>
      </p:sp>
    </p:spTree>
    <p:extLst>
      <p:ext uri="{BB962C8B-B14F-4D97-AF65-F5344CB8AC3E}">
        <p14:creationId xmlns:p14="http://schemas.microsoft.com/office/powerpoint/2010/main" val="7036272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a:t>Integrating models and analytics</a:t>
            </a:r>
          </a:p>
        </p:txBody>
      </p:sp>
      <p:sp>
        <p:nvSpPr>
          <p:cNvPr id="695299" name="Rectangle 3"/>
          <p:cNvSpPr>
            <a:spLocks noGrp="1" noChangeArrowheads="1"/>
          </p:cNvSpPr>
          <p:nvPr>
            <p:ph type="body" idx="1"/>
          </p:nvPr>
        </p:nvSpPr>
        <p:spPr>
          <a:xfrm>
            <a:off x="251520" y="1232297"/>
            <a:ext cx="5284887" cy="4893469"/>
          </a:xfrm>
        </p:spPr>
        <p:txBody>
          <a:bodyPr>
            <a:normAutofit/>
          </a:bodyPr>
          <a:lstStyle/>
          <a:p>
            <a:r>
              <a:rPr lang="en-US" sz="2000" b="1" dirty="0" smtClean="0"/>
              <a:t>Expectations of Hybrid parallelization?</a:t>
            </a:r>
            <a:endParaRPr lang="en-US" sz="2000" dirty="0"/>
          </a:p>
          <a:p>
            <a:r>
              <a:rPr lang="en-US" sz="2000" dirty="0" smtClean="0"/>
              <a:t>Beware of the </a:t>
            </a:r>
            <a:r>
              <a:rPr lang="en-US" sz="2000" b="1" dirty="0"/>
              <a:t>hybrid Amdahl’s law </a:t>
            </a:r>
          </a:p>
          <a:p>
            <a:pPr marL="457200" lvl="1" indent="0">
              <a:buNone/>
            </a:pPr>
            <a:r>
              <a:rPr lang="en-US" sz="1800" b="1" dirty="0">
                <a:sym typeface="Wingdings" pitchFamily="2" charset="2"/>
              </a:rPr>
              <a:t> asynchrony + </a:t>
            </a:r>
            <a:r>
              <a:rPr lang="en-US" sz="1800" b="1" dirty="0" smtClean="0">
                <a:sym typeface="Wingdings" pitchFamily="2" charset="2"/>
              </a:rPr>
              <a:t> dynamic load </a:t>
            </a:r>
            <a:r>
              <a:rPr lang="en-US" sz="1800" b="1" dirty="0">
                <a:sym typeface="Wingdings" pitchFamily="2" charset="2"/>
              </a:rPr>
              <a:t>balancing mechanisms !!!</a:t>
            </a:r>
            <a:endParaRPr lang="en-US" sz="1800" b="1" dirty="0"/>
          </a:p>
        </p:txBody>
      </p:sp>
      <p:pic>
        <p:nvPicPr>
          <p:cNvPr id="6953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789" y="846088"/>
            <a:ext cx="2378646" cy="226144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7" y="3557365"/>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889" y="3557365"/>
            <a:ext cx="3192363"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610" y="3529460"/>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5304" name="Text Box 8"/>
          <p:cNvSpPr txBox="1">
            <a:spLocks noChangeArrowheads="1"/>
          </p:cNvSpPr>
          <p:nvPr/>
        </p:nvSpPr>
        <p:spPr bwMode="auto">
          <a:xfrm>
            <a:off x="1751335" y="4122168"/>
            <a:ext cx="80444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93.67%</a:t>
            </a:r>
          </a:p>
        </p:txBody>
      </p:sp>
      <p:sp>
        <p:nvSpPr>
          <p:cNvPr id="695305" name="Text Box 9"/>
          <p:cNvSpPr txBox="1">
            <a:spLocks noChangeArrowheads="1"/>
          </p:cNvSpPr>
          <p:nvPr/>
        </p:nvSpPr>
        <p:spPr bwMode="auto">
          <a:xfrm>
            <a:off x="4587627" y="4122168"/>
            <a:ext cx="77646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97.49%</a:t>
            </a:r>
          </a:p>
        </p:txBody>
      </p:sp>
      <p:sp>
        <p:nvSpPr>
          <p:cNvPr id="695306" name="Text Box 10"/>
          <p:cNvSpPr txBox="1">
            <a:spLocks noChangeArrowheads="1"/>
          </p:cNvSpPr>
          <p:nvPr/>
        </p:nvSpPr>
        <p:spPr bwMode="auto">
          <a:xfrm>
            <a:off x="7676183" y="4173514"/>
            <a:ext cx="784249"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99.11%</a:t>
            </a:r>
          </a:p>
        </p:txBody>
      </p:sp>
      <p:sp>
        <p:nvSpPr>
          <p:cNvPr id="695307" name="Line 11"/>
          <p:cNvSpPr>
            <a:spLocks noChangeShapeType="1"/>
          </p:cNvSpPr>
          <p:nvPr/>
        </p:nvSpPr>
        <p:spPr bwMode="auto">
          <a:xfrm>
            <a:off x="6602388"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08" name="AutoShape 12"/>
          <p:cNvCxnSpPr>
            <a:cxnSpLocks noChangeShapeType="1"/>
            <a:stCxn id="695304" idx="0"/>
            <a:endCxn id="695307" idx="1"/>
          </p:cNvCxnSpPr>
          <p:nvPr/>
        </p:nvCxnSpPr>
        <p:spPr bwMode="auto">
          <a:xfrm flipV="1">
            <a:off x="2153556" y="3124275"/>
            <a:ext cx="4448833"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09" name="Line 13"/>
          <p:cNvSpPr>
            <a:spLocks noChangeShapeType="1"/>
          </p:cNvSpPr>
          <p:nvPr/>
        </p:nvSpPr>
        <p:spPr bwMode="auto">
          <a:xfrm>
            <a:off x="7159377"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0" name="AutoShape 14"/>
          <p:cNvCxnSpPr>
            <a:cxnSpLocks noChangeShapeType="1"/>
            <a:stCxn id="695305" idx="0"/>
            <a:endCxn id="695309" idx="1"/>
          </p:cNvCxnSpPr>
          <p:nvPr/>
        </p:nvCxnSpPr>
        <p:spPr bwMode="auto">
          <a:xfrm flipV="1">
            <a:off x="4975858" y="3124275"/>
            <a:ext cx="2183520"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1" name="Line 15"/>
          <p:cNvSpPr>
            <a:spLocks noChangeShapeType="1"/>
          </p:cNvSpPr>
          <p:nvPr/>
        </p:nvSpPr>
        <p:spPr bwMode="auto">
          <a:xfrm>
            <a:off x="7969746" y="2263676"/>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2" name="AutoShape 16"/>
          <p:cNvCxnSpPr>
            <a:cxnSpLocks noChangeShapeType="1"/>
            <a:stCxn id="695306" idx="0"/>
            <a:endCxn id="695311" idx="1"/>
          </p:cNvCxnSpPr>
          <p:nvPr/>
        </p:nvCxnSpPr>
        <p:spPr bwMode="auto">
          <a:xfrm flipH="1" flipV="1">
            <a:off x="7969747" y="3072929"/>
            <a:ext cx="98561" cy="1100585"/>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3" name="Text Box 17"/>
          <p:cNvSpPr txBox="1">
            <a:spLocks noChangeArrowheads="1"/>
          </p:cNvSpPr>
          <p:nvPr/>
        </p:nvSpPr>
        <p:spPr bwMode="auto">
          <a:xfrm>
            <a:off x="7591351" y="2872012"/>
            <a:ext cx="1230065"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Code region</a:t>
            </a:r>
          </a:p>
        </p:txBody>
      </p:sp>
      <p:sp>
        <p:nvSpPr>
          <p:cNvPr id="695314" name="Text Box 18"/>
          <p:cNvSpPr txBox="1">
            <a:spLocks noChangeArrowheads="1"/>
          </p:cNvSpPr>
          <p:nvPr/>
        </p:nvSpPr>
        <p:spPr bwMode="auto">
          <a:xfrm rot="16200000">
            <a:off x="5043042" y="1794835"/>
            <a:ext cx="1366242" cy="281350"/>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%elapsed time</a:t>
            </a:r>
          </a:p>
        </p:txBody>
      </p:sp>
      <p:pic>
        <p:nvPicPr>
          <p:cNvPr id="695315" name="Picture 19" descr="Cluster ID_GADGET_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6119" y="897434"/>
            <a:ext cx="2550541" cy="78581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7"/>
          <p:cNvSpPr txBox="1">
            <a:spLocks noChangeArrowheads="1"/>
          </p:cNvSpPr>
          <p:nvPr/>
        </p:nvSpPr>
        <p:spPr bwMode="auto">
          <a:xfrm>
            <a:off x="7035229" y="1622912"/>
            <a:ext cx="1941432"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eaLnBrk="0" hangingPunct="0"/>
            <a:r>
              <a:rPr lang="en-US" sz="1400" dirty="0">
                <a:latin typeface="Arial" pitchFamily="34" charset="0"/>
              </a:rPr>
              <a:t>GADGET, 128 </a:t>
            </a:r>
            <a:r>
              <a:rPr lang="en-US" sz="1400" dirty="0" err="1">
                <a:latin typeface="Arial" pitchFamily="34" charset="0"/>
              </a:rPr>
              <a:t>procs</a:t>
            </a:r>
            <a:endParaRPr lang="en-US" sz="1400" dirty="0">
              <a:latin typeface="Arial" pitchFamily="34" charset="0"/>
            </a:endParaRPr>
          </a:p>
        </p:txBody>
      </p:sp>
    </p:spTree>
    <p:extLst>
      <p:ext uri="{BB962C8B-B14F-4D97-AF65-F5344CB8AC3E}">
        <p14:creationId xmlns:p14="http://schemas.microsoft.com/office/powerpoint/2010/main" val="3623585513"/>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questions</a:t>
            </a:r>
            <a:endParaRPr lang="en-US" dirty="0"/>
          </a:p>
        </p:txBody>
      </p:sp>
      <p:sp>
        <p:nvSpPr>
          <p:cNvPr id="4" name="Content Placeholder 3"/>
          <p:cNvSpPr>
            <a:spLocks noGrp="1"/>
          </p:cNvSpPr>
          <p:nvPr>
            <p:ph idx="1"/>
          </p:nvPr>
        </p:nvSpPr>
        <p:spPr/>
        <p:txBody>
          <a:bodyPr>
            <a:normAutofit fontScale="85000" lnSpcReduction="10000"/>
          </a:bodyPr>
          <a:lstStyle/>
          <a:p>
            <a:r>
              <a:rPr lang="en-US" dirty="0" smtClean="0"/>
              <a:t>Are not …</a:t>
            </a:r>
          </a:p>
          <a:p>
            <a:pPr lvl="1"/>
            <a:r>
              <a:rPr lang="en-US" dirty="0" smtClean="0"/>
              <a:t>Which is the region that take more time …</a:t>
            </a:r>
          </a:p>
          <a:p>
            <a:pPr lvl="1"/>
            <a:r>
              <a:rPr lang="en-US" dirty="0" smtClean="0"/>
              <a:t>How much time or MFLOPS it gets …</a:t>
            </a:r>
          </a:p>
          <a:p>
            <a:endParaRPr lang="en-US" dirty="0" smtClean="0"/>
          </a:p>
          <a:p>
            <a:r>
              <a:rPr lang="en-US" dirty="0" smtClean="0"/>
              <a:t>But …</a:t>
            </a:r>
          </a:p>
          <a:p>
            <a:pPr lvl="1"/>
            <a:r>
              <a:rPr lang="en-US" dirty="0" smtClean="0"/>
              <a:t>Is the time taken, MFLOPS achieved … good ?</a:t>
            </a:r>
          </a:p>
          <a:p>
            <a:pPr lvl="1"/>
            <a:r>
              <a:rPr lang="en-US" dirty="0" smtClean="0"/>
              <a:t>What are the fundamental causes in case of not ideal performance ?</a:t>
            </a:r>
          </a:p>
          <a:p>
            <a:pPr lvl="1"/>
            <a:r>
              <a:rPr lang="en-US" dirty="0" smtClean="0"/>
              <a:t>Can it be improved ?</a:t>
            </a:r>
          </a:p>
          <a:p>
            <a:pPr lvl="1"/>
            <a:r>
              <a:rPr lang="en-US" dirty="0" smtClean="0"/>
              <a:t>How? How much ?</a:t>
            </a:r>
          </a:p>
          <a:p>
            <a:pPr marL="0" indent="0">
              <a:buNone/>
            </a:pPr>
            <a:endParaRPr lang="en-US" dirty="0" smtClean="0">
              <a:sym typeface="Wingdings" pitchFamily="2" charset="2"/>
            </a:endParaRPr>
          </a:p>
          <a:p>
            <a:r>
              <a:rPr lang="en-US" dirty="0"/>
              <a:t>Search </a:t>
            </a:r>
            <a:r>
              <a:rPr lang="en-US" dirty="0" smtClean="0"/>
              <a:t>…for </a:t>
            </a:r>
            <a:r>
              <a:rPr lang="en-US" dirty="0"/>
              <a:t>insight </a:t>
            </a:r>
            <a:r>
              <a:rPr lang="en-US" dirty="0" smtClean="0"/>
              <a:t>… </a:t>
            </a:r>
            <a:r>
              <a:rPr lang="en-US" dirty="0"/>
              <a:t>in a huge space </a:t>
            </a:r>
            <a:r>
              <a:rPr lang="en-US" dirty="0" smtClean="0"/>
              <a:t>…not </a:t>
            </a:r>
            <a:r>
              <a:rPr lang="en-US" dirty="0"/>
              <a:t>even very well defined …</a:t>
            </a:r>
          </a:p>
          <a:p>
            <a:pPr lvl="1"/>
            <a:r>
              <a:rPr lang="en-US" dirty="0"/>
              <a:t>Algorithms</a:t>
            </a:r>
          </a:p>
          <a:p>
            <a:pPr lvl="1"/>
            <a:r>
              <a:rPr lang="en-US" dirty="0"/>
              <a:t>Code</a:t>
            </a:r>
          </a:p>
          <a:p>
            <a:pPr lvl="1"/>
            <a:r>
              <a:rPr lang="en-US" dirty="0"/>
              <a:t>Infrastructure</a:t>
            </a:r>
          </a:p>
          <a:p>
            <a:pPr lvl="2"/>
            <a:r>
              <a:rPr lang="en-US" dirty="0"/>
              <a:t>Hardware: processor, memory, Interconnect,…</a:t>
            </a:r>
          </a:p>
          <a:p>
            <a:pPr lvl="2"/>
            <a:r>
              <a:rPr lang="en-US" dirty="0"/>
              <a:t>Software: compiler, runtime,…</a:t>
            </a:r>
          </a:p>
          <a:p>
            <a:pPr lvl="2"/>
            <a:r>
              <a:rPr lang="en-US" dirty="0"/>
              <a:t>Noise:</a:t>
            </a:r>
          </a:p>
          <a:p>
            <a:endParaRPr lang="en-US" dirty="0"/>
          </a:p>
        </p:txBody>
      </p:sp>
    </p:spTree>
    <p:extLst>
      <p:ext uri="{BB962C8B-B14F-4D97-AF65-F5344CB8AC3E}">
        <p14:creationId xmlns:p14="http://schemas.microsoft.com/office/powerpoint/2010/main" val="1058758880"/>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process</a:t>
            </a:r>
            <a:endParaRPr lang="en-US" dirty="0"/>
          </a:p>
        </p:txBody>
      </p:sp>
      <p:sp>
        <p:nvSpPr>
          <p:cNvPr id="3" name="Content Placeholder 2"/>
          <p:cNvSpPr>
            <a:spLocks noGrp="1"/>
          </p:cNvSpPr>
          <p:nvPr>
            <p:ph idx="1"/>
          </p:nvPr>
        </p:nvSpPr>
        <p:spPr>
          <a:xfrm>
            <a:off x="107504" y="980728"/>
            <a:ext cx="6480720" cy="5184576"/>
          </a:xfrm>
        </p:spPr>
        <p:txBody>
          <a:bodyPr>
            <a:normAutofit/>
          </a:bodyPr>
          <a:lstStyle/>
          <a:p>
            <a:endParaRPr lang="en-US" dirty="0" smtClean="0"/>
          </a:p>
          <a:p>
            <a:r>
              <a:rPr lang="en-US" dirty="0" smtClean="0"/>
              <a:t>Capture/prepare data</a:t>
            </a:r>
          </a:p>
          <a:p>
            <a:pPr marL="457200" lvl="1" indent="0">
              <a:buNone/>
            </a:pPr>
            <a:endParaRPr lang="en-US" dirty="0" smtClean="0"/>
          </a:p>
          <a:p>
            <a:r>
              <a:rPr lang="en-US" dirty="0" smtClean="0"/>
              <a:t>Analysis loop</a:t>
            </a:r>
          </a:p>
          <a:p>
            <a:pPr lvl="1"/>
            <a:r>
              <a:rPr lang="en-US" dirty="0" smtClean="0"/>
              <a:t>Question/hypothesis</a:t>
            </a:r>
            <a:endParaRPr lang="en-US" dirty="0"/>
          </a:p>
          <a:p>
            <a:pPr lvl="1"/>
            <a:r>
              <a:rPr lang="en-US" dirty="0"/>
              <a:t>What metric I need to quantify/validate/reject ?</a:t>
            </a:r>
          </a:p>
          <a:p>
            <a:pPr lvl="1"/>
            <a:r>
              <a:rPr lang="en-US" dirty="0"/>
              <a:t>What view (timeline or table) would provide the information to answer the question?</a:t>
            </a:r>
          </a:p>
          <a:p>
            <a:pPr lvl="1"/>
            <a:r>
              <a:rPr lang="en-US" dirty="0"/>
              <a:t>Do I have a configuration file to show such view? </a:t>
            </a:r>
          </a:p>
          <a:p>
            <a:pPr lvl="2"/>
            <a:r>
              <a:rPr lang="en-US" dirty="0"/>
              <a:t>If not, how do I generate it?</a:t>
            </a:r>
          </a:p>
          <a:p>
            <a:endParaRPr lang="en-US" dirty="0"/>
          </a:p>
        </p:txBody>
      </p:sp>
      <p:sp>
        <p:nvSpPr>
          <p:cNvPr id="6" name="Arc 1"/>
          <p:cNvSpPr>
            <a:spLocks/>
          </p:cNvSpPr>
          <p:nvPr/>
        </p:nvSpPr>
        <p:spPr bwMode="auto">
          <a:xfrm>
            <a:off x="5580112" y="1412776"/>
            <a:ext cx="1153951" cy="3456384"/>
          </a:xfrm>
          <a:custGeom>
            <a:avLst/>
            <a:gdLst>
              <a:gd name="T0" fmla="*/ 0 w 1319622"/>
              <a:gd name="T1" fmla="*/ 3945860 h 4486059"/>
              <a:gd name="T2" fmla="*/ 1116210 w 1319622"/>
              <a:gd name="T3" fmla="*/ 4244779 h 4486059"/>
              <a:gd name="T4" fmla="*/ 1245179 w 1319622"/>
              <a:gd name="T5" fmla="*/ 505470 h 4486059"/>
              <a:gd name="T6" fmla="*/ 271158 w 1319622"/>
              <a:gd name="T7" fmla="*/ 317470 h 4486059"/>
              <a:gd name="T8" fmla="*/ 0 60000 65536"/>
              <a:gd name="T9" fmla="*/ 0 60000 65536"/>
              <a:gd name="T10" fmla="*/ 0 60000 65536"/>
              <a:gd name="T11" fmla="*/ 0 60000 65536"/>
              <a:gd name="T12" fmla="*/ 0 w 1319622"/>
              <a:gd name="T13" fmla="*/ 0 h 4486059"/>
              <a:gd name="T14" fmla="*/ 1319622 w 1319622"/>
              <a:gd name="T15" fmla="*/ 4486059 h 4486059"/>
              <a:gd name="connsiteX0" fmla="*/ 573879 w 1242147"/>
              <a:gd name="connsiteY0" fmla="*/ 2277786 h 4663680"/>
              <a:gd name="connsiteX1" fmla="*/ 1077935 w 1242147"/>
              <a:gd name="connsiteY1" fmla="*/ 3465918 h 4663680"/>
              <a:gd name="connsiteX2" fmla="*/ 573879 w 1242147"/>
              <a:gd name="connsiteY2" fmla="*/ 3465918 h 4663680"/>
              <a:gd name="connsiteX3" fmla="*/ 573879 w 1242147"/>
              <a:gd name="connsiteY3" fmla="*/ 2277786 h 4663680"/>
              <a:gd name="connsiteX0" fmla="*/ 0 w 1242147"/>
              <a:gd name="connsiteY0" fmla="*/ 4332452 h 4663680"/>
              <a:gd name="connsiteX1" fmla="*/ 1027831 w 1242147"/>
              <a:gd name="connsiteY1" fmla="*/ 4242532 h 4663680"/>
              <a:gd name="connsiteX2" fmla="*/ 1155538 w 1242147"/>
              <a:gd name="connsiteY2" fmla="*/ 505195 h 4663680"/>
              <a:gd name="connsiteX3" fmla="*/ 191034 w 1242147"/>
              <a:gd name="connsiteY3" fmla="*/ 317305 h 4663680"/>
              <a:gd name="connsiteX0" fmla="*/ 573879 w 1242147"/>
              <a:gd name="connsiteY0" fmla="*/ 2277786 h 4509528"/>
              <a:gd name="connsiteX1" fmla="*/ 1077935 w 1242147"/>
              <a:gd name="connsiteY1" fmla="*/ 3465918 h 4509528"/>
              <a:gd name="connsiteX2" fmla="*/ 573879 w 1242147"/>
              <a:gd name="connsiteY2" fmla="*/ 3465918 h 4509528"/>
              <a:gd name="connsiteX3" fmla="*/ 573879 w 1242147"/>
              <a:gd name="connsiteY3" fmla="*/ 2277786 h 4509528"/>
              <a:gd name="connsiteX0" fmla="*/ 0 w 1242147"/>
              <a:gd name="connsiteY0" fmla="*/ 4332452 h 4509528"/>
              <a:gd name="connsiteX1" fmla="*/ 1027831 w 1242147"/>
              <a:gd name="connsiteY1" fmla="*/ 4242532 h 4509528"/>
              <a:gd name="connsiteX2" fmla="*/ 1155538 w 1242147"/>
              <a:gd name="connsiteY2" fmla="*/ 505195 h 4509528"/>
              <a:gd name="connsiteX3" fmla="*/ 191034 w 1242147"/>
              <a:gd name="connsiteY3" fmla="*/ 317305 h 4509528"/>
              <a:gd name="connsiteX0" fmla="*/ 573879 w 1286620"/>
              <a:gd name="connsiteY0" fmla="*/ 2277786 h 4397553"/>
              <a:gd name="connsiteX1" fmla="*/ 1077935 w 1286620"/>
              <a:gd name="connsiteY1" fmla="*/ 3465918 h 4397553"/>
              <a:gd name="connsiteX2" fmla="*/ 573879 w 1286620"/>
              <a:gd name="connsiteY2" fmla="*/ 3465918 h 4397553"/>
              <a:gd name="connsiteX3" fmla="*/ 573879 w 1286620"/>
              <a:gd name="connsiteY3" fmla="*/ 2277786 h 4397553"/>
              <a:gd name="connsiteX0" fmla="*/ 0 w 1286620"/>
              <a:gd name="connsiteY0" fmla="*/ 4332452 h 4397553"/>
              <a:gd name="connsiteX1" fmla="*/ 1118217 w 1286620"/>
              <a:gd name="connsiteY1" fmla="*/ 3958883 h 4397553"/>
              <a:gd name="connsiteX2" fmla="*/ 1155538 w 1286620"/>
              <a:gd name="connsiteY2" fmla="*/ 505195 h 4397553"/>
              <a:gd name="connsiteX3" fmla="*/ 191034 w 1286620"/>
              <a:gd name="connsiteY3" fmla="*/ 317305 h 4397553"/>
              <a:gd name="connsiteX0" fmla="*/ 573879 w 1286620"/>
              <a:gd name="connsiteY0" fmla="*/ 2277786 h 4399576"/>
              <a:gd name="connsiteX1" fmla="*/ 1077935 w 1286620"/>
              <a:gd name="connsiteY1" fmla="*/ 3465918 h 4399576"/>
              <a:gd name="connsiteX2" fmla="*/ 573879 w 1286620"/>
              <a:gd name="connsiteY2" fmla="*/ 3465918 h 4399576"/>
              <a:gd name="connsiteX3" fmla="*/ 573879 w 1286620"/>
              <a:gd name="connsiteY3" fmla="*/ 2277786 h 4399576"/>
              <a:gd name="connsiteX0" fmla="*/ 0 w 1286620"/>
              <a:gd name="connsiteY0" fmla="*/ 4332452 h 4399576"/>
              <a:gd name="connsiteX1" fmla="*/ 1118217 w 1286620"/>
              <a:gd name="connsiteY1" fmla="*/ 3958883 h 4399576"/>
              <a:gd name="connsiteX2" fmla="*/ 1155538 w 1286620"/>
              <a:gd name="connsiteY2" fmla="*/ 505195 h 4399576"/>
              <a:gd name="connsiteX3" fmla="*/ 191034 w 1286620"/>
              <a:gd name="connsiteY3" fmla="*/ 317305 h 4399576"/>
              <a:gd name="connsiteX0" fmla="*/ 573879 w 1271016"/>
              <a:gd name="connsiteY0" fmla="*/ 2277786 h 4399576"/>
              <a:gd name="connsiteX1" fmla="*/ 1077935 w 1271016"/>
              <a:gd name="connsiteY1" fmla="*/ 3465918 h 4399576"/>
              <a:gd name="connsiteX2" fmla="*/ 573879 w 1271016"/>
              <a:gd name="connsiteY2" fmla="*/ 3465918 h 4399576"/>
              <a:gd name="connsiteX3" fmla="*/ 573879 w 1271016"/>
              <a:gd name="connsiteY3" fmla="*/ 2277786 h 4399576"/>
              <a:gd name="connsiteX0" fmla="*/ 0 w 1271016"/>
              <a:gd name="connsiteY0" fmla="*/ 4332452 h 4399576"/>
              <a:gd name="connsiteX1" fmla="*/ 1118217 w 1271016"/>
              <a:gd name="connsiteY1" fmla="*/ 3958883 h 4399576"/>
              <a:gd name="connsiteX2" fmla="*/ 1155538 w 1271016"/>
              <a:gd name="connsiteY2" fmla="*/ 505195 h 4399576"/>
              <a:gd name="connsiteX3" fmla="*/ 191034 w 1271016"/>
              <a:gd name="connsiteY3" fmla="*/ 317305 h 4399576"/>
              <a:gd name="connsiteX0" fmla="*/ 573879 w 1271016"/>
              <a:gd name="connsiteY0" fmla="*/ 2357645 h 4479435"/>
              <a:gd name="connsiteX1" fmla="*/ 1077935 w 1271016"/>
              <a:gd name="connsiteY1" fmla="*/ 3545777 h 4479435"/>
              <a:gd name="connsiteX2" fmla="*/ 573879 w 1271016"/>
              <a:gd name="connsiteY2" fmla="*/ 3545777 h 4479435"/>
              <a:gd name="connsiteX3" fmla="*/ 573879 w 1271016"/>
              <a:gd name="connsiteY3" fmla="*/ 2357645 h 4479435"/>
              <a:gd name="connsiteX0" fmla="*/ 0 w 1271016"/>
              <a:gd name="connsiteY0" fmla="*/ 4412311 h 4479435"/>
              <a:gd name="connsiteX1" fmla="*/ 1118217 w 1271016"/>
              <a:gd name="connsiteY1" fmla="*/ 4038742 h 4479435"/>
              <a:gd name="connsiteX2" fmla="*/ 1155538 w 1271016"/>
              <a:gd name="connsiteY2" fmla="*/ 585054 h 4479435"/>
              <a:gd name="connsiteX3" fmla="*/ 139384 w 1271016"/>
              <a:gd name="connsiteY3" fmla="*/ 271097 h 4479435"/>
              <a:gd name="connsiteX0" fmla="*/ 573879 w 1271016"/>
              <a:gd name="connsiteY0" fmla="*/ 2226203 h 4347993"/>
              <a:gd name="connsiteX1" fmla="*/ 1077935 w 1271016"/>
              <a:gd name="connsiteY1" fmla="*/ 3414335 h 4347993"/>
              <a:gd name="connsiteX2" fmla="*/ 573879 w 1271016"/>
              <a:gd name="connsiteY2" fmla="*/ 3414335 h 4347993"/>
              <a:gd name="connsiteX3" fmla="*/ 573879 w 1271016"/>
              <a:gd name="connsiteY3" fmla="*/ 2226203 h 4347993"/>
              <a:gd name="connsiteX0" fmla="*/ 0 w 1271016"/>
              <a:gd name="connsiteY0" fmla="*/ 4280869 h 4347993"/>
              <a:gd name="connsiteX1" fmla="*/ 1118217 w 1271016"/>
              <a:gd name="connsiteY1" fmla="*/ 3907300 h 4347993"/>
              <a:gd name="connsiteX2" fmla="*/ 1155538 w 1271016"/>
              <a:gd name="connsiteY2" fmla="*/ 453612 h 4347993"/>
              <a:gd name="connsiteX3" fmla="*/ 139384 w 1271016"/>
              <a:gd name="connsiteY3" fmla="*/ 139655 h 4347993"/>
            </a:gdLst>
            <a:ahLst/>
            <a:cxnLst>
              <a:cxn ang="0">
                <a:pos x="connsiteX0" y="connsiteY0"/>
              </a:cxn>
              <a:cxn ang="0">
                <a:pos x="connsiteX1" y="connsiteY1"/>
              </a:cxn>
              <a:cxn ang="0">
                <a:pos x="connsiteX2" y="connsiteY2"/>
              </a:cxn>
              <a:cxn ang="0">
                <a:pos x="connsiteX3" y="connsiteY3"/>
              </a:cxn>
            </a:cxnLst>
            <a:rect l="l" t="t" r="r" b="b"/>
            <a:pathLst>
              <a:path w="1271016" h="4347993" stroke="0">
                <a:moveTo>
                  <a:pt x="573879" y="2226203"/>
                </a:moveTo>
                <a:cubicBezTo>
                  <a:pt x="852261" y="2226203"/>
                  <a:pt x="1077935" y="2758148"/>
                  <a:pt x="1077935" y="3414335"/>
                </a:cubicBezTo>
                <a:lnTo>
                  <a:pt x="573879" y="3414335"/>
                </a:lnTo>
                <a:lnTo>
                  <a:pt x="573879" y="2226203"/>
                </a:lnTo>
                <a:close/>
              </a:path>
              <a:path w="1271016" h="4347993" fill="none">
                <a:moveTo>
                  <a:pt x="0" y="4280869"/>
                </a:moveTo>
                <a:cubicBezTo>
                  <a:pt x="641474" y="4420278"/>
                  <a:pt x="932257" y="4363909"/>
                  <a:pt x="1118217" y="3907300"/>
                </a:cubicBezTo>
                <a:cubicBezTo>
                  <a:pt x="1355964" y="3319326"/>
                  <a:pt x="1274127" y="1201762"/>
                  <a:pt x="1155538" y="453612"/>
                </a:cubicBezTo>
                <a:cubicBezTo>
                  <a:pt x="1001050" y="-139287"/>
                  <a:pt x="472150" y="-42634"/>
                  <a:pt x="139384" y="139655"/>
                </a:cubicBezTo>
              </a:path>
            </a:pathLst>
          </a:custGeom>
          <a:noFill/>
          <a:ln w="50800" cap="flat" cmpd="sng" algn="ctr">
            <a:solidFill>
              <a:srgbClr val="000080"/>
            </a:solidFill>
            <a:prstDash val="solid"/>
            <a:round/>
            <a:headEnd type="none" w="med" len="med"/>
            <a:tailEnd type="triangle" w="med" len="med"/>
          </a:ln>
        </p:spPr>
        <p:txBody>
          <a:bodyPr lIns="82945" tIns="41473" rIns="82945" bIns="41473"/>
          <a:lstStyle/>
          <a:p>
            <a:endParaRPr lang="es-ES"/>
          </a:p>
        </p:txBody>
      </p:sp>
      <p:sp>
        <p:nvSpPr>
          <p:cNvPr id="7" name="TextBox 6"/>
          <p:cNvSpPr txBox="1"/>
          <p:nvPr/>
        </p:nvSpPr>
        <p:spPr>
          <a:xfrm>
            <a:off x="6804248" y="980728"/>
            <a:ext cx="1997968" cy="1077218"/>
          </a:xfrm>
          <a:prstGeom prst="rect">
            <a:avLst/>
          </a:prstGeom>
          <a:solidFill>
            <a:schemeClr val="bg1"/>
          </a:solidFill>
          <a:ln>
            <a:solidFill>
              <a:srgbClr val="004990"/>
            </a:solidFill>
          </a:ln>
        </p:spPr>
        <p:txBody>
          <a:bodyPr wrap="square" rtlCol="0">
            <a:spAutoFit/>
          </a:bodyPr>
          <a:lstStyle/>
          <a:p>
            <a:r>
              <a:rPr lang="en-US" sz="1600" dirty="0"/>
              <a:t>Other problem size, configuration, captured </a:t>
            </a:r>
            <a:r>
              <a:rPr lang="en-US" sz="1600" dirty="0" smtClean="0"/>
              <a:t>information,…</a:t>
            </a:r>
            <a:endParaRPr lang="en-US" sz="1600" dirty="0"/>
          </a:p>
        </p:txBody>
      </p:sp>
      <p:sp>
        <p:nvSpPr>
          <p:cNvPr id="8" name="TextBox 7"/>
          <p:cNvSpPr txBox="1"/>
          <p:nvPr/>
        </p:nvSpPr>
        <p:spPr>
          <a:xfrm>
            <a:off x="6516216" y="4825953"/>
            <a:ext cx="2160240" cy="830997"/>
          </a:xfrm>
          <a:prstGeom prst="rect">
            <a:avLst/>
          </a:prstGeom>
          <a:noFill/>
          <a:ln>
            <a:solidFill>
              <a:srgbClr val="004990"/>
            </a:solidFill>
          </a:ln>
        </p:spPr>
        <p:txBody>
          <a:bodyPr wrap="square" rtlCol="0">
            <a:spAutoFit/>
          </a:bodyPr>
          <a:lstStyle/>
          <a:p>
            <a:r>
              <a:rPr lang="en-US" sz="1600" dirty="0"/>
              <a:t>Our philosophy: </a:t>
            </a:r>
            <a:endParaRPr lang="en-US" sz="1600" dirty="0" smtClean="0"/>
          </a:p>
          <a:p>
            <a:r>
              <a:rPr lang="en-US" sz="1600" dirty="0" smtClean="0"/>
              <a:t>the </a:t>
            </a:r>
            <a:r>
              <a:rPr lang="en-US" sz="1600" dirty="0"/>
              <a:t>less iterations to this loop the better</a:t>
            </a:r>
          </a:p>
        </p:txBody>
      </p:sp>
    </p:spTree>
    <p:extLst>
      <p:ext uri="{BB962C8B-B14F-4D97-AF65-F5344CB8AC3E}">
        <p14:creationId xmlns:p14="http://schemas.microsoft.com/office/powerpoint/2010/main" val="2744045949"/>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smtClean="0"/>
              <a:t>Capturing/preparing data</a:t>
            </a:r>
            <a:endParaRPr lang="en-US" dirty="0"/>
          </a:p>
        </p:txBody>
      </p:sp>
      <p:sp>
        <p:nvSpPr>
          <p:cNvPr id="4" name="3 Marcador de contenido"/>
          <p:cNvSpPr>
            <a:spLocks noGrp="1"/>
          </p:cNvSpPr>
          <p:nvPr>
            <p:ph idx="1"/>
          </p:nvPr>
        </p:nvSpPr>
        <p:spPr/>
        <p:txBody>
          <a:bodyPr>
            <a:normAutofit lnSpcReduction="10000"/>
          </a:bodyPr>
          <a:lstStyle/>
          <a:p>
            <a:r>
              <a:rPr lang="en-US" dirty="0" smtClean="0"/>
              <a:t>Data – </a:t>
            </a:r>
            <a:r>
              <a:rPr lang="en-US" dirty="0"/>
              <a:t>i</a:t>
            </a:r>
            <a:r>
              <a:rPr lang="en-US" dirty="0" smtClean="0"/>
              <a:t>nformation trade off</a:t>
            </a:r>
          </a:p>
          <a:p>
            <a:pPr lvl="1"/>
            <a:r>
              <a:rPr lang="en-US" dirty="0" smtClean="0"/>
              <a:t>Dimension run: problem size, core count, iterations, …</a:t>
            </a:r>
          </a:p>
          <a:p>
            <a:pPr lvl="1"/>
            <a:r>
              <a:rPr lang="en-US" dirty="0" smtClean="0"/>
              <a:t>Data captured:</a:t>
            </a:r>
          </a:p>
          <a:p>
            <a:pPr lvl="2"/>
            <a:r>
              <a:rPr lang="en-US" dirty="0" smtClean="0"/>
              <a:t>runtime events (MPI, </a:t>
            </a:r>
            <a:r>
              <a:rPr lang="en-US" dirty="0" err="1" smtClean="0"/>
              <a:t>OpenMP</a:t>
            </a:r>
            <a:r>
              <a:rPr lang="en-US" dirty="0" smtClean="0"/>
              <a:t>), hardware counters, call stack,…</a:t>
            </a:r>
          </a:p>
          <a:p>
            <a:pPr lvl="2"/>
            <a:r>
              <a:rPr lang="en-US" dirty="0"/>
              <a:t>Can be controlled through </a:t>
            </a:r>
            <a:r>
              <a:rPr lang="en-US" dirty="0" smtClean="0"/>
              <a:t>instrumentation control file (xml)</a:t>
            </a:r>
          </a:p>
          <a:p>
            <a:pPr lvl="2"/>
            <a:endParaRPr lang="en-US" dirty="0" smtClean="0"/>
          </a:p>
          <a:p>
            <a:pPr lvl="1"/>
            <a:endParaRPr lang="en-US" dirty="0" smtClean="0"/>
          </a:p>
          <a:p>
            <a:r>
              <a:rPr lang="en-US" dirty="0"/>
              <a:t>Overhead</a:t>
            </a:r>
            <a:r>
              <a:rPr lang="en-US" dirty="0" smtClean="0"/>
              <a:t>:</a:t>
            </a:r>
            <a:endParaRPr lang="en-US" dirty="0"/>
          </a:p>
          <a:p>
            <a:pPr lvl="1"/>
            <a:r>
              <a:rPr lang="en-US" dirty="0" smtClean="0"/>
              <a:t>Depends on amount of captured data</a:t>
            </a:r>
          </a:p>
          <a:p>
            <a:pPr lvl="1"/>
            <a:r>
              <a:rPr lang="en-US" dirty="0" smtClean="0"/>
              <a:t>Impact depends on granularity of instrumented events:</a:t>
            </a:r>
          </a:p>
          <a:p>
            <a:pPr lvl="2"/>
            <a:r>
              <a:rPr lang="en-US" dirty="0" smtClean="0"/>
              <a:t>Parallel runtime API</a:t>
            </a:r>
          </a:p>
          <a:p>
            <a:pPr lvl="3"/>
            <a:r>
              <a:rPr lang="en-US" dirty="0" smtClean="0"/>
              <a:t>Even if high, information will be very useful ()</a:t>
            </a:r>
          </a:p>
          <a:p>
            <a:pPr lvl="2"/>
            <a:r>
              <a:rPr lang="en-US" dirty="0" smtClean="0"/>
              <a:t>User functions</a:t>
            </a:r>
          </a:p>
          <a:p>
            <a:pPr lvl="3"/>
            <a:r>
              <a:rPr lang="en-US" dirty="0" smtClean="0"/>
              <a:t>Can be high if too fine grain </a:t>
            </a:r>
            <a:r>
              <a:rPr lang="en-US" dirty="0" smtClean="0">
                <a:sym typeface="Wingdings" panose="05000000000000000000" pitchFamily="2" charset="2"/>
              </a:rPr>
              <a:t> </a:t>
            </a:r>
            <a:r>
              <a:rPr lang="en-US" dirty="0" smtClean="0"/>
              <a:t> “reasonable” set of functions to instrument</a:t>
            </a:r>
          </a:p>
          <a:p>
            <a:pPr lvl="1"/>
            <a:r>
              <a:rPr lang="en-US" dirty="0" smtClean="0"/>
              <a:t>Even very high overheads can result in useful insight</a:t>
            </a:r>
            <a:endParaRPr lang="en-US" dirty="0"/>
          </a:p>
        </p:txBody>
      </p:sp>
    </p:spTree>
    <p:extLst>
      <p:ext uri="{BB962C8B-B14F-4D97-AF65-F5344CB8AC3E}">
        <p14:creationId xmlns:p14="http://schemas.microsoft.com/office/powerpoint/2010/main" val="413462546"/>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structure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Structure</a:t>
            </a:r>
          </a:p>
          <a:p>
            <a:pPr lvl="1"/>
            <a:r>
              <a:rPr lang="en-US" dirty="0" smtClean="0">
                <a:sym typeface="Wingdings" pitchFamily="2" charset="2"/>
              </a:rPr>
              <a:t>Differentiated or Repetitive behavior in time and space</a:t>
            </a:r>
          </a:p>
          <a:p>
            <a:endParaRPr lang="en-US" dirty="0" smtClean="0"/>
          </a:p>
          <a:p>
            <a:r>
              <a:rPr lang="en-US" dirty="0" smtClean="0"/>
              <a:t>Needed to</a:t>
            </a:r>
            <a:endParaRPr lang="en-US" dirty="0"/>
          </a:p>
          <a:p>
            <a:pPr lvl="1"/>
            <a:r>
              <a:rPr lang="en-US" dirty="0" smtClean="0">
                <a:sym typeface="Wingdings" pitchFamily="2" charset="2"/>
              </a:rPr>
              <a:t>reduce/clean/prepare relevant </a:t>
            </a:r>
            <a:r>
              <a:rPr lang="en-US" dirty="0">
                <a:sym typeface="Wingdings" pitchFamily="2" charset="2"/>
              </a:rPr>
              <a:t>data</a:t>
            </a:r>
          </a:p>
          <a:p>
            <a:pPr lvl="2"/>
            <a:r>
              <a:rPr lang="en-US" dirty="0">
                <a:sym typeface="Wingdings" pitchFamily="2" charset="2"/>
              </a:rPr>
              <a:t>Typically not interested in initialization and termination</a:t>
            </a:r>
          </a:p>
          <a:p>
            <a:pPr lvl="2"/>
            <a:r>
              <a:rPr lang="en-US" dirty="0">
                <a:sym typeface="Wingdings" pitchFamily="2" charset="2"/>
              </a:rPr>
              <a:t>Sufficient, as little perturbation as possible, … </a:t>
            </a:r>
            <a:endParaRPr lang="en-US" dirty="0" smtClean="0">
              <a:sym typeface="Wingdings" pitchFamily="2" charset="2"/>
            </a:endParaRPr>
          </a:p>
          <a:p>
            <a:pPr lvl="2"/>
            <a:endParaRPr lang="en-US" dirty="0">
              <a:sym typeface="Wingdings" pitchFamily="2" charset="2"/>
            </a:endParaRPr>
          </a:p>
          <a:p>
            <a:pPr lvl="1"/>
            <a:r>
              <a:rPr lang="en-US" dirty="0">
                <a:sym typeface="Wingdings" pitchFamily="2" charset="2"/>
              </a:rPr>
              <a:t>F</a:t>
            </a:r>
            <a:r>
              <a:rPr lang="en-US" dirty="0" smtClean="0">
                <a:sym typeface="Wingdings" pitchFamily="2" charset="2"/>
              </a:rPr>
              <a:t>ocus the analysis</a:t>
            </a:r>
          </a:p>
          <a:p>
            <a:pPr lvl="2"/>
            <a:r>
              <a:rPr lang="en-US" dirty="0" smtClean="0">
                <a:sym typeface="Wingdings" pitchFamily="2" charset="2"/>
              </a:rPr>
              <a:t>Precise interval to compute statistics</a:t>
            </a:r>
          </a:p>
          <a:p>
            <a:pPr lvl="2"/>
            <a:r>
              <a:rPr lang="en-US" dirty="0" smtClean="0"/>
              <a:t>Apply </a:t>
            </a:r>
            <a:r>
              <a:rPr lang="en-US" dirty="0"/>
              <a:t>general analysis to individual phases</a:t>
            </a:r>
          </a:p>
          <a:p>
            <a:pPr lvl="3"/>
            <a:r>
              <a:rPr lang="en-US" dirty="0"/>
              <a:t>Globally not very relevant behaviors may be locally relevant (serialization, contention, …)</a:t>
            </a:r>
          </a:p>
          <a:p>
            <a:pPr lvl="3"/>
            <a:r>
              <a:rPr lang="en-US" dirty="0"/>
              <a:t>Predictive of scaling behavior at much lower core counts !!!</a:t>
            </a:r>
          </a:p>
          <a:p>
            <a:pPr marL="0" indent="0">
              <a:buNone/>
            </a:pPr>
            <a:endParaRPr lang="en-US" dirty="0" smtClean="0"/>
          </a:p>
          <a:p>
            <a:r>
              <a:rPr lang="en-US" dirty="0" smtClean="0"/>
              <a:t>In itself an objective of the analysis</a:t>
            </a:r>
          </a:p>
          <a:p>
            <a:pPr lvl="1"/>
            <a:r>
              <a:rPr lang="en-US" dirty="0" smtClean="0"/>
              <a:t>Might not be known</a:t>
            </a:r>
          </a:p>
          <a:p>
            <a:pPr lvl="2"/>
            <a:r>
              <a:rPr lang="en-US" dirty="0" smtClean="0">
                <a:sym typeface="Wingdings" pitchFamily="2" charset="2"/>
              </a:rPr>
              <a:t>Although interaction </a:t>
            </a:r>
            <a:r>
              <a:rPr lang="en-US" dirty="0">
                <a:sym typeface="Wingdings" pitchFamily="2" charset="2"/>
              </a:rPr>
              <a:t>analyst – developer important for productivity </a:t>
            </a:r>
            <a:r>
              <a:rPr lang="en-US" dirty="0" smtClean="0">
                <a:sym typeface="Wingdings" pitchFamily="2" charset="2"/>
              </a:rPr>
              <a:t>reasons</a:t>
            </a:r>
            <a:endParaRPr lang="en-US" dirty="0" smtClean="0"/>
          </a:p>
          <a:p>
            <a:pPr lvl="1"/>
            <a:r>
              <a:rPr lang="en-US" dirty="0" smtClean="0">
                <a:sym typeface="Wingdings" pitchFamily="2" charset="2"/>
              </a:rPr>
              <a:t>Preconceived </a:t>
            </a:r>
            <a:r>
              <a:rPr lang="en-US" dirty="0">
                <a:sym typeface="Wingdings" pitchFamily="2" charset="2"/>
              </a:rPr>
              <a:t>mental models </a:t>
            </a:r>
            <a:r>
              <a:rPr lang="en-US" dirty="0" smtClean="0">
                <a:sym typeface="Wingdings" pitchFamily="2" charset="2"/>
              </a:rPr>
              <a:t>not always </a:t>
            </a:r>
            <a:r>
              <a:rPr lang="en-US" dirty="0">
                <a:sym typeface="Wingdings" pitchFamily="2" charset="2"/>
              </a:rPr>
              <a:t>match reality</a:t>
            </a:r>
          </a:p>
          <a:p>
            <a:pPr lvl="2"/>
            <a:r>
              <a:rPr lang="en-US" dirty="0">
                <a:sym typeface="Wingdings" pitchFamily="2" charset="2"/>
              </a:rPr>
              <a:t>More frequent than we would like to </a:t>
            </a:r>
            <a:r>
              <a:rPr lang="en-US" dirty="0" smtClean="0">
                <a:sym typeface="Wingdings" pitchFamily="2" charset="2"/>
              </a:rPr>
              <a:t>acknowledge</a:t>
            </a:r>
            <a:endParaRPr lang="en-US" dirty="0"/>
          </a:p>
        </p:txBody>
      </p:sp>
    </p:spTree>
    <p:extLst>
      <p:ext uri="{BB962C8B-B14F-4D97-AF65-F5344CB8AC3E}">
        <p14:creationId xmlns:p14="http://schemas.microsoft.com/office/powerpoint/2010/main" val="2199331600"/>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Initial search space</a:t>
            </a:r>
          </a:p>
        </p:txBody>
      </p:sp>
      <p:sp>
        <p:nvSpPr>
          <p:cNvPr id="5" name="Content Placeholder 4"/>
          <p:cNvSpPr>
            <a:spLocks noGrp="1"/>
          </p:cNvSpPr>
          <p:nvPr>
            <p:ph sz="half" idx="1"/>
          </p:nvPr>
        </p:nvSpPr>
        <p:spPr/>
        <p:txBody>
          <a:bodyPr>
            <a:normAutofit/>
          </a:bodyPr>
          <a:lstStyle/>
          <a:p>
            <a:r>
              <a:rPr lang="en-US" dirty="0"/>
              <a:t>P</a:t>
            </a:r>
            <a:r>
              <a:rPr lang="en-US" dirty="0" smtClean="0"/>
              <a:t>arallelization</a:t>
            </a:r>
            <a:endParaRPr lang="en-US" dirty="0"/>
          </a:p>
          <a:p>
            <a:pPr lvl="1"/>
            <a:r>
              <a:rPr lang="en-US" dirty="0"/>
              <a:t>Parallel efficiency</a:t>
            </a:r>
          </a:p>
          <a:p>
            <a:pPr lvl="1"/>
            <a:r>
              <a:rPr lang="en-US" dirty="0"/>
              <a:t>Load Balance</a:t>
            </a:r>
          </a:p>
          <a:p>
            <a:pPr lvl="2"/>
            <a:r>
              <a:rPr lang="en-US" dirty="0"/>
              <a:t>Computational or </a:t>
            </a:r>
            <a:r>
              <a:rPr lang="en-US" dirty="0" smtClean="0"/>
              <a:t>performance ?</a:t>
            </a:r>
            <a:endParaRPr lang="en-US" dirty="0"/>
          </a:p>
          <a:p>
            <a:pPr lvl="1"/>
            <a:r>
              <a:rPr lang="en-US" dirty="0"/>
              <a:t>Communication</a:t>
            </a:r>
          </a:p>
          <a:p>
            <a:pPr lvl="2"/>
            <a:r>
              <a:rPr lang="en-US" dirty="0"/>
              <a:t>Serialization</a:t>
            </a:r>
          </a:p>
          <a:p>
            <a:pPr lvl="2"/>
            <a:r>
              <a:rPr lang="en-US" dirty="0"/>
              <a:t>Transfer</a:t>
            </a:r>
          </a:p>
          <a:p>
            <a:pPr lvl="3"/>
            <a:r>
              <a:rPr lang="en-US" dirty="0"/>
              <a:t>Latency</a:t>
            </a:r>
          </a:p>
          <a:p>
            <a:pPr lvl="3"/>
            <a:r>
              <a:rPr lang="en-US" dirty="0"/>
              <a:t>Bandwidth, contention.</a:t>
            </a:r>
          </a:p>
          <a:p>
            <a:pPr lvl="1"/>
            <a:r>
              <a:rPr lang="en-US" dirty="0"/>
              <a:t>Computation </a:t>
            </a:r>
            <a:r>
              <a:rPr lang="en-US" dirty="0" smtClean="0"/>
              <a:t>replication</a:t>
            </a:r>
            <a:endParaRPr lang="en-US" dirty="0"/>
          </a:p>
        </p:txBody>
      </p:sp>
      <p:sp>
        <p:nvSpPr>
          <p:cNvPr id="6" name="Content Placeholder 5"/>
          <p:cNvSpPr>
            <a:spLocks noGrp="1"/>
          </p:cNvSpPr>
          <p:nvPr>
            <p:ph sz="half" idx="2"/>
          </p:nvPr>
        </p:nvSpPr>
        <p:spPr/>
        <p:txBody>
          <a:bodyPr>
            <a:normAutofit/>
          </a:bodyPr>
          <a:lstStyle/>
          <a:p>
            <a:r>
              <a:rPr lang="en-US" dirty="0"/>
              <a:t>S</a:t>
            </a:r>
            <a:r>
              <a:rPr lang="en-US" dirty="0" smtClean="0"/>
              <a:t>equential computation</a:t>
            </a:r>
            <a:endParaRPr lang="en-US" dirty="0"/>
          </a:p>
          <a:p>
            <a:pPr lvl="1"/>
            <a:r>
              <a:rPr lang="en-US" dirty="0"/>
              <a:t>Instruction mix</a:t>
            </a:r>
          </a:p>
          <a:p>
            <a:pPr lvl="1"/>
            <a:r>
              <a:rPr lang="en-US" dirty="0"/>
              <a:t>IPC</a:t>
            </a:r>
          </a:p>
          <a:p>
            <a:pPr lvl="2"/>
            <a:r>
              <a:rPr lang="en-US" dirty="0"/>
              <a:t>Basic hardware counts</a:t>
            </a:r>
          </a:p>
          <a:p>
            <a:pPr lvl="2"/>
            <a:r>
              <a:rPr lang="en-US" dirty="0"/>
              <a:t>CPI stack model or stall counters</a:t>
            </a:r>
          </a:p>
          <a:p>
            <a:pPr lvl="3"/>
            <a:r>
              <a:rPr lang="en-US" dirty="0"/>
              <a:t>Control </a:t>
            </a:r>
            <a:r>
              <a:rPr lang="en-US" dirty="0" smtClean="0"/>
              <a:t>flow</a:t>
            </a:r>
            <a:endParaRPr lang="en-US" dirty="0"/>
          </a:p>
          <a:p>
            <a:pPr lvl="3"/>
            <a:r>
              <a:rPr lang="en-US" dirty="0"/>
              <a:t>Serialization</a:t>
            </a:r>
          </a:p>
          <a:p>
            <a:pPr lvl="3"/>
            <a:r>
              <a:rPr lang="en-US" dirty="0"/>
              <a:t>Memory </a:t>
            </a:r>
          </a:p>
          <a:p>
            <a:pPr lvl="4"/>
            <a:r>
              <a:rPr lang="en-US" dirty="0"/>
              <a:t>hierarchy</a:t>
            </a:r>
          </a:p>
          <a:p>
            <a:pPr lvl="4"/>
            <a:r>
              <a:rPr lang="en-US" dirty="0"/>
              <a:t>NUMA</a:t>
            </a:r>
          </a:p>
          <a:p>
            <a:pPr lvl="4"/>
            <a:r>
              <a:rPr lang="en-US" dirty="0"/>
              <a:t>memory bandwidth (contention)</a:t>
            </a:r>
          </a:p>
          <a:p>
            <a:endParaRPr lang="en-US" dirty="0"/>
          </a:p>
        </p:txBody>
      </p:sp>
      <p:sp>
        <p:nvSpPr>
          <p:cNvPr id="7" name="TextBox 6"/>
          <p:cNvSpPr txBox="1"/>
          <p:nvPr/>
        </p:nvSpPr>
        <p:spPr>
          <a:xfrm>
            <a:off x="2627784" y="5798186"/>
            <a:ext cx="3384376" cy="646331"/>
          </a:xfrm>
          <a:prstGeom prst="rect">
            <a:avLst/>
          </a:prstGeom>
          <a:noFill/>
          <a:ln>
            <a:solidFill>
              <a:srgbClr val="000080"/>
            </a:solidFill>
          </a:ln>
        </p:spPr>
        <p:txBody>
          <a:bodyPr wrap="square" rtlCol="0">
            <a:spAutoFit/>
          </a:bodyPr>
          <a:lstStyle/>
          <a:p>
            <a:r>
              <a:rPr lang="en-US" dirty="0" smtClean="0">
                <a:solidFill>
                  <a:srgbClr val="004990"/>
                </a:solidFill>
              </a:rPr>
              <a:t>Training material:</a:t>
            </a:r>
          </a:p>
          <a:p>
            <a:pPr lvl="1"/>
            <a:r>
              <a:rPr lang="en-US" dirty="0" smtClean="0">
                <a:solidFill>
                  <a:srgbClr val="004990"/>
                </a:solidFill>
              </a:rPr>
              <a:t>Traces and guidelines</a:t>
            </a:r>
            <a:endParaRPr lang="en-US" dirty="0">
              <a:solidFill>
                <a:srgbClr val="004990"/>
              </a:solidFill>
            </a:endParaRPr>
          </a:p>
        </p:txBody>
      </p:sp>
    </p:spTree>
    <p:extLst>
      <p:ext uri="{BB962C8B-B14F-4D97-AF65-F5344CB8AC3E}">
        <p14:creationId xmlns:p14="http://schemas.microsoft.com/office/powerpoint/2010/main" val="243041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a:t>Presenting application performance</a:t>
            </a:r>
          </a:p>
        </p:txBody>
      </p:sp>
      <p:sp>
        <p:nvSpPr>
          <p:cNvPr id="327683" name="Rectangle 3"/>
          <p:cNvSpPr>
            <a:spLocks noGrp="1" noChangeArrowheads="1"/>
          </p:cNvSpPr>
          <p:nvPr>
            <p:ph type="body" idx="1"/>
          </p:nvPr>
        </p:nvSpPr>
        <p:spPr>
          <a:xfrm>
            <a:off x="107504" y="980728"/>
            <a:ext cx="4896544" cy="5184576"/>
          </a:xfrm>
        </p:spPr>
        <p:txBody>
          <a:bodyPr>
            <a:normAutofit fontScale="92500" lnSpcReduction="10000"/>
          </a:bodyPr>
          <a:lstStyle/>
          <a:p>
            <a:r>
              <a:rPr lang="en-US" dirty="0"/>
              <a:t>Factors modeling parallel efficiency</a:t>
            </a:r>
          </a:p>
          <a:p>
            <a:pPr lvl="1"/>
            <a:r>
              <a:rPr lang="en-US" b="1" dirty="0"/>
              <a:t>Load balance</a:t>
            </a:r>
            <a:r>
              <a:rPr lang="en-US" dirty="0"/>
              <a:t> (</a:t>
            </a:r>
            <a:r>
              <a:rPr lang="en-US" dirty="0" smtClean="0"/>
              <a:t>LB)</a:t>
            </a:r>
          </a:p>
          <a:p>
            <a:pPr lvl="1"/>
            <a:r>
              <a:rPr lang="en-US" b="1" dirty="0" smtClean="0"/>
              <a:t>Communication</a:t>
            </a:r>
          </a:p>
          <a:p>
            <a:pPr lvl="2"/>
            <a:r>
              <a:rPr lang="en-US" b="1" dirty="0" smtClean="0"/>
              <a:t>Micro </a:t>
            </a:r>
            <a:r>
              <a:rPr lang="en-US" b="1" dirty="0"/>
              <a:t>load balance</a:t>
            </a:r>
            <a:r>
              <a:rPr lang="en-US" dirty="0"/>
              <a:t> (</a:t>
            </a:r>
            <a:r>
              <a:rPr lang="en-US" dirty="0">
                <a:sym typeface="Symbol" pitchFamily="18" charset="2"/>
              </a:rPr>
              <a:t></a:t>
            </a:r>
            <a:r>
              <a:rPr lang="en-US" dirty="0"/>
              <a:t>LB) or </a:t>
            </a:r>
            <a:r>
              <a:rPr lang="en-US" b="1" dirty="0"/>
              <a:t>serialization</a:t>
            </a:r>
          </a:p>
          <a:p>
            <a:pPr lvl="2"/>
            <a:r>
              <a:rPr lang="en-US" b="1" dirty="0"/>
              <a:t>Transfer</a:t>
            </a:r>
          </a:p>
          <a:p>
            <a:pPr lvl="1"/>
            <a:endParaRPr lang="en-US" dirty="0"/>
          </a:p>
          <a:p>
            <a:pPr marL="457200" lvl="1" indent="0">
              <a:buNone/>
            </a:pPr>
            <a:endParaRPr lang="en-US" dirty="0"/>
          </a:p>
          <a:p>
            <a:r>
              <a:rPr lang="en-US" dirty="0"/>
              <a:t>Factors describing serial behavior</a:t>
            </a:r>
          </a:p>
          <a:p>
            <a:pPr lvl="1"/>
            <a:r>
              <a:rPr lang="en-US" dirty="0" smtClean="0"/>
              <a:t>Computational complexity: </a:t>
            </a:r>
            <a:r>
              <a:rPr lang="en-US" b="1" dirty="0" smtClean="0"/>
              <a:t>#</a:t>
            </a:r>
            <a:r>
              <a:rPr lang="en-US" b="1" dirty="0" err="1" smtClean="0"/>
              <a:t>instr</a:t>
            </a:r>
            <a:endParaRPr lang="en-US" b="1" dirty="0" smtClean="0"/>
          </a:p>
          <a:p>
            <a:pPr lvl="1"/>
            <a:r>
              <a:rPr lang="en-US" dirty="0" smtClean="0"/>
              <a:t>Performance</a:t>
            </a:r>
            <a:r>
              <a:rPr lang="en-US" dirty="0"/>
              <a:t>: </a:t>
            </a:r>
            <a:r>
              <a:rPr lang="en-US" b="1" dirty="0" smtClean="0"/>
              <a:t>IPC</a:t>
            </a:r>
            <a:endParaRPr lang="en-US" sz="1500" dirty="0"/>
          </a:p>
          <a:p>
            <a:pPr marL="0" indent="0">
              <a:buNone/>
            </a:pPr>
            <a:endParaRPr lang="en-US" sz="1500" dirty="0"/>
          </a:p>
          <a:p>
            <a:endParaRPr lang="en-US" sz="1500" dirty="0"/>
          </a:p>
          <a:p>
            <a:endParaRPr lang="en-US" sz="1500" dirty="0"/>
          </a:p>
          <a:p>
            <a:endParaRPr lang="en-US" dirty="0" smtClean="0"/>
          </a:p>
          <a:p>
            <a:r>
              <a:rPr lang="en-US" dirty="0" smtClean="0"/>
              <a:t>Overall Scaling </a:t>
            </a:r>
            <a:r>
              <a:rPr lang="en-US" dirty="0"/>
              <a:t>model</a:t>
            </a:r>
          </a:p>
        </p:txBody>
      </p:sp>
      <p:graphicFrame>
        <p:nvGraphicFramePr>
          <p:cNvPr id="327684" name="Object 4"/>
          <p:cNvGraphicFramePr>
            <a:graphicFrameLocks noChangeAspect="1"/>
          </p:cNvGraphicFramePr>
          <p:nvPr>
            <p:extLst>
              <p:ext uri="{D42A27DB-BD31-4B8C-83A1-F6EECF244321}">
                <p14:modId xmlns:p14="http://schemas.microsoft.com/office/powerpoint/2010/main" val="3153041261"/>
              </p:ext>
            </p:extLst>
          </p:nvPr>
        </p:nvGraphicFramePr>
        <p:xfrm>
          <a:off x="5058346" y="1659431"/>
          <a:ext cx="3711575" cy="600075"/>
        </p:xfrm>
        <a:graphic>
          <a:graphicData uri="http://schemas.openxmlformats.org/presentationml/2006/ole">
            <mc:AlternateContent xmlns:mc="http://schemas.openxmlformats.org/markup-compatibility/2006">
              <mc:Choice xmlns:v="urn:schemas-microsoft-com:vml" Requires="v">
                <p:oleObj spid="_x0000_s34114" name="Equation" r:id="rId3" imgW="1562040" imgH="253800" progId="Equation.3">
                  <p:embed/>
                </p:oleObj>
              </mc:Choice>
              <mc:Fallback>
                <p:oleObj name="Equation" r:id="rId3" imgW="1562040" imgH="253800" progId="Equation.3">
                  <p:embed/>
                  <p:pic>
                    <p:nvPicPr>
                      <p:cNvPr id="0" name=""/>
                      <p:cNvPicPr preferRelativeResize="0">
                        <a:picLocks noChangeAspect="1" noChangeArrowheads="1"/>
                      </p:cNvPicPr>
                      <p:nvPr/>
                    </p:nvPicPr>
                    <p:blipFill>
                      <a:blip r:embed="rId4"/>
                      <a:srcRect/>
                      <a:stretch>
                        <a:fillRect/>
                      </a:stretch>
                    </p:blipFill>
                    <p:spPr bwMode="auto">
                      <a:xfrm>
                        <a:off x="5058346" y="1659431"/>
                        <a:ext cx="3711575" cy="600075"/>
                      </a:xfrm>
                      <a:prstGeom prst="rect">
                        <a:avLst/>
                      </a:prstGeom>
                      <a:noFill/>
                      <a:ln>
                        <a:noFill/>
                      </a:ln>
                      <a:effectLst/>
                    </p:spPr>
                  </p:pic>
                </p:oleObj>
              </mc:Fallback>
            </mc:AlternateContent>
          </a:graphicData>
        </a:graphic>
      </p:graphicFrame>
      <p:sp>
        <p:nvSpPr>
          <p:cNvPr id="6" name="Rectangle 11"/>
          <p:cNvSpPr>
            <a:spLocks noChangeArrowheads="1"/>
          </p:cNvSpPr>
          <p:nvPr/>
        </p:nvSpPr>
        <p:spPr bwMode="auto">
          <a:xfrm>
            <a:off x="2123728" y="6495359"/>
            <a:ext cx="6101554"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smtClean="0">
                <a:solidFill>
                  <a:srgbClr val="009900"/>
                </a:solidFill>
                <a:latin typeface="Times New Roman" pitchFamily="18" charset="0"/>
              </a:rPr>
              <a:t>M. Casas et al, “Automatic </a:t>
            </a:r>
            <a:r>
              <a:rPr lang="en-US" sz="1300" b="1" dirty="0">
                <a:solidFill>
                  <a:srgbClr val="009900"/>
                </a:solidFill>
                <a:latin typeface="Times New Roman" pitchFamily="18" charset="0"/>
              </a:rPr>
              <a:t>analysis of speedup of MPI applications”. I</a:t>
            </a:r>
            <a:r>
              <a:rPr lang="en-US" sz="1300" b="1" dirty="0" smtClean="0">
                <a:solidFill>
                  <a:srgbClr val="009900"/>
                </a:solidFill>
                <a:latin typeface="Times New Roman" pitchFamily="18" charset="0"/>
              </a:rPr>
              <a:t>CS 2008.</a:t>
            </a:r>
            <a:endParaRPr lang="en-GB" sz="1300" b="1" dirty="0">
              <a:solidFill>
                <a:srgbClr val="009900"/>
              </a:solidFill>
              <a:latin typeface="Times New Roman" pitchFamily="18" charset="0"/>
            </a:endParaRPr>
          </a:p>
        </p:txBody>
      </p:sp>
      <p:grpSp>
        <p:nvGrpSpPr>
          <p:cNvPr id="7" name="Group 6"/>
          <p:cNvGrpSpPr/>
          <p:nvPr/>
        </p:nvGrpSpPr>
        <p:grpSpPr>
          <a:xfrm>
            <a:off x="6480020" y="1124744"/>
            <a:ext cx="2556476" cy="1110577"/>
            <a:chOff x="2195737" y="1022279"/>
            <a:chExt cx="2556476" cy="1110577"/>
          </a:xfrm>
        </p:grpSpPr>
        <p:graphicFrame>
          <p:nvGraphicFramePr>
            <p:cNvPr id="8" name="Object 7"/>
            <p:cNvGraphicFramePr>
              <a:graphicFrameLocks noChangeAspect="1"/>
            </p:cNvGraphicFramePr>
            <p:nvPr>
              <p:extLst>
                <p:ext uri="{D42A27DB-BD31-4B8C-83A1-F6EECF244321}">
                  <p14:modId xmlns:p14="http://schemas.microsoft.com/office/powerpoint/2010/main" val="1311396390"/>
                </p:ext>
              </p:extLst>
            </p:nvPr>
          </p:nvGraphicFramePr>
          <p:xfrm>
            <a:off x="3242189" y="1022279"/>
            <a:ext cx="1510024" cy="462505"/>
          </p:xfrm>
          <a:graphic>
            <a:graphicData uri="http://schemas.openxmlformats.org/presentationml/2006/ole">
              <mc:AlternateContent xmlns:mc="http://schemas.openxmlformats.org/markup-compatibility/2006">
                <mc:Choice xmlns:v="urn:schemas-microsoft-com:vml" Requires="v">
                  <p:oleObj spid="_x0000_s34115" name="Equation" r:id="rId5" imgW="660240" imgH="203040" progId="Equation.3">
                    <p:embed/>
                  </p:oleObj>
                </mc:Choice>
                <mc:Fallback>
                  <p:oleObj name="Equation" r:id="rId5" imgW="660240" imgH="203040" progId="Equation.3">
                    <p:embed/>
                    <p:pic>
                      <p:nvPicPr>
                        <p:cNvPr id="0" name=""/>
                        <p:cNvPicPr>
                          <a:picLocks noChangeAspect="1" noChangeArrowheads="1"/>
                        </p:cNvPicPr>
                        <p:nvPr/>
                      </p:nvPicPr>
                      <p:blipFill>
                        <a:blip r:embed="rId6"/>
                        <a:srcRect/>
                        <a:stretch>
                          <a:fillRect/>
                        </a:stretch>
                      </p:blipFill>
                      <p:spPr bwMode="auto">
                        <a:xfrm>
                          <a:off x="3242189" y="1022279"/>
                          <a:ext cx="1510024" cy="462505"/>
                        </a:xfrm>
                        <a:prstGeom prst="rect">
                          <a:avLst/>
                        </a:prstGeom>
                        <a:noFill/>
                        <a:ln>
                          <a:solidFill>
                            <a:srgbClr val="FF0000"/>
                          </a:solidFill>
                        </a:ln>
                      </p:spPr>
                    </p:pic>
                  </p:oleObj>
                </mc:Fallback>
              </mc:AlternateContent>
            </a:graphicData>
          </a:graphic>
        </p:graphicFrame>
        <p:sp>
          <p:nvSpPr>
            <p:cNvPr id="9" name="Oval 8"/>
            <p:cNvSpPr/>
            <p:nvPr/>
          </p:nvSpPr>
          <p:spPr>
            <a:xfrm>
              <a:off x="2195737" y="1484784"/>
              <a:ext cx="2304255" cy="648072"/>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Object 10"/>
          <p:cNvGraphicFramePr>
            <a:graphicFrameLocks noChangeAspect="1"/>
          </p:cNvGraphicFramePr>
          <p:nvPr>
            <p:extLst>
              <p:ext uri="{D42A27DB-BD31-4B8C-83A1-F6EECF244321}">
                <p14:modId xmlns:p14="http://schemas.microsoft.com/office/powerpoint/2010/main" val="859227668"/>
              </p:ext>
            </p:extLst>
          </p:nvPr>
        </p:nvGraphicFramePr>
        <p:xfrm>
          <a:off x="6228184" y="3068960"/>
          <a:ext cx="1887978" cy="873804"/>
        </p:xfrm>
        <a:graphic>
          <a:graphicData uri="http://schemas.openxmlformats.org/presentationml/2006/ole">
            <mc:AlternateContent xmlns:mc="http://schemas.openxmlformats.org/markup-compatibility/2006">
              <mc:Choice xmlns:v="urn:schemas-microsoft-com:vml" Requires="v">
                <p:oleObj spid="_x0000_s34116" name="Equation" r:id="rId7" imgW="927000" imgH="431640" progId="Equation.3">
                  <p:embed/>
                </p:oleObj>
              </mc:Choice>
              <mc:Fallback>
                <p:oleObj name="Equation" r:id="rId7" imgW="927000" imgH="431640" progId="Equation.3">
                  <p:embed/>
                  <p:pic>
                    <p:nvPicPr>
                      <p:cNvPr id="0" name=""/>
                      <p:cNvPicPr>
                        <a:picLocks noChangeAspect="1" noChangeArrowheads="1"/>
                      </p:cNvPicPr>
                      <p:nvPr/>
                    </p:nvPicPr>
                    <p:blipFill>
                      <a:blip r:embed="rId8"/>
                      <a:srcRect/>
                      <a:stretch>
                        <a:fillRect/>
                      </a:stretch>
                    </p:blipFill>
                    <p:spPr bwMode="auto">
                      <a:xfrm>
                        <a:off x="6228184" y="3068960"/>
                        <a:ext cx="1887978" cy="873804"/>
                      </a:xfrm>
                      <a:prstGeom prst="rect">
                        <a:avLst/>
                      </a:prstGeom>
                      <a:noFill/>
                      <a:ln>
                        <a:noFill/>
                      </a:ln>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58852248"/>
              </p:ext>
            </p:extLst>
          </p:nvPr>
        </p:nvGraphicFramePr>
        <p:xfrm>
          <a:off x="5364088" y="5589240"/>
          <a:ext cx="2696493" cy="609153"/>
        </p:xfrm>
        <a:graphic>
          <a:graphicData uri="http://schemas.openxmlformats.org/presentationml/2006/ole">
            <mc:AlternateContent xmlns:mc="http://schemas.openxmlformats.org/markup-compatibility/2006">
              <mc:Choice xmlns:v="urn:schemas-microsoft-com:vml" Requires="v">
                <p:oleObj spid="_x0000_s34117" name="Equation" r:id="rId9" imgW="1117440" imgH="253800" progId="Equation.3">
                  <p:embed/>
                </p:oleObj>
              </mc:Choice>
              <mc:Fallback>
                <p:oleObj name="Equation" r:id="rId9" imgW="1117440" imgH="253800" progId="Equation.3">
                  <p:embed/>
                  <p:pic>
                    <p:nvPicPr>
                      <p:cNvPr id="0" name=""/>
                      <p:cNvPicPr>
                        <a:picLocks noChangeAspect="1" noChangeArrowheads="1"/>
                      </p:cNvPicPr>
                      <p:nvPr/>
                    </p:nvPicPr>
                    <p:blipFill>
                      <a:blip r:embed="rId10"/>
                      <a:srcRect/>
                      <a:stretch>
                        <a:fillRect/>
                      </a:stretch>
                    </p:blipFill>
                    <p:spPr bwMode="auto">
                      <a:xfrm>
                        <a:off x="5364088" y="5589240"/>
                        <a:ext cx="2696493" cy="609153"/>
                      </a:xfrm>
                      <a:prstGeom prst="rect">
                        <a:avLst/>
                      </a:prstGeom>
                      <a:noFill/>
                      <a:ln>
                        <a:noFill/>
                      </a:ln>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966293758"/>
              </p:ext>
            </p:extLst>
          </p:nvPr>
        </p:nvGraphicFramePr>
        <p:xfrm>
          <a:off x="6408012" y="4229900"/>
          <a:ext cx="1727007" cy="925780"/>
        </p:xfrm>
        <a:graphic>
          <a:graphicData uri="http://schemas.openxmlformats.org/presentationml/2006/ole">
            <mc:AlternateContent xmlns:mc="http://schemas.openxmlformats.org/markup-compatibility/2006">
              <mc:Choice xmlns:v="urn:schemas-microsoft-com:vml" Requires="v">
                <p:oleObj spid="_x0000_s34118" name="Equation" r:id="rId11" imgW="799920" imgH="431640" progId="Equation.3">
                  <p:embed/>
                </p:oleObj>
              </mc:Choice>
              <mc:Fallback>
                <p:oleObj name="Equation" r:id="rId11" imgW="799920" imgH="431640" progId="Equation.3">
                  <p:embed/>
                  <p:pic>
                    <p:nvPicPr>
                      <p:cNvPr id="0" name=""/>
                      <p:cNvPicPr>
                        <a:picLocks noChangeAspect="1" noChangeArrowheads="1"/>
                      </p:cNvPicPr>
                      <p:nvPr/>
                    </p:nvPicPr>
                    <p:blipFill>
                      <a:blip r:embed="rId12"/>
                      <a:srcRect/>
                      <a:stretch>
                        <a:fillRect/>
                      </a:stretch>
                    </p:blipFill>
                    <p:spPr bwMode="auto">
                      <a:xfrm>
                        <a:off x="6408012" y="4229900"/>
                        <a:ext cx="1727007" cy="92578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02141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340" name="Rectangle 2"/>
          <p:cNvSpPr>
            <a:spLocks noGrp="1" noChangeArrowheads="1"/>
          </p:cNvSpPr>
          <p:nvPr>
            <p:ph type="title"/>
          </p:nvPr>
        </p:nvSpPr>
        <p:spPr/>
        <p:txBody>
          <a:bodyPr/>
          <a:lstStyle/>
          <a:p>
            <a:r>
              <a:rPr lang="en-US" smtClean="0"/>
              <a:t>Scaling model</a:t>
            </a:r>
          </a:p>
        </p:txBody>
      </p:sp>
      <p:graphicFrame>
        <p:nvGraphicFramePr>
          <p:cNvPr id="353284" name="Object 4"/>
          <p:cNvGraphicFramePr>
            <a:graphicFrameLocks noChangeAspect="1"/>
          </p:cNvGraphicFramePr>
          <p:nvPr/>
        </p:nvGraphicFramePr>
        <p:xfrm>
          <a:off x="5191200" y="2719006"/>
          <a:ext cx="1225440" cy="663910"/>
        </p:xfrm>
        <a:graphic>
          <a:graphicData uri="http://schemas.openxmlformats.org/presentationml/2006/ole">
            <mc:AlternateContent xmlns:mc="http://schemas.openxmlformats.org/markup-compatibility/2006">
              <mc:Choice xmlns:v="urn:schemas-microsoft-com:vml" Requires="v">
                <p:oleObj spid="_x0000_s35330" name="Equation" r:id="rId3" imgW="1193800" imgH="647700" progId="Equation.3">
                  <p:embed/>
                </p:oleObj>
              </mc:Choice>
              <mc:Fallback>
                <p:oleObj name="Equation" r:id="rId3" imgW="1193800" imgH="647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200" y="2719006"/>
                        <a:ext cx="1225440" cy="663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3285" name="Object 5"/>
          <p:cNvGraphicFramePr>
            <a:graphicFrameLocks noChangeAspect="1"/>
          </p:cNvGraphicFramePr>
          <p:nvPr/>
        </p:nvGraphicFramePr>
        <p:xfrm>
          <a:off x="5159520" y="2338806"/>
          <a:ext cx="1451520" cy="240506"/>
        </p:xfrm>
        <a:graphic>
          <a:graphicData uri="http://schemas.openxmlformats.org/presentationml/2006/ole">
            <mc:AlternateContent xmlns:mc="http://schemas.openxmlformats.org/markup-compatibility/2006">
              <mc:Choice xmlns:v="urn:schemas-microsoft-com:vml" Requires="v">
                <p:oleObj spid="_x0000_s35331" name="Equation" r:id="rId5" imgW="1371600" imgH="228600" progId="Equation.3">
                  <p:embed/>
                </p:oleObj>
              </mc:Choice>
              <mc:Fallback>
                <p:oleObj name="Equation" r:id="rId5" imgW="1371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520" y="2338806"/>
                        <a:ext cx="1451520" cy="2405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3341" name="Group 6"/>
          <p:cNvGrpSpPr>
            <a:grpSpLocks noChangeAspect="1"/>
          </p:cNvGrpSpPr>
          <p:nvPr/>
        </p:nvGrpSpPr>
        <p:grpSpPr bwMode="auto">
          <a:xfrm>
            <a:off x="5116321" y="1149241"/>
            <a:ext cx="2806560" cy="917377"/>
            <a:chOff x="2368" y="2496"/>
            <a:chExt cx="2640" cy="864"/>
          </a:xfrm>
        </p:grpSpPr>
        <p:sp>
          <p:nvSpPr>
            <p:cNvPr id="353377" name="Rectangle 7"/>
            <p:cNvSpPr>
              <a:spLocks noChangeAspect="1" noChangeArrowheads="1"/>
            </p:cNvSpPr>
            <p:nvPr/>
          </p:nvSpPr>
          <p:spPr bwMode="auto">
            <a:xfrm>
              <a:off x="2368" y="2496"/>
              <a:ext cx="2352" cy="864"/>
            </a:xfrm>
            <a:prstGeom prst="rect">
              <a:avLst/>
            </a:prstGeom>
            <a:solidFill>
              <a:srgbClr val="FFFF00"/>
            </a:solidFill>
            <a:ln w="9525" algn="ctr">
              <a:solidFill>
                <a:srgbClr val="FFFF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78" name="Rectangle 8"/>
            <p:cNvSpPr>
              <a:spLocks noChangeAspect="1" noChangeArrowheads="1"/>
            </p:cNvSpPr>
            <p:nvPr/>
          </p:nvSpPr>
          <p:spPr bwMode="auto">
            <a:xfrm>
              <a:off x="2368" y="2496"/>
              <a:ext cx="2352"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79" name="Rectangle 9"/>
            <p:cNvSpPr>
              <a:spLocks noChangeAspect="1" noChangeArrowheads="1"/>
            </p:cNvSpPr>
            <p:nvPr/>
          </p:nvSpPr>
          <p:spPr bwMode="auto">
            <a:xfrm>
              <a:off x="2368" y="2640"/>
              <a:ext cx="2256"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80" name="Rectangle 10"/>
            <p:cNvSpPr>
              <a:spLocks noChangeAspect="1" noChangeArrowheads="1"/>
            </p:cNvSpPr>
            <p:nvPr/>
          </p:nvSpPr>
          <p:spPr bwMode="auto">
            <a:xfrm>
              <a:off x="2368" y="2784"/>
              <a:ext cx="2160"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81" name="Rectangle 11"/>
            <p:cNvSpPr>
              <a:spLocks noChangeAspect="1" noChangeArrowheads="1"/>
            </p:cNvSpPr>
            <p:nvPr/>
          </p:nvSpPr>
          <p:spPr bwMode="auto">
            <a:xfrm>
              <a:off x="2368" y="2928"/>
              <a:ext cx="2160"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82" name="Rectangle 12"/>
            <p:cNvSpPr>
              <a:spLocks noChangeAspect="1" noChangeArrowheads="1"/>
            </p:cNvSpPr>
            <p:nvPr/>
          </p:nvSpPr>
          <p:spPr bwMode="auto">
            <a:xfrm>
              <a:off x="2368" y="3072"/>
              <a:ext cx="2016"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83" name="Rectangle 13"/>
            <p:cNvSpPr>
              <a:spLocks noChangeAspect="1" noChangeArrowheads="1"/>
            </p:cNvSpPr>
            <p:nvPr/>
          </p:nvSpPr>
          <p:spPr bwMode="auto">
            <a:xfrm>
              <a:off x="2368" y="3216"/>
              <a:ext cx="1920" cy="144"/>
            </a:xfrm>
            <a:prstGeom prst="rect">
              <a:avLst/>
            </a:prstGeom>
            <a:solidFill>
              <a:srgbClr val="3333FF"/>
            </a:solidFill>
            <a:ln w="9525" algn="ctr">
              <a:solidFill>
                <a:srgbClr val="3333FF"/>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53384" name="Rectangle 14"/>
            <p:cNvSpPr>
              <a:spLocks noChangeAspect="1" noChangeArrowheads="1"/>
            </p:cNvSpPr>
            <p:nvPr/>
          </p:nvSpPr>
          <p:spPr bwMode="auto">
            <a:xfrm>
              <a:off x="4720" y="2496"/>
              <a:ext cx="288" cy="864"/>
            </a:xfrm>
            <a:prstGeom prst="rect">
              <a:avLst/>
            </a:prstGeom>
            <a:solidFill>
              <a:srgbClr val="FF3300"/>
            </a:solidFill>
            <a:ln w="9525" algn="ctr">
              <a:solidFill>
                <a:srgbClr val="FF33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grpSp>
      <p:graphicFrame>
        <p:nvGraphicFramePr>
          <p:cNvPr id="353295" name="Object 15"/>
          <p:cNvGraphicFramePr>
            <a:graphicFrameLocks noChangeAspect="1"/>
          </p:cNvGraphicFramePr>
          <p:nvPr/>
        </p:nvGraphicFramePr>
        <p:xfrm>
          <a:off x="8098561" y="1313419"/>
          <a:ext cx="718560" cy="527095"/>
        </p:xfrm>
        <a:graphic>
          <a:graphicData uri="http://schemas.openxmlformats.org/presentationml/2006/ole">
            <mc:AlternateContent xmlns:mc="http://schemas.openxmlformats.org/markup-compatibility/2006">
              <mc:Choice xmlns:v="urn:schemas-microsoft-com:vml" Requires="v">
                <p:oleObj spid="_x0000_s35332" name="Equation" r:id="rId7" imgW="533169" imgH="393529" progId="Equation.3">
                  <p:embed/>
                </p:oleObj>
              </mc:Choice>
              <mc:Fallback>
                <p:oleObj name="Equation" r:id="rId7" imgW="533169"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8561" y="1313419"/>
                        <a:ext cx="718560" cy="5270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53342" name="Group 16"/>
          <p:cNvGrpSpPr>
            <a:grpSpLocks noChangeAspect="1"/>
          </p:cNvGrpSpPr>
          <p:nvPr/>
        </p:nvGrpSpPr>
        <p:grpSpPr bwMode="auto">
          <a:xfrm>
            <a:off x="5159520" y="1342221"/>
            <a:ext cx="2246400" cy="483891"/>
            <a:chOff x="2368" y="2544"/>
            <a:chExt cx="2112" cy="457"/>
          </a:xfrm>
        </p:grpSpPr>
        <p:sp>
          <p:nvSpPr>
            <p:cNvPr id="353376" name="Line 17"/>
            <p:cNvSpPr>
              <a:spLocks noChangeAspect="1" noChangeShapeType="1"/>
            </p:cNvSpPr>
            <p:nvPr/>
          </p:nvSpPr>
          <p:spPr bwMode="auto">
            <a:xfrm>
              <a:off x="2368" y="2928"/>
              <a:ext cx="2112" cy="0"/>
            </a:xfrm>
            <a:prstGeom prst="line">
              <a:avLst/>
            </a:prstGeom>
            <a:noFill/>
            <a:ln w="9525">
              <a:solidFill>
                <a:srgbClr val="000000"/>
              </a:solidFill>
              <a:round/>
              <a:headEnd type="triangle" w="med" len="med"/>
              <a:tailEnd type="triangle" w="med" len="med"/>
            </a:ln>
          </p:spPr>
          <p:txBody>
            <a:bodyPr/>
            <a:lstStyle/>
            <a:p>
              <a:endParaRPr lang="es-ES"/>
            </a:p>
          </p:txBody>
        </p:sp>
        <p:graphicFrame>
          <p:nvGraphicFramePr>
            <p:cNvPr id="353298" name="Object 18"/>
            <p:cNvGraphicFramePr>
              <a:graphicFrameLocks noChangeAspect="1"/>
            </p:cNvGraphicFramePr>
            <p:nvPr/>
          </p:nvGraphicFramePr>
          <p:xfrm>
            <a:off x="3280" y="2544"/>
            <a:ext cx="278" cy="457"/>
          </p:xfrm>
          <a:graphic>
            <a:graphicData uri="http://schemas.openxmlformats.org/presentationml/2006/ole">
              <mc:AlternateContent xmlns:mc="http://schemas.openxmlformats.org/markup-compatibility/2006">
                <mc:Choice xmlns:v="urn:schemas-microsoft-com:vml" Requires="v">
                  <p:oleObj spid="_x0000_s35333" name="Equation" r:id="rId9" imgW="139700" imgH="228600" progId="Equation.3">
                    <p:embed/>
                  </p:oleObj>
                </mc:Choice>
                <mc:Fallback>
                  <p:oleObj name="Equation" r:id="rId9" imgW="1397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0" y="2544"/>
                          <a:ext cx="278"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3343" name="Group 19"/>
          <p:cNvGrpSpPr>
            <a:grpSpLocks noChangeAspect="1"/>
          </p:cNvGrpSpPr>
          <p:nvPr/>
        </p:nvGrpSpPr>
        <p:grpSpPr bwMode="auto">
          <a:xfrm>
            <a:off x="5116321" y="1078674"/>
            <a:ext cx="2806560" cy="351397"/>
            <a:chOff x="2368" y="2079"/>
            <a:chExt cx="2640" cy="330"/>
          </a:xfrm>
        </p:grpSpPr>
        <p:sp>
          <p:nvSpPr>
            <p:cNvPr id="353375" name="Line 20"/>
            <p:cNvSpPr>
              <a:spLocks noChangeAspect="1" noChangeShapeType="1"/>
            </p:cNvSpPr>
            <p:nvPr/>
          </p:nvSpPr>
          <p:spPr bwMode="auto">
            <a:xfrm>
              <a:off x="2368" y="2400"/>
              <a:ext cx="2640" cy="0"/>
            </a:xfrm>
            <a:prstGeom prst="line">
              <a:avLst/>
            </a:prstGeom>
            <a:noFill/>
            <a:ln w="9525">
              <a:solidFill>
                <a:srgbClr val="000000"/>
              </a:solidFill>
              <a:round/>
              <a:headEnd type="triangle" w="med" len="med"/>
              <a:tailEnd type="triangle" w="med" len="med"/>
            </a:ln>
          </p:spPr>
          <p:txBody>
            <a:bodyPr/>
            <a:lstStyle/>
            <a:p>
              <a:endParaRPr lang="es-ES"/>
            </a:p>
          </p:txBody>
        </p:sp>
        <p:graphicFrame>
          <p:nvGraphicFramePr>
            <p:cNvPr id="353301" name="Object 21"/>
            <p:cNvGraphicFramePr>
              <a:graphicFrameLocks noChangeAspect="1"/>
            </p:cNvGraphicFramePr>
            <p:nvPr/>
          </p:nvGraphicFramePr>
          <p:xfrm>
            <a:off x="3578" y="2079"/>
            <a:ext cx="278" cy="330"/>
          </p:xfrm>
          <a:graphic>
            <a:graphicData uri="http://schemas.openxmlformats.org/presentationml/2006/ole">
              <mc:AlternateContent xmlns:mc="http://schemas.openxmlformats.org/markup-compatibility/2006">
                <mc:Choice xmlns:v="urn:schemas-microsoft-com:vml" Requires="v">
                  <p:oleObj spid="_x0000_s35334" name="Equation" r:id="rId11" imgW="139579" imgH="164957" progId="Equation.3">
                    <p:embed/>
                  </p:oleObj>
                </mc:Choice>
                <mc:Fallback>
                  <p:oleObj name="Equation" r:id="rId11" imgW="139579" imgH="16495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8" y="2079"/>
                          <a:ext cx="278" cy="3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53302" name="Object 22"/>
          <p:cNvGraphicFramePr>
            <a:graphicFrameLocks noChangeAspect="1"/>
          </p:cNvGraphicFramePr>
          <p:nvPr/>
        </p:nvGraphicFramePr>
        <p:xfrm>
          <a:off x="8153280" y="2716126"/>
          <a:ext cx="324000" cy="188660"/>
        </p:xfrm>
        <a:graphic>
          <a:graphicData uri="http://schemas.openxmlformats.org/presentationml/2006/ole">
            <mc:AlternateContent xmlns:mc="http://schemas.openxmlformats.org/markup-compatibility/2006">
              <mc:Choice xmlns:v="urn:schemas-microsoft-com:vml" Requires="v">
                <p:oleObj spid="_x0000_s35335" name="Equation" r:id="rId13" imgW="304404" imgH="177569" progId="Equation.3">
                  <p:embed/>
                </p:oleObj>
              </mc:Choice>
              <mc:Fallback>
                <p:oleObj name="Equation" r:id="rId13" imgW="304404" imgH="1775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3280" y="2716126"/>
                        <a:ext cx="324000" cy="188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3303" name="Object 23"/>
          <p:cNvGraphicFramePr>
            <a:graphicFrameLocks noChangeAspect="1"/>
          </p:cNvGraphicFramePr>
          <p:nvPr/>
        </p:nvGraphicFramePr>
        <p:xfrm>
          <a:off x="8058240" y="2969592"/>
          <a:ext cx="457920" cy="187220"/>
        </p:xfrm>
        <a:graphic>
          <a:graphicData uri="http://schemas.openxmlformats.org/presentationml/2006/ole">
            <mc:AlternateContent xmlns:mc="http://schemas.openxmlformats.org/markup-compatibility/2006">
              <mc:Choice xmlns:v="urn:schemas-microsoft-com:vml" Requires="v">
                <p:oleObj spid="_x0000_s35336" name="Equation" r:id="rId15" imgW="431425" imgH="177646" progId="Equation.3">
                  <p:embed/>
                </p:oleObj>
              </mc:Choice>
              <mc:Fallback>
                <p:oleObj name="Equation" r:id="rId15" imgW="431425" imgH="17764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58240" y="2969592"/>
                        <a:ext cx="457920" cy="187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44" name="Oval 24"/>
          <p:cNvSpPr>
            <a:spLocks noChangeAspect="1" noChangeArrowheads="1"/>
          </p:cNvSpPr>
          <p:nvPr/>
        </p:nvSpPr>
        <p:spPr bwMode="auto">
          <a:xfrm>
            <a:off x="7993441" y="2517385"/>
            <a:ext cx="612000" cy="838168"/>
          </a:xfrm>
          <a:prstGeom prst="ellipse">
            <a:avLst/>
          </a:prstGeom>
          <a:noFill/>
          <a:ln w="9525" algn="ctr">
            <a:solidFill>
              <a:srgbClr val="000000"/>
            </a:solidFill>
            <a:round/>
            <a:headEnd/>
            <a:tailEnd/>
          </a:ln>
        </p:spPr>
        <p:txBody>
          <a:bodyPr wrap="none" lIns="82945" tIns="41473" rIns="82945" bIns="41473" anchor="ctr"/>
          <a:lstStyle/>
          <a:p>
            <a:pPr hangingPunct="0">
              <a:lnSpc>
                <a:spcPct val="93000"/>
              </a:lnSpc>
              <a:buClr>
                <a:srgbClr val="000000"/>
              </a:buClr>
              <a:buSzPct val="45000"/>
              <a:buFont typeface="Wingdings" pitchFamily="2" charset="2"/>
              <a:buNone/>
            </a:pPr>
            <a:endParaRPr lang="en-US"/>
          </a:p>
        </p:txBody>
      </p:sp>
      <p:cxnSp>
        <p:nvCxnSpPr>
          <p:cNvPr id="353345" name="AutoShape 25"/>
          <p:cNvCxnSpPr>
            <a:cxnSpLocks noChangeAspect="1" noChangeShapeType="1"/>
            <a:stCxn id="353344" idx="0"/>
            <a:endCxn id="353382" idx="2"/>
          </p:cNvCxnSpPr>
          <p:nvPr/>
        </p:nvCxnSpPr>
        <p:spPr bwMode="auto">
          <a:xfrm rot="5400000" flipH="1">
            <a:off x="6942209" y="1159433"/>
            <a:ext cx="603423" cy="2112480"/>
          </a:xfrm>
          <a:prstGeom prst="curvedConnector3">
            <a:avLst>
              <a:gd name="adj1" fmla="val 49880"/>
            </a:avLst>
          </a:prstGeom>
          <a:noFill/>
          <a:ln w="9525">
            <a:solidFill>
              <a:srgbClr val="000000"/>
            </a:solidFill>
            <a:round/>
            <a:headEnd/>
            <a:tailEnd type="triangle" w="med" len="med"/>
          </a:ln>
        </p:spPr>
      </p:cxnSp>
      <p:sp>
        <p:nvSpPr>
          <p:cNvPr id="353346" name="Text Box 26"/>
          <p:cNvSpPr txBox="1">
            <a:spLocks noChangeArrowheads="1"/>
          </p:cNvSpPr>
          <p:nvPr/>
        </p:nvSpPr>
        <p:spPr bwMode="auto">
          <a:xfrm>
            <a:off x="1483200" y="2567790"/>
            <a:ext cx="3601946" cy="322557"/>
          </a:xfrm>
          <a:prstGeom prst="rect">
            <a:avLst/>
          </a:prstGeom>
          <a:noFill/>
          <a:ln w="9525">
            <a:noFill/>
            <a:miter lim="800000"/>
            <a:headEnd/>
            <a:tailEnd/>
          </a:ln>
        </p:spPr>
        <p:txBody>
          <a:bodyPr wrap="none" lIns="64293" tIns="32147" rIns="64293" bIns="32147">
            <a:spAutoFit/>
          </a:bodyPr>
          <a:lstStyle/>
          <a:p>
            <a:pPr hangingPunct="0">
              <a:lnSpc>
                <a:spcPct val="93000"/>
              </a:lnSpc>
              <a:buClr>
                <a:srgbClr val="000000"/>
              </a:buClr>
              <a:buSzPct val="45000"/>
              <a:buFont typeface="Wingdings" pitchFamily="2" charset="2"/>
              <a:buNone/>
            </a:pPr>
            <a:r>
              <a:rPr lang="en-US" sz="1700"/>
              <a:t>Directly from real execution metrics</a:t>
            </a:r>
            <a:r>
              <a:rPr lang="en-US">
                <a:solidFill>
                  <a:schemeClr val="tx1"/>
                </a:solidFill>
              </a:rPr>
              <a:t> </a:t>
            </a:r>
          </a:p>
        </p:txBody>
      </p:sp>
      <p:pic>
        <p:nvPicPr>
          <p:cNvPr id="463882"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9520" y="3429000"/>
            <a:ext cx="3844800" cy="295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2"/>
          <p:cNvGraphicFramePr>
            <a:graphicFrameLocks noChangeAspect="1"/>
          </p:cNvGraphicFramePr>
          <p:nvPr>
            <p:extLst>
              <p:ext uri="{D42A27DB-BD31-4B8C-83A1-F6EECF244321}">
                <p14:modId xmlns:p14="http://schemas.microsoft.com/office/powerpoint/2010/main" val="2279891287"/>
              </p:ext>
            </p:extLst>
          </p:nvPr>
        </p:nvGraphicFramePr>
        <p:xfrm>
          <a:off x="766763" y="1503363"/>
          <a:ext cx="3348037" cy="666750"/>
        </p:xfrm>
        <a:graphic>
          <a:graphicData uri="http://schemas.openxmlformats.org/presentationml/2006/ole">
            <mc:AlternateContent xmlns:mc="http://schemas.openxmlformats.org/markup-compatibility/2006">
              <mc:Choice xmlns:v="urn:schemas-microsoft-com:vml" Requires="v">
                <p:oleObj spid="_x0000_s35337" name="Equation" r:id="rId18" imgW="1269720" imgH="253800" progId="Equation.3">
                  <p:embed/>
                </p:oleObj>
              </mc:Choice>
              <mc:Fallback>
                <p:oleObj name="Equation" r:id="rId18" imgW="1269720" imgH="253800" progId="Equation.3">
                  <p:embed/>
                  <p:pic>
                    <p:nvPicPr>
                      <p:cNvPr id="0" name=""/>
                      <p:cNvPicPr>
                        <a:picLocks noChangeAspect="1" noChangeArrowheads="1"/>
                      </p:cNvPicPr>
                      <p:nvPr/>
                    </p:nvPicPr>
                    <p:blipFill>
                      <a:blip r:embed="rId19"/>
                      <a:srcRect/>
                      <a:stretch>
                        <a:fillRect/>
                      </a:stretch>
                    </p:blipFill>
                    <p:spPr bwMode="auto">
                      <a:xfrm>
                        <a:off x="766763" y="1503363"/>
                        <a:ext cx="33480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4"/>
          <p:cNvGrpSpPr/>
          <p:nvPr/>
        </p:nvGrpSpPr>
        <p:grpSpPr>
          <a:xfrm>
            <a:off x="1456253" y="4278217"/>
            <a:ext cx="4057459" cy="2290206"/>
            <a:chOff x="1605417" y="4715941"/>
            <a:chExt cx="4473066" cy="2524528"/>
          </a:xfrm>
        </p:grpSpPr>
        <p:grpSp>
          <p:nvGrpSpPr>
            <p:cNvPr id="3" name="Group 2"/>
            <p:cNvGrpSpPr/>
            <p:nvPr/>
          </p:nvGrpSpPr>
          <p:grpSpPr>
            <a:xfrm>
              <a:off x="1605417" y="5580037"/>
              <a:ext cx="791410" cy="936104"/>
              <a:chOff x="1605417" y="5580037"/>
              <a:chExt cx="791410" cy="936104"/>
            </a:xfrm>
          </p:grpSpPr>
          <p:sp>
            <p:nvSpPr>
              <p:cNvPr id="2" name="Oval 1"/>
              <p:cNvSpPr/>
              <p:nvPr/>
            </p:nvSpPr>
            <p:spPr bwMode="auto">
              <a:xfrm>
                <a:off x="1605417" y="5777849"/>
                <a:ext cx="740891" cy="216024"/>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62" name="Oval 61"/>
              <p:cNvSpPr/>
              <p:nvPr/>
            </p:nvSpPr>
            <p:spPr bwMode="auto">
              <a:xfrm>
                <a:off x="1655936" y="6300117"/>
                <a:ext cx="740891" cy="216024"/>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63" name="Oval 62"/>
              <p:cNvSpPr/>
              <p:nvPr/>
            </p:nvSpPr>
            <p:spPr bwMode="auto">
              <a:xfrm>
                <a:off x="1635124" y="5580037"/>
                <a:ext cx="740891" cy="216024"/>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sp>
          <p:nvSpPr>
            <p:cNvPr id="4" name="TextBox 3"/>
            <p:cNvSpPr txBox="1"/>
            <p:nvPr/>
          </p:nvSpPr>
          <p:spPr>
            <a:xfrm>
              <a:off x="4896296" y="6714605"/>
              <a:ext cx="673657" cy="525864"/>
            </a:xfrm>
            <a:prstGeom prst="rect">
              <a:avLst/>
            </a:prstGeom>
            <a:noFill/>
            <a:ln>
              <a:solidFill>
                <a:srgbClr val="000080"/>
              </a:solidFill>
            </a:ln>
          </p:spPr>
          <p:txBody>
            <a:bodyPr wrap="none" rtlCol="0">
              <a:spAutoFit/>
            </a:bodyPr>
            <a:lstStyle/>
            <a:p>
              <a:r>
                <a:rPr lang="en-US" sz="2500" b="1" dirty="0">
                  <a:solidFill>
                    <a:schemeClr val="accent2"/>
                  </a:solidFill>
                </a:rPr>
                <a:t>LB</a:t>
              </a:r>
            </a:p>
          </p:txBody>
        </p:sp>
        <p:cxnSp>
          <p:nvCxnSpPr>
            <p:cNvPr id="6" name="Straight Arrow Connector 5"/>
            <p:cNvCxnSpPr>
              <a:stCxn id="4" idx="1"/>
            </p:cNvCxnSpPr>
            <p:nvPr/>
          </p:nvCxnSpPr>
          <p:spPr bwMode="auto">
            <a:xfrm flipH="1" flipV="1">
              <a:off x="2396828" y="6358030"/>
              <a:ext cx="2499469" cy="619508"/>
            </a:xfrm>
            <a:prstGeom prst="straightConnector1">
              <a:avLst/>
            </a:prstGeom>
            <a:solidFill>
              <a:srgbClr val="00B8FF"/>
            </a:solidFill>
            <a:ln w="9525" cap="flat" cmpd="sng" algn="ctr">
              <a:solidFill>
                <a:srgbClr val="000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Box 74"/>
            <p:cNvSpPr txBox="1"/>
            <p:nvPr/>
          </p:nvSpPr>
          <p:spPr>
            <a:xfrm>
              <a:off x="5112320" y="4715941"/>
              <a:ext cx="419179" cy="525864"/>
            </a:xfrm>
            <a:prstGeom prst="rect">
              <a:avLst/>
            </a:prstGeom>
            <a:noFill/>
            <a:ln>
              <a:solidFill>
                <a:srgbClr val="000080"/>
              </a:solidFill>
            </a:ln>
          </p:spPr>
          <p:txBody>
            <a:bodyPr wrap="none" rtlCol="0">
              <a:spAutoFit/>
            </a:bodyPr>
            <a:lstStyle/>
            <a:p>
              <a:r>
                <a:rPr lang="el-GR" sz="2500" b="1" dirty="0">
                  <a:solidFill>
                    <a:schemeClr val="accent2"/>
                  </a:solidFill>
                </a:rPr>
                <a:t>η</a:t>
              </a:r>
              <a:endParaRPr lang="en-US" sz="2500" b="1" dirty="0">
                <a:solidFill>
                  <a:schemeClr val="accent2"/>
                </a:solidFill>
              </a:endParaRPr>
            </a:p>
          </p:txBody>
        </p:sp>
        <p:cxnSp>
          <p:nvCxnSpPr>
            <p:cNvPr id="76" name="Straight Arrow Connector 75"/>
            <p:cNvCxnSpPr>
              <a:stCxn id="75" idx="1"/>
              <a:endCxn id="63" idx="6"/>
            </p:cNvCxnSpPr>
            <p:nvPr/>
          </p:nvCxnSpPr>
          <p:spPr bwMode="auto">
            <a:xfrm flipH="1">
              <a:off x="2376015" y="4978873"/>
              <a:ext cx="2736305" cy="709176"/>
            </a:xfrm>
            <a:prstGeom prst="straightConnector1">
              <a:avLst/>
            </a:prstGeom>
            <a:solidFill>
              <a:srgbClr val="00B8FF"/>
            </a:solidFill>
            <a:ln w="9525" cap="flat" cmpd="sng" algn="ctr">
              <a:solidFill>
                <a:srgbClr val="000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TextBox 82"/>
            <p:cNvSpPr txBox="1"/>
            <p:nvPr/>
          </p:nvSpPr>
          <p:spPr>
            <a:xfrm>
              <a:off x="4297226" y="5751028"/>
              <a:ext cx="1781257" cy="523220"/>
            </a:xfrm>
            <a:prstGeom prst="rect">
              <a:avLst/>
            </a:prstGeom>
            <a:solidFill>
              <a:schemeClr val="bg1"/>
            </a:solidFill>
            <a:ln>
              <a:solidFill>
                <a:srgbClr val="000080"/>
              </a:solidFill>
            </a:ln>
          </p:spPr>
          <p:txBody>
            <a:bodyPr wrap="none" rtlCol="0">
              <a:spAutoFit/>
            </a:bodyPr>
            <a:lstStyle/>
            <a:p>
              <a:r>
                <a:rPr lang="en-US" sz="2500" b="1" dirty="0" err="1">
                  <a:solidFill>
                    <a:schemeClr val="accent2"/>
                  </a:solidFill>
                </a:rPr>
                <a:t>CommEff</a:t>
              </a:r>
              <a:endParaRPr lang="en-US" sz="2500" b="1" dirty="0">
                <a:solidFill>
                  <a:schemeClr val="accent2"/>
                </a:solidFill>
              </a:endParaRPr>
            </a:p>
          </p:txBody>
        </p:sp>
        <p:cxnSp>
          <p:nvCxnSpPr>
            <p:cNvPr id="84" name="Straight Arrow Connector 83"/>
            <p:cNvCxnSpPr>
              <a:stCxn id="83" idx="1"/>
              <a:endCxn id="2" idx="6"/>
            </p:cNvCxnSpPr>
            <p:nvPr/>
          </p:nvCxnSpPr>
          <p:spPr bwMode="auto">
            <a:xfrm flipH="1" flipV="1">
              <a:off x="2346308" y="5885861"/>
              <a:ext cx="1950918" cy="126777"/>
            </a:xfrm>
            <a:prstGeom prst="straightConnector1">
              <a:avLst/>
            </a:prstGeom>
            <a:solidFill>
              <a:srgbClr val="00B8FF"/>
            </a:solidFill>
            <a:ln w="9525" cap="flat" cmpd="sng" algn="ctr">
              <a:solidFill>
                <a:srgbClr val="000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0264299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340" name="Rectangle 2"/>
          <p:cNvSpPr>
            <a:spLocks noGrp="1" noChangeArrowheads="1"/>
          </p:cNvSpPr>
          <p:nvPr>
            <p:ph type="title"/>
          </p:nvPr>
        </p:nvSpPr>
        <p:spPr/>
        <p:txBody>
          <a:bodyPr/>
          <a:lstStyle/>
          <a:p>
            <a:r>
              <a:rPr lang="en-US" smtClean="0"/>
              <a:t>Scaling model</a:t>
            </a:r>
          </a:p>
        </p:txBody>
      </p:sp>
      <p:sp>
        <p:nvSpPr>
          <p:cNvPr id="9" name="Content Placeholder 8"/>
          <p:cNvSpPr>
            <a:spLocks noGrp="1"/>
          </p:cNvSpPr>
          <p:nvPr>
            <p:ph idx="1"/>
          </p:nvPr>
        </p:nvSpPr>
        <p:spPr/>
        <p:txBody>
          <a:bodyPr/>
          <a:lstStyle/>
          <a:p>
            <a:r>
              <a:rPr lang="en-US" dirty="0" err="1"/>
              <a:t>Dimemas</a:t>
            </a:r>
            <a:r>
              <a:rPr lang="en-US" dirty="0"/>
              <a:t> simulation with ideal target </a:t>
            </a:r>
          </a:p>
          <a:p>
            <a:pPr lvl="1"/>
            <a:r>
              <a:rPr lang="en-US" dirty="0"/>
              <a:t>Latency =0; BW = ∞</a:t>
            </a:r>
          </a:p>
          <a:p>
            <a:endParaRPr lang="en-US" dirty="0"/>
          </a:p>
        </p:txBody>
      </p:sp>
      <p:pic>
        <p:nvPicPr>
          <p:cNvPr id="4638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20" y="3429000"/>
            <a:ext cx="3844800" cy="295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456253" y="5217235"/>
            <a:ext cx="3237115" cy="477054"/>
            <a:chOff x="1605417" y="5751028"/>
            <a:chExt cx="3568693" cy="525863"/>
          </a:xfrm>
        </p:grpSpPr>
        <p:sp>
          <p:nvSpPr>
            <p:cNvPr id="2" name="Oval 1"/>
            <p:cNvSpPr/>
            <p:nvPr/>
          </p:nvSpPr>
          <p:spPr bwMode="auto">
            <a:xfrm>
              <a:off x="1605417" y="5777849"/>
              <a:ext cx="740890" cy="216024"/>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83" name="TextBox 82"/>
            <p:cNvSpPr txBox="1"/>
            <p:nvPr/>
          </p:nvSpPr>
          <p:spPr>
            <a:xfrm>
              <a:off x="4297225" y="5751028"/>
              <a:ext cx="876885" cy="525863"/>
            </a:xfrm>
            <a:prstGeom prst="rect">
              <a:avLst/>
            </a:prstGeom>
            <a:solidFill>
              <a:schemeClr val="bg1"/>
            </a:solidFill>
            <a:ln>
              <a:solidFill>
                <a:srgbClr val="000080"/>
              </a:solidFill>
            </a:ln>
          </p:spPr>
          <p:txBody>
            <a:bodyPr wrap="none" rtlCol="0">
              <a:spAutoFit/>
            </a:bodyPr>
            <a:lstStyle/>
            <a:p>
              <a:r>
                <a:rPr lang="en-US" sz="2500" b="1" dirty="0" smtClean="0">
                  <a:solidFill>
                    <a:schemeClr val="accent2"/>
                  </a:solidFill>
                </a:rPr>
                <a:t>µLB</a:t>
              </a:r>
              <a:endParaRPr lang="en-US" sz="2500" b="1" dirty="0">
                <a:solidFill>
                  <a:schemeClr val="accent2"/>
                </a:solidFill>
              </a:endParaRPr>
            </a:p>
          </p:txBody>
        </p:sp>
        <p:cxnSp>
          <p:nvCxnSpPr>
            <p:cNvPr id="84" name="Straight Arrow Connector 83"/>
            <p:cNvCxnSpPr>
              <a:stCxn id="83" idx="1"/>
              <a:endCxn id="2" idx="6"/>
            </p:cNvCxnSpPr>
            <p:nvPr/>
          </p:nvCxnSpPr>
          <p:spPr bwMode="auto">
            <a:xfrm flipH="1" flipV="1">
              <a:off x="2346307" y="5885862"/>
              <a:ext cx="1950918" cy="128098"/>
            </a:xfrm>
            <a:prstGeom prst="straightConnector1">
              <a:avLst/>
            </a:prstGeom>
            <a:solidFill>
              <a:srgbClr val="00B8FF"/>
            </a:solidFill>
            <a:ln w="9525" cap="flat" cmpd="sng" algn="ctr">
              <a:solidFill>
                <a:srgbClr val="00008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8" name="Object 7"/>
          <p:cNvGraphicFramePr>
            <a:graphicFrameLocks noChangeAspect="1"/>
          </p:cNvGraphicFramePr>
          <p:nvPr>
            <p:extLst>
              <p:ext uri="{D42A27DB-BD31-4B8C-83A1-F6EECF244321}">
                <p14:modId xmlns:p14="http://schemas.microsoft.com/office/powerpoint/2010/main" val="285105159"/>
              </p:ext>
            </p:extLst>
          </p:nvPr>
        </p:nvGraphicFramePr>
        <p:xfrm>
          <a:off x="479520" y="2283776"/>
          <a:ext cx="4073525" cy="481012"/>
        </p:xfrm>
        <a:graphic>
          <a:graphicData uri="http://schemas.openxmlformats.org/presentationml/2006/ole">
            <mc:AlternateContent xmlns:mc="http://schemas.openxmlformats.org/markup-compatibility/2006">
              <mc:Choice xmlns:v="urn:schemas-microsoft-com:vml" Requires="v">
                <p:oleObj spid="_x0000_s36098" name="Equation" r:id="rId4" imgW="1714320" imgH="203040" progId="Equation.3">
                  <p:embed/>
                </p:oleObj>
              </mc:Choice>
              <mc:Fallback>
                <p:oleObj name="Equation" r:id="rId4" imgW="1714320" imgH="203040" progId="Equation.3">
                  <p:embed/>
                  <p:pic>
                    <p:nvPicPr>
                      <p:cNvPr id="0" name=""/>
                      <p:cNvPicPr>
                        <a:picLocks noChangeAspect="1" noChangeArrowheads="1"/>
                      </p:cNvPicPr>
                      <p:nvPr/>
                    </p:nvPicPr>
                    <p:blipFill>
                      <a:blip r:embed="rId5"/>
                      <a:srcRect/>
                      <a:stretch>
                        <a:fillRect/>
                      </a:stretch>
                    </p:blipFill>
                    <p:spPr bwMode="auto">
                      <a:xfrm>
                        <a:off x="479520" y="2283776"/>
                        <a:ext cx="40735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1" name="Group 33"/>
          <p:cNvGrpSpPr>
            <a:grpSpLocks noChangeAspect="1"/>
          </p:cNvGrpSpPr>
          <p:nvPr/>
        </p:nvGrpSpPr>
        <p:grpSpPr bwMode="auto">
          <a:xfrm>
            <a:off x="5938968" y="1335739"/>
            <a:ext cx="2749564" cy="899813"/>
            <a:chOff x="2272" y="4272"/>
            <a:chExt cx="2640" cy="864"/>
          </a:xfrm>
        </p:grpSpPr>
        <p:sp>
          <p:nvSpPr>
            <p:cNvPr id="42" name="Rectangle 34"/>
            <p:cNvSpPr>
              <a:spLocks noChangeAspect="1" noChangeArrowheads="1"/>
            </p:cNvSpPr>
            <p:nvPr/>
          </p:nvSpPr>
          <p:spPr bwMode="auto">
            <a:xfrm>
              <a:off x="4624" y="4272"/>
              <a:ext cx="144" cy="864"/>
            </a:xfrm>
            <a:prstGeom prst="rect">
              <a:avLst/>
            </a:prstGeom>
            <a:solidFill>
              <a:srgbClr val="99FF3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 name="Rectangle 35"/>
            <p:cNvSpPr>
              <a:spLocks noChangeAspect="1" noChangeArrowheads="1"/>
            </p:cNvSpPr>
            <p:nvPr/>
          </p:nvSpPr>
          <p:spPr bwMode="auto">
            <a:xfrm>
              <a:off x="2272" y="4272"/>
              <a:ext cx="2352" cy="864"/>
            </a:xfrm>
            <a:prstGeom prst="rect">
              <a:avLst/>
            </a:prstGeom>
            <a:solidFill>
              <a:srgbClr val="FFFF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Rectangle 36"/>
            <p:cNvSpPr>
              <a:spLocks noChangeAspect="1" noChangeArrowheads="1"/>
            </p:cNvSpPr>
            <p:nvPr/>
          </p:nvSpPr>
          <p:spPr bwMode="auto">
            <a:xfrm>
              <a:off x="2272" y="4992"/>
              <a:ext cx="1920"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Rectangle 37"/>
            <p:cNvSpPr>
              <a:spLocks noChangeAspect="1" noChangeArrowheads="1"/>
            </p:cNvSpPr>
            <p:nvPr/>
          </p:nvSpPr>
          <p:spPr bwMode="auto">
            <a:xfrm>
              <a:off x="4768" y="4272"/>
              <a:ext cx="144" cy="864"/>
            </a:xfrm>
            <a:prstGeom prst="rect">
              <a:avLst/>
            </a:prstGeom>
            <a:solidFill>
              <a:srgbClr val="FF33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46" name="Group 38"/>
            <p:cNvGrpSpPr>
              <a:grpSpLocks noChangeAspect="1"/>
            </p:cNvGrpSpPr>
            <p:nvPr/>
          </p:nvGrpSpPr>
          <p:grpSpPr bwMode="auto">
            <a:xfrm>
              <a:off x="2272" y="4416"/>
              <a:ext cx="2496" cy="144"/>
              <a:chOff x="2272" y="4128"/>
              <a:chExt cx="2496" cy="144"/>
            </a:xfrm>
          </p:grpSpPr>
          <p:sp>
            <p:nvSpPr>
              <p:cNvPr id="60" name="Rectangle 39"/>
              <p:cNvSpPr>
                <a:spLocks noChangeAspect="1" noChangeArrowheads="1"/>
              </p:cNvSpPr>
              <p:nvPr/>
            </p:nvSpPr>
            <p:spPr bwMode="auto">
              <a:xfrm>
                <a:off x="2272" y="4128"/>
                <a:ext cx="1488"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Rectangle 40"/>
              <p:cNvSpPr>
                <a:spLocks noChangeAspect="1" noChangeArrowheads="1"/>
              </p:cNvSpPr>
              <p:nvPr/>
            </p:nvSpPr>
            <p:spPr bwMode="auto">
              <a:xfrm>
                <a:off x="3856" y="4128"/>
                <a:ext cx="912"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7" name="Group 41"/>
            <p:cNvGrpSpPr>
              <a:grpSpLocks noChangeAspect="1"/>
            </p:cNvGrpSpPr>
            <p:nvPr/>
          </p:nvGrpSpPr>
          <p:grpSpPr bwMode="auto">
            <a:xfrm>
              <a:off x="2272" y="4272"/>
              <a:ext cx="2352" cy="144"/>
              <a:chOff x="2272" y="4272"/>
              <a:chExt cx="2352" cy="144"/>
            </a:xfrm>
          </p:grpSpPr>
          <p:sp>
            <p:nvSpPr>
              <p:cNvPr id="58" name="Rectangle 42"/>
              <p:cNvSpPr>
                <a:spLocks noChangeAspect="1" noChangeArrowheads="1"/>
              </p:cNvSpPr>
              <p:nvPr/>
            </p:nvSpPr>
            <p:spPr bwMode="auto">
              <a:xfrm>
                <a:off x="3664" y="4272"/>
                <a:ext cx="960"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Rectangle 43"/>
              <p:cNvSpPr>
                <a:spLocks noChangeAspect="1" noChangeArrowheads="1"/>
              </p:cNvSpPr>
              <p:nvPr/>
            </p:nvSpPr>
            <p:spPr bwMode="auto">
              <a:xfrm>
                <a:off x="2272" y="4272"/>
                <a:ext cx="1296"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8" name="Group 44"/>
            <p:cNvGrpSpPr>
              <a:grpSpLocks noChangeAspect="1"/>
            </p:cNvGrpSpPr>
            <p:nvPr/>
          </p:nvGrpSpPr>
          <p:grpSpPr bwMode="auto">
            <a:xfrm>
              <a:off x="2272" y="4560"/>
              <a:ext cx="2448" cy="144"/>
              <a:chOff x="2272" y="4416"/>
              <a:chExt cx="2448" cy="144"/>
            </a:xfrm>
          </p:grpSpPr>
          <p:sp>
            <p:nvSpPr>
              <p:cNvPr id="56" name="Rectangle 45"/>
              <p:cNvSpPr>
                <a:spLocks noChangeAspect="1" noChangeArrowheads="1"/>
              </p:cNvSpPr>
              <p:nvPr/>
            </p:nvSpPr>
            <p:spPr bwMode="auto">
              <a:xfrm>
                <a:off x="3904" y="4416"/>
                <a:ext cx="816"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Rectangle 46"/>
              <p:cNvSpPr>
                <a:spLocks noChangeAspect="1" noChangeArrowheads="1"/>
              </p:cNvSpPr>
              <p:nvPr/>
            </p:nvSpPr>
            <p:spPr bwMode="auto">
              <a:xfrm>
                <a:off x="2272" y="4416"/>
                <a:ext cx="1392"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9" name="Group 47"/>
            <p:cNvGrpSpPr>
              <a:grpSpLocks noChangeAspect="1"/>
            </p:cNvGrpSpPr>
            <p:nvPr/>
          </p:nvGrpSpPr>
          <p:grpSpPr bwMode="auto">
            <a:xfrm>
              <a:off x="2272" y="4704"/>
              <a:ext cx="2352" cy="144"/>
              <a:chOff x="2272" y="4560"/>
              <a:chExt cx="2352" cy="144"/>
            </a:xfrm>
          </p:grpSpPr>
          <p:sp>
            <p:nvSpPr>
              <p:cNvPr id="54" name="Rectangle 48"/>
              <p:cNvSpPr>
                <a:spLocks noChangeAspect="1" noChangeArrowheads="1"/>
              </p:cNvSpPr>
              <p:nvPr/>
            </p:nvSpPr>
            <p:spPr bwMode="auto">
              <a:xfrm>
                <a:off x="3808" y="4560"/>
                <a:ext cx="816"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Rectangle 49"/>
              <p:cNvSpPr>
                <a:spLocks noChangeAspect="1" noChangeArrowheads="1"/>
              </p:cNvSpPr>
              <p:nvPr/>
            </p:nvSpPr>
            <p:spPr bwMode="auto">
              <a:xfrm>
                <a:off x="2272" y="4560"/>
                <a:ext cx="1392"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50" name="Group 50"/>
            <p:cNvGrpSpPr>
              <a:grpSpLocks noChangeAspect="1"/>
            </p:cNvGrpSpPr>
            <p:nvPr/>
          </p:nvGrpSpPr>
          <p:grpSpPr bwMode="auto">
            <a:xfrm>
              <a:off x="2272" y="4848"/>
              <a:ext cx="2400" cy="144"/>
              <a:chOff x="2272" y="4704"/>
              <a:chExt cx="2400" cy="144"/>
            </a:xfrm>
          </p:grpSpPr>
          <p:sp>
            <p:nvSpPr>
              <p:cNvPr id="51" name="Rectangle 51"/>
              <p:cNvSpPr>
                <a:spLocks noChangeAspect="1" noChangeArrowheads="1"/>
              </p:cNvSpPr>
              <p:nvPr/>
            </p:nvSpPr>
            <p:spPr bwMode="auto">
              <a:xfrm>
                <a:off x="2272" y="4704"/>
                <a:ext cx="576"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Rectangle 52"/>
              <p:cNvSpPr>
                <a:spLocks noChangeAspect="1" noChangeArrowheads="1"/>
              </p:cNvSpPr>
              <p:nvPr/>
            </p:nvSpPr>
            <p:spPr bwMode="auto">
              <a:xfrm>
                <a:off x="4240" y="4704"/>
                <a:ext cx="432"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Rectangle 53"/>
              <p:cNvSpPr>
                <a:spLocks noChangeAspect="1" noChangeArrowheads="1"/>
              </p:cNvSpPr>
              <p:nvPr/>
            </p:nvSpPr>
            <p:spPr bwMode="auto">
              <a:xfrm>
                <a:off x="3088" y="4704"/>
                <a:ext cx="1008" cy="144"/>
              </a:xfrm>
              <a:prstGeom prst="rect">
                <a:avLst/>
              </a:prstGeom>
              <a:solidFill>
                <a:srgbClr val="3333FF"/>
              </a:solidFill>
              <a:ln w="9525" algn="ctr">
                <a:solidFill>
                  <a:srgbClr val="3333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64" name="Text Box 54"/>
          <p:cNvSpPr txBox="1">
            <a:spLocks noChangeArrowheads="1"/>
          </p:cNvSpPr>
          <p:nvPr/>
        </p:nvSpPr>
        <p:spPr bwMode="auto">
          <a:xfrm>
            <a:off x="5990319" y="2329329"/>
            <a:ext cx="2531876" cy="4650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80" tIns="32140" rIns="64280" bIns="32140">
            <a:spAutoFit/>
          </a:bodyPr>
          <a:lstStyle>
            <a:lvl1pPr>
              <a:tabLst>
                <a:tab pos="1065213" algn="l"/>
              </a:tabLst>
              <a:defRPr sz="2400">
                <a:solidFill>
                  <a:schemeClr val="tx1"/>
                </a:solidFill>
                <a:latin typeface="Times New Roman" pitchFamily="18" charset="0"/>
              </a:defRPr>
            </a:lvl1pPr>
            <a:lvl2pPr>
              <a:tabLst>
                <a:tab pos="1065213" algn="l"/>
              </a:tabLst>
              <a:defRPr sz="2400">
                <a:solidFill>
                  <a:schemeClr val="tx1"/>
                </a:solidFill>
                <a:latin typeface="Times New Roman" pitchFamily="18" charset="0"/>
              </a:defRPr>
            </a:lvl2pPr>
            <a:lvl3pPr>
              <a:tabLst>
                <a:tab pos="1065213" algn="l"/>
              </a:tabLst>
              <a:defRPr sz="2400">
                <a:solidFill>
                  <a:schemeClr val="tx1"/>
                </a:solidFill>
                <a:latin typeface="Times New Roman" pitchFamily="18" charset="0"/>
              </a:defRPr>
            </a:lvl3pPr>
            <a:lvl4pPr>
              <a:tabLst>
                <a:tab pos="1065213" algn="l"/>
              </a:tabLst>
              <a:defRPr sz="2400">
                <a:solidFill>
                  <a:schemeClr val="tx1"/>
                </a:solidFill>
                <a:latin typeface="Times New Roman" pitchFamily="18" charset="0"/>
              </a:defRPr>
            </a:lvl4pPr>
            <a:lvl5pPr>
              <a:tabLst>
                <a:tab pos="1065213" algn="l"/>
              </a:tabLst>
              <a:defRPr sz="2400">
                <a:solidFill>
                  <a:schemeClr val="tx1"/>
                </a:solidFill>
                <a:latin typeface="Times New Roman" pitchFamily="18" charset="0"/>
              </a:defRPr>
            </a:lvl5pPr>
            <a:lvl6pPr eaLnBrk="0" fontAlgn="base" hangingPunct="0">
              <a:spcBef>
                <a:spcPct val="0"/>
              </a:spcBef>
              <a:spcAft>
                <a:spcPct val="0"/>
              </a:spcAft>
              <a:tabLst>
                <a:tab pos="1065213" algn="l"/>
              </a:tabLst>
              <a:defRPr sz="2400">
                <a:solidFill>
                  <a:schemeClr val="tx1"/>
                </a:solidFill>
                <a:latin typeface="Times New Roman" pitchFamily="18" charset="0"/>
              </a:defRPr>
            </a:lvl6pPr>
            <a:lvl7pPr eaLnBrk="0" fontAlgn="base" hangingPunct="0">
              <a:spcBef>
                <a:spcPct val="0"/>
              </a:spcBef>
              <a:spcAft>
                <a:spcPct val="0"/>
              </a:spcAft>
              <a:tabLst>
                <a:tab pos="1065213" algn="l"/>
              </a:tabLst>
              <a:defRPr sz="2400">
                <a:solidFill>
                  <a:schemeClr val="tx1"/>
                </a:solidFill>
                <a:latin typeface="Times New Roman" pitchFamily="18" charset="0"/>
              </a:defRPr>
            </a:lvl7pPr>
            <a:lvl8pPr eaLnBrk="0" fontAlgn="base" hangingPunct="0">
              <a:spcBef>
                <a:spcPct val="0"/>
              </a:spcBef>
              <a:spcAft>
                <a:spcPct val="0"/>
              </a:spcAft>
              <a:tabLst>
                <a:tab pos="1065213" algn="l"/>
              </a:tabLst>
              <a:defRPr sz="2400">
                <a:solidFill>
                  <a:schemeClr val="tx1"/>
                </a:solidFill>
                <a:latin typeface="Times New Roman" pitchFamily="18" charset="0"/>
              </a:defRPr>
            </a:lvl8pPr>
            <a:lvl9pPr eaLnBrk="0" fontAlgn="base" hangingPunct="0">
              <a:spcBef>
                <a:spcPct val="0"/>
              </a:spcBef>
              <a:spcAft>
                <a:spcPct val="0"/>
              </a:spcAft>
              <a:tabLst>
                <a:tab pos="1065213" algn="l"/>
              </a:tabLst>
              <a:defRPr sz="2400">
                <a:solidFill>
                  <a:schemeClr val="tx1"/>
                </a:solidFill>
                <a:latin typeface="Times New Roman" pitchFamily="18" charset="0"/>
              </a:defRPr>
            </a:lvl9pPr>
          </a:lstStyle>
          <a:p>
            <a:pPr algn="ctr" eaLnBrk="1" hangingPunct="1"/>
            <a:r>
              <a:rPr lang="en-US" sz="1300" dirty="0">
                <a:latin typeface="Arial" charset="0"/>
              </a:rPr>
              <a:t>Migrating/local load imbalance</a:t>
            </a:r>
          </a:p>
          <a:p>
            <a:pPr algn="ctr" eaLnBrk="1" hangingPunct="1"/>
            <a:r>
              <a:rPr lang="en-US" sz="1300" dirty="0">
                <a:latin typeface="Arial" charset="0"/>
              </a:rPr>
              <a:t>Serialization</a:t>
            </a:r>
          </a:p>
        </p:txBody>
      </p:sp>
      <p:sp>
        <p:nvSpPr>
          <p:cNvPr id="65" name="Line 55"/>
          <p:cNvSpPr>
            <a:spLocks noChangeAspect="1" noChangeShapeType="1"/>
          </p:cNvSpPr>
          <p:nvPr/>
        </p:nvSpPr>
        <p:spPr bwMode="auto">
          <a:xfrm>
            <a:off x="5933385" y="1143719"/>
            <a:ext cx="2639045"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99" tIns="32149" rIns="64299" bIns="32149"/>
          <a:lstStyle/>
          <a:p>
            <a:endParaRPr lang="en-US"/>
          </a:p>
        </p:txBody>
      </p:sp>
      <p:graphicFrame>
        <p:nvGraphicFramePr>
          <p:cNvPr id="66" name="Object 56"/>
          <p:cNvGraphicFramePr>
            <a:graphicFrameLocks noChangeAspect="1"/>
          </p:cNvGraphicFramePr>
          <p:nvPr>
            <p:extLst>
              <p:ext uri="{D42A27DB-BD31-4B8C-83A1-F6EECF244321}">
                <p14:modId xmlns:p14="http://schemas.microsoft.com/office/powerpoint/2010/main" val="1979494245"/>
              </p:ext>
            </p:extLst>
          </p:nvPr>
        </p:nvGraphicFramePr>
        <p:xfrm>
          <a:off x="7046384" y="836712"/>
          <a:ext cx="462168" cy="347198"/>
        </p:xfrm>
        <a:graphic>
          <a:graphicData uri="http://schemas.openxmlformats.org/presentationml/2006/ole">
            <mc:AlternateContent xmlns:mc="http://schemas.openxmlformats.org/markup-compatibility/2006">
              <mc:Choice xmlns:v="urn:schemas-microsoft-com:vml" Requires="v">
                <p:oleObj spid="_x0000_s36099" name="Equation" r:id="rId6" imgW="304560" imgH="228600" progId="Equation.3">
                  <p:embed/>
                </p:oleObj>
              </mc:Choice>
              <mc:Fallback>
                <p:oleObj name="Equation" r:id="rId6" imgW="3045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6384" y="836712"/>
                        <a:ext cx="462168" cy="347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Line 57"/>
          <p:cNvSpPr>
            <a:spLocks noChangeShapeType="1"/>
          </p:cNvSpPr>
          <p:nvPr/>
        </p:nvSpPr>
        <p:spPr bwMode="auto">
          <a:xfrm>
            <a:off x="8545638" y="1032080"/>
            <a:ext cx="0" cy="303659"/>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lstStyle/>
          <a:p>
            <a:endParaRPr lang="en-US"/>
          </a:p>
        </p:txBody>
      </p:sp>
      <p:sp>
        <p:nvSpPr>
          <p:cNvPr id="68" name="Line 58"/>
          <p:cNvSpPr>
            <a:spLocks noChangeShapeType="1"/>
          </p:cNvSpPr>
          <p:nvPr/>
        </p:nvSpPr>
        <p:spPr bwMode="auto">
          <a:xfrm>
            <a:off x="5938967" y="1133672"/>
            <a:ext cx="0" cy="303659"/>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lstStyle/>
          <a:p>
            <a:endParaRPr lang="en-US"/>
          </a:p>
        </p:txBody>
      </p:sp>
      <p:graphicFrame>
        <p:nvGraphicFramePr>
          <p:cNvPr id="69" name="Object 59"/>
          <p:cNvGraphicFramePr>
            <a:graphicFrameLocks noChangeAspect="1"/>
          </p:cNvGraphicFramePr>
          <p:nvPr>
            <p:extLst>
              <p:ext uri="{D42A27DB-BD31-4B8C-83A1-F6EECF244321}">
                <p14:modId xmlns:p14="http://schemas.microsoft.com/office/powerpoint/2010/main" val="1180883966"/>
              </p:ext>
            </p:extLst>
          </p:nvPr>
        </p:nvGraphicFramePr>
        <p:xfrm>
          <a:off x="7499557" y="3148642"/>
          <a:ext cx="1464931" cy="564122"/>
        </p:xfrm>
        <a:graphic>
          <a:graphicData uri="http://schemas.openxmlformats.org/presentationml/2006/ole">
            <mc:AlternateContent xmlns:mc="http://schemas.openxmlformats.org/markup-compatibility/2006">
              <mc:Choice xmlns:v="urn:schemas-microsoft-com:vml" Requires="v">
                <p:oleObj spid="_x0000_s36100" name="Ecuación" r:id="rId8" imgW="1015920" imgH="393480" progId="Equation.3">
                  <p:embed/>
                </p:oleObj>
              </mc:Choice>
              <mc:Fallback>
                <p:oleObj name="Ecuación" r:id="rId8" imgW="10159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9557" y="3148642"/>
                        <a:ext cx="1464931" cy="564122"/>
                      </a:xfrm>
                      <a:prstGeom prst="rect">
                        <a:avLst/>
                      </a:prstGeom>
                      <a:noFill/>
                      <a:ln>
                        <a:noFill/>
                      </a:ln>
                      <a:effectLst/>
                      <a:extLst/>
                    </p:spPr>
                  </p:pic>
                </p:oleObj>
              </mc:Fallback>
            </mc:AlternateContent>
          </a:graphicData>
        </a:graphic>
      </p:graphicFrame>
      <p:graphicFrame>
        <p:nvGraphicFramePr>
          <p:cNvPr id="70" name="Object 60"/>
          <p:cNvGraphicFramePr>
            <a:graphicFrameLocks noChangeAspect="1"/>
          </p:cNvGraphicFramePr>
          <p:nvPr>
            <p:extLst>
              <p:ext uri="{D42A27DB-BD31-4B8C-83A1-F6EECF244321}">
                <p14:modId xmlns:p14="http://schemas.microsoft.com/office/powerpoint/2010/main" val="3092450265"/>
              </p:ext>
            </p:extLst>
          </p:nvPr>
        </p:nvGraphicFramePr>
        <p:xfrm>
          <a:off x="5487988" y="3155950"/>
          <a:ext cx="1435100" cy="633413"/>
        </p:xfrm>
        <a:graphic>
          <a:graphicData uri="http://schemas.openxmlformats.org/presentationml/2006/ole">
            <mc:AlternateContent xmlns:mc="http://schemas.openxmlformats.org/markup-compatibility/2006">
              <mc:Choice xmlns:v="urn:schemas-microsoft-com:vml" Requires="v">
                <p:oleObj spid="_x0000_s36101" name="Equation" r:id="rId10" imgW="977760" imgH="431640" progId="Equation.3">
                  <p:embed/>
                </p:oleObj>
              </mc:Choice>
              <mc:Fallback>
                <p:oleObj name="Equation" r:id="rId10" imgW="977760" imgH="431640" progId="Equation.3">
                  <p:embed/>
                  <p:pic>
                    <p:nvPicPr>
                      <p:cNvPr id="0" name=""/>
                      <p:cNvPicPr>
                        <a:picLocks noChangeAspect="1" noChangeArrowheads="1"/>
                      </p:cNvPicPr>
                      <p:nvPr/>
                    </p:nvPicPr>
                    <p:blipFill>
                      <a:blip r:embed="rId11"/>
                      <a:srcRect/>
                      <a:stretch>
                        <a:fillRect/>
                      </a:stretch>
                    </p:blipFill>
                    <p:spPr bwMode="auto">
                      <a:xfrm>
                        <a:off x="5487988" y="3155950"/>
                        <a:ext cx="1435100" cy="63341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385960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340" name="Rectangle 2"/>
          <p:cNvSpPr>
            <a:spLocks noGrp="1" noChangeArrowheads="1"/>
          </p:cNvSpPr>
          <p:nvPr>
            <p:ph type="title"/>
          </p:nvPr>
        </p:nvSpPr>
        <p:spPr/>
        <p:txBody>
          <a:bodyPr/>
          <a:lstStyle/>
          <a:p>
            <a:r>
              <a:rPr lang="en-US" smtClean="0"/>
              <a:t>Scaling model</a:t>
            </a:r>
          </a:p>
        </p:txBody>
      </p:sp>
      <p:sp>
        <p:nvSpPr>
          <p:cNvPr id="9" name="Content Placeholder 8"/>
          <p:cNvSpPr>
            <a:spLocks noGrp="1"/>
          </p:cNvSpPr>
          <p:nvPr>
            <p:ph idx="1"/>
          </p:nvPr>
        </p:nvSpPr>
        <p:spPr/>
        <p:txBody>
          <a:bodyPr/>
          <a:lstStyle/>
          <a:p>
            <a:r>
              <a:rPr lang="en-US" dirty="0" smtClean="0"/>
              <a:t>Fundamental behavior</a:t>
            </a:r>
          </a:p>
          <a:p>
            <a:endParaRPr lang="en-US" dirty="0" smtClean="0"/>
          </a:p>
          <a:p>
            <a:r>
              <a:rPr lang="en-US" dirty="0" smtClean="0"/>
              <a:t>Explains bottleneck …</a:t>
            </a:r>
          </a:p>
          <a:p>
            <a:endParaRPr lang="en-US" dirty="0"/>
          </a:p>
          <a:p>
            <a:r>
              <a:rPr lang="en-US" dirty="0" smtClean="0"/>
              <a:t>…how they migrate …</a:t>
            </a:r>
          </a:p>
          <a:p>
            <a:endParaRPr lang="en-US" dirty="0"/>
          </a:p>
          <a:p>
            <a:r>
              <a:rPr lang="en-US" dirty="0" smtClean="0"/>
              <a:t>… and combined effect </a:t>
            </a:r>
            <a:endParaRPr lang="en-US" dirty="0"/>
          </a:p>
        </p:txBody>
      </p:sp>
      <p:grpSp>
        <p:nvGrpSpPr>
          <p:cNvPr id="8" name="Group 7"/>
          <p:cNvGrpSpPr/>
          <p:nvPr/>
        </p:nvGrpSpPr>
        <p:grpSpPr>
          <a:xfrm>
            <a:off x="4788024" y="2775135"/>
            <a:ext cx="3889303" cy="3057035"/>
            <a:chOff x="2194865" y="2780928"/>
            <a:chExt cx="3889303" cy="3057035"/>
          </a:xfrm>
        </p:grpSpPr>
        <p:graphicFrame>
          <p:nvGraphicFramePr>
            <p:cNvPr id="40" name="Object 5"/>
            <p:cNvGraphicFramePr>
              <a:graphicFrameLocks noChangeAspect="1"/>
            </p:cNvGraphicFramePr>
            <p:nvPr>
              <p:extLst>
                <p:ext uri="{D42A27DB-BD31-4B8C-83A1-F6EECF244321}">
                  <p14:modId xmlns:p14="http://schemas.microsoft.com/office/powerpoint/2010/main" val="3013478024"/>
                </p:ext>
              </p:extLst>
            </p:nvPr>
          </p:nvGraphicFramePr>
          <p:xfrm>
            <a:off x="2194865" y="3202142"/>
            <a:ext cx="3889303" cy="2635821"/>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 Box 7"/>
            <p:cNvSpPr txBox="1">
              <a:spLocks noChangeArrowheads="1"/>
            </p:cNvSpPr>
            <p:nvPr/>
          </p:nvSpPr>
          <p:spPr bwMode="auto">
            <a:xfrm>
              <a:off x="2804381" y="2780928"/>
              <a:ext cx="1805310" cy="32653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7" tIns="32149" rIns="64297" bIns="32149">
              <a:spAutoFit/>
            </a:bodyPr>
            <a:lstStyle/>
            <a:p>
              <a:pPr algn="ctr" eaLnBrk="0" hangingPunct="0"/>
              <a:r>
                <a:rPr lang="en-US" sz="1700" dirty="0">
                  <a:latin typeface="Arial" pitchFamily="34" charset="0"/>
                </a:rPr>
                <a:t> </a:t>
              </a:r>
              <a:r>
                <a:rPr lang="en-US" sz="1700" dirty="0" smtClean="0">
                  <a:latin typeface="Arial" pitchFamily="34" charset="0"/>
                </a:rPr>
                <a:t>GROMACSv4.5</a:t>
              </a:r>
              <a:endParaRPr lang="en-US" sz="1700" dirty="0">
                <a:latin typeface="Arial" pitchFamily="34" charset="0"/>
              </a:endParaRPr>
            </a:p>
          </p:txBody>
        </p:sp>
      </p:grpSp>
      <p:graphicFrame>
        <p:nvGraphicFramePr>
          <p:cNvPr id="7" name="Object 6"/>
          <p:cNvGraphicFramePr>
            <a:graphicFrameLocks noChangeAspect="1"/>
          </p:cNvGraphicFramePr>
          <p:nvPr>
            <p:extLst>
              <p:ext uri="{D42A27DB-BD31-4B8C-83A1-F6EECF244321}">
                <p14:modId xmlns:p14="http://schemas.microsoft.com/office/powerpoint/2010/main" val="3596955413"/>
              </p:ext>
            </p:extLst>
          </p:nvPr>
        </p:nvGraphicFramePr>
        <p:xfrm>
          <a:off x="5129213" y="1570038"/>
          <a:ext cx="3711575" cy="600075"/>
        </p:xfrm>
        <a:graphic>
          <a:graphicData uri="http://schemas.openxmlformats.org/presentationml/2006/ole">
            <mc:AlternateContent xmlns:mc="http://schemas.openxmlformats.org/markup-compatibility/2006">
              <mc:Choice xmlns:v="urn:schemas-microsoft-com:vml" Requires="v">
                <p:oleObj spid="_x0000_s36930" name="Equation" r:id="rId4" imgW="1562040" imgH="253800" progId="Equation.3">
                  <p:embed/>
                </p:oleObj>
              </mc:Choice>
              <mc:Fallback>
                <p:oleObj name="Equation" r:id="rId4" imgW="1562040" imgH="253800" progId="Equation.3">
                  <p:embed/>
                  <p:pic>
                    <p:nvPicPr>
                      <p:cNvPr id="0" name=""/>
                      <p:cNvPicPr>
                        <a:picLocks noChangeAspect="1" noChangeArrowheads="1"/>
                      </p:cNvPicPr>
                      <p:nvPr/>
                    </p:nvPicPr>
                    <p:blipFill>
                      <a:blip r:embed="rId5"/>
                      <a:srcRect/>
                      <a:stretch>
                        <a:fillRect/>
                      </a:stretch>
                    </p:blipFill>
                    <p:spPr bwMode="auto">
                      <a:xfrm>
                        <a:off x="5129213" y="1570038"/>
                        <a:ext cx="37115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045616"/>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Modelling </a:t>
            </a:r>
            <a:r>
              <a:rPr lang="en-GB" dirty="0" smtClean="0"/>
              <a:t>efficiency</a:t>
            </a:r>
            <a:endParaRPr lang="en-US" dirty="0"/>
          </a:p>
        </p:txBody>
      </p:sp>
      <p:graphicFrame>
        <p:nvGraphicFramePr>
          <p:cNvPr id="13" name="Object 14"/>
          <p:cNvGraphicFramePr>
            <a:graphicFrameLocks noGrp="1" noChangeAspect="1"/>
          </p:cNvGraphicFramePr>
          <p:nvPr>
            <p:ph idx="4294967295"/>
            <p:extLst>
              <p:ext uri="{D42A27DB-BD31-4B8C-83A1-F6EECF244321}">
                <p14:modId xmlns:p14="http://schemas.microsoft.com/office/powerpoint/2010/main" val="3434977356"/>
              </p:ext>
            </p:extLst>
          </p:nvPr>
        </p:nvGraphicFramePr>
        <p:xfrm>
          <a:off x="500596" y="3407792"/>
          <a:ext cx="2886224" cy="1914624"/>
        </p:xfrm>
        <a:graphic>
          <a:graphicData uri="http://schemas.openxmlformats.org/drawingml/2006/chart">
            <c:chart xmlns:c="http://schemas.openxmlformats.org/drawingml/2006/chart" xmlns:r="http://schemas.openxmlformats.org/officeDocument/2006/relationships" r:id="rId4"/>
          </a:graphicData>
        </a:graphic>
      </p:graphicFrame>
      <p:sp>
        <p:nvSpPr>
          <p:cNvPr id="136211" name="Text Box 15"/>
          <p:cNvSpPr txBox="1">
            <a:spLocks noChangeArrowheads="1"/>
          </p:cNvSpPr>
          <p:nvPr/>
        </p:nvSpPr>
        <p:spPr bwMode="auto">
          <a:xfrm>
            <a:off x="827584" y="2590067"/>
            <a:ext cx="2304256" cy="622909"/>
          </a:xfrm>
          <a:prstGeom prst="rect">
            <a:avLst/>
          </a:prstGeom>
          <a:solidFill>
            <a:schemeClr val="bg1"/>
          </a:solidFill>
          <a:ln w="9525">
            <a:solidFill>
              <a:srgbClr val="002060"/>
            </a:solidFill>
            <a:round/>
            <a:headEnd/>
            <a:tailEnd/>
          </a:ln>
        </p:spPr>
        <p:txBody>
          <a:bodyPr wrap="none" lIns="81639" tIns="40820" rIns="81639" bIns="40820"/>
          <a:lstStyle/>
          <a:p>
            <a:pPr defTabSz="407988" hangingPunct="0">
              <a:lnSpc>
                <a:spcPct val="93000"/>
              </a:lnSpc>
              <a:buClr>
                <a:srgbClr val="000000"/>
              </a:buClr>
              <a:buSzPct val="45000"/>
              <a:buFont typeface="Wingdings" pitchFamily="2" charset="2"/>
              <a:buNone/>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n-GB" dirty="0">
                <a:solidFill>
                  <a:srgbClr val="000000"/>
                </a:solidFill>
                <a:cs typeface="Arial" charset="0"/>
              </a:rPr>
              <a:t>Good </a:t>
            </a:r>
            <a:r>
              <a:rPr lang="en-GB" dirty="0" smtClean="0">
                <a:solidFill>
                  <a:srgbClr val="000000"/>
                </a:solidFill>
                <a:cs typeface="Arial" charset="0"/>
              </a:rPr>
              <a:t>scalability !! </a:t>
            </a:r>
          </a:p>
          <a:p>
            <a:pPr defTabSz="407988" hangingPunct="0">
              <a:lnSpc>
                <a:spcPct val="93000"/>
              </a:lnSpc>
              <a:buClr>
                <a:srgbClr val="000000"/>
              </a:buClr>
              <a:buSzPct val="45000"/>
              <a:buFont typeface="Wingdings" pitchFamily="2" charset="2"/>
              <a:buNone/>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n-GB" dirty="0" smtClean="0">
                <a:solidFill>
                  <a:srgbClr val="000000"/>
                </a:solidFill>
                <a:cs typeface="Arial" charset="0"/>
              </a:rPr>
              <a:t>Should we be happy?</a:t>
            </a:r>
            <a:endParaRPr lang="en-GB" dirty="0">
              <a:solidFill>
                <a:srgbClr val="000000"/>
              </a:solidFill>
              <a:cs typeface="Arial" charset="0"/>
            </a:endParaRPr>
          </a:p>
        </p:txBody>
      </p:sp>
      <p:sp>
        <p:nvSpPr>
          <p:cNvPr id="9" name="Text Box 7"/>
          <p:cNvSpPr txBox="1">
            <a:spLocks noChangeArrowheads="1"/>
          </p:cNvSpPr>
          <p:nvPr/>
        </p:nvSpPr>
        <p:spPr bwMode="auto">
          <a:xfrm>
            <a:off x="323528" y="2132856"/>
            <a:ext cx="3240360" cy="32653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7" tIns="32149" rIns="64297" bIns="32149">
            <a:spAutoFit/>
          </a:bodyPr>
          <a:lstStyle/>
          <a:p>
            <a:pPr algn="ctr" eaLnBrk="0" hangingPunct="0"/>
            <a:r>
              <a:rPr lang="en-US" sz="1700" dirty="0">
                <a:latin typeface="Arial" pitchFamily="34" charset="0"/>
              </a:rPr>
              <a:t>CG-POP mpi2s1D - 180x120</a:t>
            </a:r>
          </a:p>
        </p:txBody>
      </p:sp>
      <p:grpSp>
        <p:nvGrpSpPr>
          <p:cNvPr id="10" name="Group 9"/>
          <p:cNvGrpSpPr/>
          <p:nvPr/>
        </p:nvGrpSpPr>
        <p:grpSpPr>
          <a:xfrm>
            <a:off x="1548755" y="980728"/>
            <a:ext cx="7343725" cy="2448272"/>
            <a:chOff x="1548755" y="980728"/>
            <a:chExt cx="7343725" cy="2448272"/>
          </a:xfrm>
        </p:grpSpPr>
        <p:graphicFrame>
          <p:nvGraphicFramePr>
            <p:cNvPr id="5" name="Object 4"/>
            <p:cNvGraphicFramePr>
              <a:graphicFrameLocks noChangeAspect="1"/>
            </p:cNvGraphicFramePr>
            <p:nvPr>
              <p:extLst>
                <p:ext uri="{D42A27DB-BD31-4B8C-83A1-F6EECF244321}">
                  <p14:modId xmlns:p14="http://schemas.microsoft.com/office/powerpoint/2010/main" val="140359891"/>
                </p:ext>
              </p:extLst>
            </p:nvPr>
          </p:nvGraphicFramePr>
          <p:xfrm>
            <a:off x="1548755" y="980728"/>
            <a:ext cx="2878138" cy="465137"/>
          </p:xfrm>
          <a:graphic>
            <a:graphicData uri="http://schemas.openxmlformats.org/presentationml/2006/ole">
              <mc:AlternateContent xmlns:mc="http://schemas.openxmlformats.org/markup-compatibility/2006">
                <mc:Choice xmlns:v="urn:schemas-microsoft-com:vml" Requires="v">
                  <p:oleObj spid="_x0000_s38018" name="Equation" r:id="rId5" imgW="1562040" imgH="253800" progId="Equation.3">
                    <p:embed/>
                  </p:oleObj>
                </mc:Choice>
                <mc:Fallback>
                  <p:oleObj name="Equation" r:id="rId5" imgW="1562040" imgH="253800" progId="Equation.3">
                    <p:embed/>
                    <p:pic>
                      <p:nvPicPr>
                        <p:cNvPr id="0" name=""/>
                        <p:cNvPicPr>
                          <a:picLocks noChangeAspect="1" noChangeArrowheads="1"/>
                        </p:cNvPicPr>
                        <p:nvPr/>
                      </p:nvPicPr>
                      <p:blipFill>
                        <a:blip r:embed="rId6"/>
                        <a:srcRect/>
                        <a:stretch>
                          <a:fillRect/>
                        </a:stretch>
                      </p:blipFill>
                      <p:spPr bwMode="auto">
                        <a:xfrm>
                          <a:off x="1548755" y="980728"/>
                          <a:ext cx="2878138" cy="465137"/>
                        </a:xfrm>
                        <a:prstGeom prst="rect">
                          <a:avLst/>
                        </a:prstGeom>
                        <a:noFill/>
                        <a:ln>
                          <a:noFill/>
                        </a:ln>
                      </p:spPr>
                    </p:pic>
                  </p:oleObj>
                </mc:Fallback>
              </mc:AlternateContent>
            </a:graphicData>
          </a:graphic>
        </p:graphicFrame>
        <p:graphicFrame>
          <p:nvGraphicFramePr>
            <p:cNvPr id="14" name="Chart 13"/>
            <p:cNvGraphicFramePr>
              <a:graphicFrameLocks/>
            </p:cNvGraphicFramePr>
            <p:nvPr>
              <p:extLst>
                <p:ext uri="{D42A27DB-BD31-4B8C-83A1-F6EECF244321}">
                  <p14:modId xmlns:p14="http://schemas.microsoft.com/office/powerpoint/2010/main" val="2637400027"/>
                </p:ext>
              </p:extLst>
            </p:nvPr>
          </p:nvGraphicFramePr>
          <p:xfrm>
            <a:off x="4499992" y="1052736"/>
            <a:ext cx="4392488" cy="2376264"/>
          </p:xfrm>
          <a:graphic>
            <a:graphicData uri="http://schemas.openxmlformats.org/drawingml/2006/chart">
              <c:chart xmlns:c="http://schemas.openxmlformats.org/drawingml/2006/chart" xmlns:r="http://schemas.openxmlformats.org/officeDocument/2006/relationships" r:id="rId7"/>
            </a:graphicData>
          </a:graphic>
        </p:graphicFrame>
      </p:grpSp>
      <p:grpSp>
        <p:nvGrpSpPr>
          <p:cNvPr id="12" name="Group 11"/>
          <p:cNvGrpSpPr/>
          <p:nvPr/>
        </p:nvGrpSpPr>
        <p:grpSpPr>
          <a:xfrm>
            <a:off x="2267744" y="4005064"/>
            <a:ext cx="6624736" cy="2481361"/>
            <a:chOff x="2267744" y="4005064"/>
            <a:chExt cx="6624736" cy="2481361"/>
          </a:xfrm>
        </p:grpSpPr>
        <p:graphicFrame>
          <p:nvGraphicFramePr>
            <p:cNvPr id="11" name="Chart 10"/>
            <p:cNvGraphicFramePr>
              <a:graphicFrameLocks/>
            </p:cNvGraphicFramePr>
            <p:nvPr>
              <p:extLst>
                <p:ext uri="{D42A27DB-BD31-4B8C-83A1-F6EECF244321}">
                  <p14:modId xmlns:p14="http://schemas.microsoft.com/office/powerpoint/2010/main" val="2424809166"/>
                </p:ext>
              </p:extLst>
            </p:nvPr>
          </p:nvGraphicFramePr>
          <p:xfrm>
            <a:off x="4499992" y="4005064"/>
            <a:ext cx="4392488" cy="2304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70981206"/>
                </p:ext>
              </p:extLst>
            </p:nvPr>
          </p:nvGraphicFramePr>
          <p:xfrm>
            <a:off x="2267744" y="6021288"/>
            <a:ext cx="2058988" cy="465137"/>
          </p:xfrm>
          <a:graphic>
            <a:graphicData uri="http://schemas.openxmlformats.org/presentationml/2006/ole">
              <mc:AlternateContent xmlns:mc="http://schemas.openxmlformats.org/markup-compatibility/2006">
                <mc:Choice xmlns:v="urn:schemas-microsoft-com:vml" Requires="v">
                  <p:oleObj spid="_x0000_s38019" name="Equation" r:id="rId9" imgW="1117440" imgH="253800" progId="Equation.3">
                    <p:embed/>
                  </p:oleObj>
                </mc:Choice>
                <mc:Fallback>
                  <p:oleObj name="Equation" r:id="rId9" imgW="1117440" imgH="253800" progId="Equation.3">
                    <p:embed/>
                    <p:pic>
                      <p:nvPicPr>
                        <p:cNvPr id="0" name=""/>
                        <p:cNvPicPr>
                          <a:picLocks noChangeAspect="1" noChangeArrowheads="1"/>
                        </p:cNvPicPr>
                        <p:nvPr/>
                      </p:nvPicPr>
                      <p:blipFill>
                        <a:blip r:embed="rId10"/>
                        <a:srcRect/>
                        <a:stretch>
                          <a:fillRect/>
                        </a:stretch>
                      </p:blipFill>
                      <p:spPr bwMode="auto">
                        <a:xfrm>
                          <a:off x="2267744" y="6021288"/>
                          <a:ext cx="2058988"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0170224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network bandwidth</a:t>
            </a:r>
            <a:endParaRPr lang="en-US" dirty="0"/>
          </a:p>
        </p:txBody>
      </p:sp>
      <p:sp>
        <p:nvSpPr>
          <p:cNvPr id="11" name="TextBox 10"/>
          <p:cNvSpPr txBox="1"/>
          <p:nvPr/>
        </p:nvSpPr>
        <p:spPr>
          <a:xfrm>
            <a:off x="698137" y="5709756"/>
            <a:ext cx="1031051" cy="369332"/>
          </a:xfrm>
          <a:prstGeom prst="rect">
            <a:avLst/>
          </a:prstGeom>
          <a:solidFill>
            <a:schemeClr val="bg1"/>
          </a:solidFill>
          <a:ln w="28575">
            <a:solidFill>
              <a:srgbClr val="004990"/>
            </a:solidFill>
          </a:ln>
        </p:spPr>
        <p:txBody>
          <a:bodyPr wrap="none" rtlCol="0">
            <a:spAutoFit/>
          </a:bodyPr>
          <a:lstStyle/>
          <a:p>
            <a:r>
              <a:rPr lang="en-US" dirty="0" smtClean="0"/>
              <a:t>10 MB/s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853884"/>
            <a:ext cx="3429000" cy="7543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3036673"/>
            <a:ext cx="3429000" cy="7543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2222116"/>
            <a:ext cx="3429000" cy="7543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5696" y="1412776"/>
            <a:ext cx="3429000" cy="754380"/>
          </a:xfrm>
          <a:prstGeom prst="rect">
            <a:avLst/>
          </a:prstGeom>
        </p:spPr>
      </p:pic>
      <p:sp>
        <p:nvSpPr>
          <p:cNvPr id="14" name="TextBox 13"/>
          <p:cNvSpPr txBox="1"/>
          <p:nvPr/>
        </p:nvSpPr>
        <p:spPr>
          <a:xfrm>
            <a:off x="698138" y="4870376"/>
            <a:ext cx="1031051" cy="369332"/>
          </a:xfrm>
          <a:prstGeom prst="rect">
            <a:avLst/>
          </a:prstGeom>
          <a:solidFill>
            <a:schemeClr val="bg1"/>
          </a:solidFill>
          <a:ln w="28575">
            <a:solidFill>
              <a:srgbClr val="004990"/>
            </a:solidFill>
          </a:ln>
        </p:spPr>
        <p:txBody>
          <a:bodyPr wrap="none" rtlCol="0">
            <a:spAutoFit/>
          </a:bodyPr>
          <a:lstStyle/>
          <a:p>
            <a:r>
              <a:rPr lang="en-US" dirty="0"/>
              <a:t>5</a:t>
            </a:r>
            <a:r>
              <a:rPr lang="en-US" dirty="0" smtClean="0"/>
              <a:t>0 MB/s</a:t>
            </a:r>
            <a:endParaRPr lang="en-US" dirty="0"/>
          </a:p>
        </p:txBody>
      </p:sp>
      <p:sp>
        <p:nvSpPr>
          <p:cNvPr id="16" name="TextBox 15"/>
          <p:cNvSpPr txBox="1"/>
          <p:nvPr/>
        </p:nvSpPr>
        <p:spPr>
          <a:xfrm>
            <a:off x="569897" y="4046408"/>
            <a:ext cx="1159292" cy="369332"/>
          </a:xfrm>
          <a:prstGeom prst="rect">
            <a:avLst/>
          </a:prstGeom>
          <a:solidFill>
            <a:schemeClr val="bg1"/>
          </a:solidFill>
          <a:ln w="28575">
            <a:solidFill>
              <a:srgbClr val="004990"/>
            </a:solidFill>
          </a:ln>
        </p:spPr>
        <p:txBody>
          <a:bodyPr wrap="none" rtlCol="0">
            <a:spAutoFit/>
          </a:bodyPr>
          <a:lstStyle/>
          <a:p>
            <a:r>
              <a:rPr lang="en-US" dirty="0" smtClean="0"/>
              <a:t>100 MB/s</a:t>
            </a:r>
            <a:endParaRPr lang="en-US" dirty="0"/>
          </a:p>
        </p:txBody>
      </p:sp>
      <p:sp>
        <p:nvSpPr>
          <p:cNvPr id="17" name="TextBox 16"/>
          <p:cNvSpPr txBox="1"/>
          <p:nvPr/>
        </p:nvSpPr>
        <p:spPr>
          <a:xfrm>
            <a:off x="569897" y="3229197"/>
            <a:ext cx="1159292" cy="369332"/>
          </a:xfrm>
          <a:prstGeom prst="rect">
            <a:avLst/>
          </a:prstGeom>
          <a:solidFill>
            <a:schemeClr val="bg1"/>
          </a:solidFill>
          <a:ln w="28575">
            <a:solidFill>
              <a:srgbClr val="004990"/>
            </a:solidFill>
          </a:ln>
        </p:spPr>
        <p:txBody>
          <a:bodyPr wrap="none" rtlCol="0">
            <a:spAutoFit/>
          </a:bodyPr>
          <a:lstStyle/>
          <a:p>
            <a:r>
              <a:rPr lang="en-US" dirty="0"/>
              <a:t>5</a:t>
            </a:r>
            <a:r>
              <a:rPr lang="en-US" dirty="0" smtClean="0"/>
              <a:t>00 MB/s</a:t>
            </a:r>
            <a:endParaRPr lang="en-US" dirty="0"/>
          </a:p>
        </p:txBody>
      </p:sp>
      <p:sp>
        <p:nvSpPr>
          <p:cNvPr id="18" name="TextBox 17"/>
          <p:cNvSpPr txBox="1"/>
          <p:nvPr/>
        </p:nvSpPr>
        <p:spPr>
          <a:xfrm>
            <a:off x="441657" y="2414584"/>
            <a:ext cx="1287532" cy="369332"/>
          </a:xfrm>
          <a:prstGeom prst="rect">
            <a:avLst/>
          </a:prstGeom>
          <a:solidFill>
            <a:schemeClr val="bg1"/>
          </a:solidFill>
          <a:ln w="28575">
            <a:solidFill>
              <a:srgbClr val="004990"/>
            </a:solidFill>
          </a:ln>
        </p:spPr>
        <p:txBody>
          <a:bodyPr wrap="none" rtlCol="0">
            <a:spAutoFit/>
          </a:bodyPr>
          <a:lstStyle/>
          <a:p>
            <a:r>
              <a:rPr lang="en-US" dirty="0" smtClean="0"/>
              <a:t>1000 MB/s</a:t>
            </a:r>
            <a:endParaRPr lang="en-US" dirty="0"/>
          </a:p>
        </p:txBody>
      </p:sp>
      <p:sp>
        <p:nvSpPr>
          <p:cNvPr id="19" name="TextBox 18"/>
          <p:cNvSpPr txBox="1"/>
          <p:nvPr/>
        </p:nvSpPr>
        <p:spPr>
          <a:xfrm>
            <a:off x="1057210" y="1605300"/>
            <a:ext cx="671979" cy="369332"/>
          </a:xfrm>
          <a:prstGeom prst="rect">
            <a:avLst/>
          </a:prstGeom>
          <a:solidFill>
            <a:schemeClr val="bg1"/>
          </a:solidFill>
          <a:ln w="28575">
            <a:solidFill>
              <a:srgbClr val="004990"/>
            </a:solidFill>
          </a:ln>
        </p:spPr>
        <p:txBody>
          <a:bodyPr wrap="none" rtlCol="0">
            <a:spAutoFit/>
          </a:bodyPr>
          <a:lstStyle/>
          <a:p>
            <a:r>
              <a:rPr lang="en-US" dirty="0" smtClean="0"/>
              <a:t>ideal</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4096" y="5517232"/>
            <a:ext cx="3429000" cy="75438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189" y="4677852"/>
            <a:ext cx="3429000" cy="75438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4096" y="3853884"/>
            <a:ext cx="3429000" cy="754380"/>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4096" y="2222060"/>
            <a:ext cx="3429000" cy="75438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4096" y="3036673"/>
            <a:ext cx="3429000" cy="75438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30638" y="1406446"/>
            <a:ext cx="3429000" cy="754380"/>
          </a:xfrm>
          <a:prstGeom prst="rect">
            <a:avLst/>
          </a:prstGeom>
        </p:spPr>
      </p:pic>
    </p:spTree>
    <p:extLst>
      <p:ext uri="{BB962C8B-B14F-4D97-AF65-F5344CB8AC3E}">
        <p14:creationId xmlns:p14="http://schemas.microsoft.com/office/powerpoint/2010/main" val="2817144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90C5D-AEA8-4823-B9B3-806910A0ECF7}" type="slidenum">
              <a:rPr lang="es-ES" smtClean="0"/>
              <a:pPr/>
              <a:t>150</a:t>
            </a:fld>
            <a:endParaRPr lang="es-ES" dirty="0"/>
          </a:p>
        </p:txBody>
      </p:sp>
      <p:sp>
        <p:nvSpPr>
          <p:cNvPr id="3" name="Title 2"/>
          <p:cNvSpPr>
            <a:spLocks noGrp="1"/>
          </p:cNvSpPr>
          <p:nvPr>
            <p:ph type="title"/>
          </p:nvPr>
        </p:nvSpPr>
        <p:spPr/>
        <p:txBody>
          <a:bodyPr/>
          <a:lstStyle/>
          <a:p>
            <a:r>
              <a:rPr lang="en-US" dirty="0" smtClean="0"/>
              <a:t>Communication</a:t>
            </a:r>
            <a:endParaRPr lang="en-US" dirty="0"/>
          </a:p>
        </p:txBody>
      </p:sp>
      <p:sp>
        <p:nvSpPr>
          <p:cNvPr id="4" name="Content Placeholder 3"/>
          <p:cNvSpPr>
            <a:spLocks noGrp="1"/>
          </p:cNvSpPr>
          <p:nvPr>
            <p:ph idx="1"/>
          </p:nvPr>
        </p:nvSpPr>
        <p:spPr/>
        <p:txBody>
          <a:bodyPr/>
          <a:lstStyle/>
          <a:p>
            <a:r>
              <a:rPr lang="en-US" dirty="0" smtClean="0"/>
              <a:t>Sensitivity to latency and bandwidth</a:t>
            </a:r>
          </a:p>
          <a:p>
            <a:r>
              <a:rPr lang="en-US" dirty="0" smtClean="0"/>
              <a:t>Serialization</a:t>
            </a:r>
          </a:p>
          <a:p>
            <a:pPr lvl="1"/>
            <a:r>
              <a:rPr lang="en-US" dirty="0" smtClean="0"/>
              <a:t>Concurrency of injection and draining</a:t>
            </a:r>
          </a:p>
          <a:p>
            <a:pPr lvl="1"/>
            <a:r>
              <a:rPr lang="en-US" dirty="0" smtClean="0"/>
              <a:t>Endpoint contention</a:t>
            </a:r>
          </a:p>
          <a:p>
            <a:pPr lvl="1"/>
            <a:r>
              <a:rPr lang="en-US" dirty="0" smtClean="0"/>
              <a:t>Communication scheduling</a:t>
            </a:r>
          </a:p>
          <a:p>
            <a:r>
              <a:rPr lang="en-US" dirty="0" smtClean="0"/>
              <a:t>Link contention</a:t>
            </a:r>
          </a:p>
          <a:p>
            <a:pPr lvl="1"/>
            <a:r>
              <a:rPr lang="en-US" dirty="0" smtClean="0"/>
              <a:t>Node size and mapping</a:t>
            </a:r>
          </a:p>
          <a:p>
            <a:r>
              <a:rPr lang="en-US" dirty="0" smtClean="0"/>
              <a:t>Communication imbalance</a:t>
            </a:r>
          </a:p>
          <a:p>
            <a:pPr lvl="1"/>
            <a:r>
              <a:rPr lang="en-US" dirty="0" smtClean="0"/>
              <a:t># calls</a:t>
            </a:r>
          </a:p>
          <a:p>
            <a:pPr lvl="1"/>
            <a:r>
              <a:rPr lang="en-US" dirty="0" smtClean="0"/>
              <a:t>bytes</a:t>
            </a:r>
          </a:p>
          <a:p>
            <a:r>
              <a:rPr lang="en-US" dirty="0" smtClean="0"/>
              <a:t>MPI implementation issues</a:t>
            </a:r>
          </a:p>
          <a:p>
            <a:endParaRPr lang="en-US" dirty="0"/>
          </a:p>
        </p:txBody>
      </p:sp>
    </p:spTree>
    <p:extLst>
      <p:ext uri="{BB962C8B-B14F-4D97-AF65-F5344CB8AC3E}">
        <p14:creationId xmlns:p14="http://schemas.microsoft.com/office/powerpoint/2010/main" val="1197723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How to </a:t>
            </a:r>
            <a:r>
              <a:rPr lang="en-US" dirty="0" smtClean="0"/>
              <a:t>report</a:t>
            </a:r>
            <a:endParaRPr lang="en-US" dirty="0"/>
          </a:p>
        </p:txBody>
      </p:sp>
      <p:sp>
        <p:nvSpPr>
          <p:cNvPr id="3" name="Content Placeholder 2"/>
          <p:cNvSpPr>
            <a:spLocks noGrp="1"/>
          </p:cNvSpPr>
          <p:nvPr>
            <p:ph idx="1"/>
          </p:nvPr>
        </p:nvSpPr>
        <p:spPr/>
        <p:txBody>
          <a:bodyPr/>
          <a:lstStyle/>
          <a:p>
            <a:r>
              <a:rPr lang="en-US" dirty="0" smtClean="0"/>
              <a:t>Sensitivity to latency and bandwidth</a:t>
            </a:r>
          </a:p>
          <a:p>
            <a:pPr lvl="1"/>
            <a:r>
              <a:rPr lang="en-US" dirty="0" smtClean="0"/>
              <a:t>Local slope around nominal values</a:t>
            </a:r>
          </a:p>
          <a:p>
            <a:pPr lvl="1"/>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Bandwidth or latency efficiency</a:t>
            </a:r>
          </a:p>
          <a:p>
            <a:pPr lvl="1"/>
            <a:r>
              <a:rPr lang="en-US" dirty="0" smtClean="0"/>
              <a:t>From ideal to nominal in one dimension</a:t>
            </a:r>
          </a:p>
          <a:p>
            <a:endParaRPr lang="en-US" dirty="0"/>
          </a:p>
          <a:p>
            <a:endParaRPr lang="en-US" dirty="0" smtClean="0"/>
          </a:p>
          <a:p>
            <a:endParaRPr lang="en-US" dirty="0"/>
          </a:p>
        </p:txBody>
      </p:sp>
      <p:grpSp>
        <p:nvGrpSpPr>
          <p:cNvPr id="46" name="Group 45"/>
          <p:cNvGrpSpPr>
            <a:grpSpLocks noChangeAspect="1"/>
          </p:cNvGrpSpPr>
          <p:nvPr/>
        </p:nvGrpSpPr>
        <p:grpSpPr>
          <a:xfrm>
            <a:off x="6324697" y="3039691"/>
            <a:ext cx="2423767" cy="1685453"/>
            <a:chOff x="5527605" y="1619508"/>
            <a:chExt cx="3029709" cy="2106816"/>
          </a:xfrm>
        </p:grpSpPr>
        <p:cxnSp>
          <p:nvCxnSpPr>
            <p:cNvPr id="5" name="Straight Connector 4"/>
            <p:cNvCxnSpPr/>
            <p:nvPr/>
          </p:nvCxnSpPr>
          <p:spPr>
            <a:xfrm flipH="1">
              <a:off x="5796136" y="1782006"/>
              <a:ext cx="15588" cy="1791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5796136" y="3573016"/>
              <a:ext cx="26559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a:grpSpLocks noChangeAspect="1"/>
            </p:cNvGrpSpPr>
            <p:nvPr/>
          </p:nvGrpSpPr>
          <p:grpSpPr>
            <a:xfrm rot="2700000">
              <a:off x="7482147" y="3499757"/>
              <a:ext cx="144016" cy="144016"/>
              <a:chOff x="3707904" y="1805706"/>
              <a:chExt cx="360040" cy="360040"/>
            </a:xfrm>
          </p:grpSpPr>
          <p:cxnSp>
            <p:nvCxnSpPr>
              <p:cNvPr id="20" name="Straight Connector 19"/>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p:cNvGrpSpPr>
              <a:grpSpLocks noChangeAspect="1"/>
            </p:cNvGrpSpPr>
            <p:nvPr/>
          </p:nvGrpSpPr>
          <p:grpSpPr>
            <a:xfrm rot="2700000">
              <a:off x="5739667" y="2391061"/>
              <a:ext cx="144016" cy="144016"/>
              <a:chOff x="3707904" y="1805706"/>
              <a:chExt cx="360040" cy="360040"/>
            </a:xfrm>
          </p:grpSpPr>
          <p:cxnSp>
            <p:nvCxnSpPr>
              <p:cNvPr id="23" name="Straight Connector 22"/>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p:cNvGrpSpPr>
              <a:grpSpLocks noChangeAspect="1"/>
            </p:cNvGrpSpPr>
            <p:nvPr/>
          </p:nvGrpSpPr>
          <p:grpSpPr>
            <a:xfrm rot="2700000">
              <a:off x="7206469" y="2384884"/>
              <a:ext cx="144016" cy="144016"/>
              <a:chOff x="3707904" y="1805706"/>
              <a:chExt cx="360040" cy="360040"/>
            </a:xfrm>
          </p:grpSpPr>
          <p:cxnSp>
            <p:nvCxnSpPr>
              <p:cNvPr id="26" name="Straight Connector 25"/>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p:cNvGrpSpPr>
              <a:grpSpLocks noChangeAspect="1"/>
            </p:cNvGrpSpPr>
            <p:nvPr/>
          </p:nvGrpSpPr>
          <p:grpSpPr>
            <a:xfrm rot="2700000">
              <a:off x="7482147" y="2666739"/>
              <a:ext cx="144016" cy="144016"/>
              <a:chOff x="3707904" y="1805706"/>
              <a:chExt cx="360040" cy="360040"/>
            </a:xfrm>
          </p:grpSpPr>
          <p:cxnSp>
            <p:nvCxnSpPr>
              <p:cNvPr id="29" name="Straight Connector 28"/>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p:cNvGrpSpPr>
              <a:grpSpLocks noChangeAspect="1"/>
            </p:cNvGrpSpPr>
            <p:nvPr/>
          </p:nvGrpSpPr>
          <p:grpSpPr>
            <a:xfrm rot="2700000">
              <a:off x="7494501" y="2090675"/>
              <a:ext cx="144016" cy="144016"/>
              <a:chOff x="3707904" y="1805706"/>
              <a:chExt cx="360040" cy="360040"/>
            </a:xfrm>
          </p:grpSpPr>
          <p:cxnSp>
            <p:nvCxnSpPr>
              <p:cNvPr id="32" name="Straight Connector 31"/>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p:cNvGrpSpPr>
              <a:grpSpLocks noChangeAspect="1"/>
            </p:cNvGrpSpPr>
            <p:nvPr/>
          </p:nvGrpSpPr>
          <p:grpSpPr>
            <a:xfrm rot="2700000">
              <a:off x="7770179" y="2384884"/>
              <a:ext cx="144016" cy="144016"/>
              <a:chOff x="3707904" y="1805706"/>
              <a:chExt cx="360040" cy="360040"/>
            </a:xfrm>
          </p:grpSpPr>
          <p:cxnSp>
            <p:nvCxnSpPr>
              <p:cNvPr id="35" name="Straight Connector 34"/>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Group 36"/>
            <p:cNvGrpSpPr>
              <a:grpSpLocks noChangeAspect="1"/>
            </p:cNvGrpSpPr>
            <p:nvPr/>
          </p:nvGrpSpPr>
          <p:grpSpPr>
            <a:xfrm rot="2700000">
              <a:off x="7494501" y="2378707"/>
              <a:ext cx="144016" cy="144016"/>
              <a:chOff x="3707904" y="1805706"/>
              <a:chExt cx="360040" cy="360040"/>
            </a:xfrm>
          </p:grpSpPr>
          <p:cxnSp>
            <p:nvCxnSpPr>
              <p:cNvPr id="38" name="Straight Connector 37"/>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8244408" y="3356992"/>
              <a:ext cx="312906" cy="369332"/>
            </a:xfrm>
            <a:prstGeom prst="rect">
              <a:avLst/>
            </a:prstGeom>
            <a:solidFill>
              <a:schemeClr val="bg1"/>
            </a:solidFill>
          </p:spPr>
          <p:txBody>
            <a:bodyPr wrap="none" rtlCol="0">
              <a:spAutoFit/>
            </a:bodyPr>
            <a:lstStyle/>
            <a:p>
              <a:r>
                <a:rPr lang="en-US" dirty="0" smtClean="0"/>
                <a:t>L</a:t>
              </a:r>
              <a:endParaRPr lang="en-US" dirty="0"/>
            </a:p>
          </p:txBody>
        </p:sp>
        <p:sp>
          <p:nvSpPr>
            <p:cNvPr id="42" name="TextBox 41"/>
            <p:cNvSpPr txBox="1"/>
            <p:nvPr/>
          </p:nvSpPr>
          <p:spPr>
            <a:xfrm>
              <a:off x="5527605" y="1619508"/>
              <a:ext cx="556563" cy="369332"/>
            </a:xfrm>
            <a:prstGeom prst="rect">
              <a:avLst/>
            </a:prstGeom>
            <a:solidFill>
              <a:schemeClr val="bg1"/>
            </a:solidFill>
          </p:spPr>
          <p:txBody>
            <a:bodyPr wrap="none" rtlCol="0">
              <a:spAutoFit/>
            </a:bodyPr>
            <a:lstStyle/>
            <a:p>
              <a:r>
                <a:rPr lang="en-US" dirty="0" smtClean="0"/>
                <a:t>BW</a:t>
              </a:r>
              <a:endParaRPr lang="en-US" dirty="0"/>
            </a:p>
          </p:txBody>
        </p:sp>
        <p:grpSp>
          <p:nvGrpSpPr>
            <p:cNvPr id="43" name="Group 42"/>
            <p:cNvGrpSpPr>
              <a:grpSpLocks noChangeAspect="1"/>
            </p:cNvGrpSpPr>
            <p:nvPr/>
          </p:nvGrpSpPr>
          <p:grpSpPr>
            <a:xfrm rot="2700000">
              <a:off x="5726071" y="3503848"/>
              <a:ext cx="144016" cy="144016"/>
              <a:chOff x="3707904" y="1805706"/>
              <a:chExt cx="360040" cy="360040"/>
            </a:xfrm>
          </p:grpSpPr>
          <p:cxnSp>
            <p:nvCxnSpPr>
              <p:cNvPr id="44" name="Straight Connector 43"/>
              <p:cNvCxnSpPr/>
              <p:nvPr/>
            </p:nvCxnSpPr>
            <p:spPr>
              <a:xfrm>
                <a:off x="3707904" y="1985551"/>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3707728" y="1985726"/>
                <a:ext cx="360040" cy="0"/>
              </a:xfrm>
              <a:prstGeom prst="line">
                <a:avLst/>
              </a:prstGeom>
            </p:spPr>
            <p:style>
              <a:lnRef idx="1">
                <a:schemeClr val="accent1"/>
              </a:lnRef>
              <a:fillRef idx="0">
                <a:schemeClr val="accent1"/>
              </a:fillRef>
              <a:effectRef idx="0">
                <a:schemeClr val="accent1"/>
              </a:effectRef>
              <a:fontRef idx="minor">
                <a:schemeClr val="tx1"/>
              </a:fontRef>
            </p:style>
          </p:cxnSp>
        </p:grpSp>
      </p:grpSp>
      <p:graphicFrame>
        <p:nvGraphicFramePr>
          <p:cNvPr id="4" name="Object 3"/>
          <p:cNvGraphicFramePr>
            <a:graphicFrameLocks noChangeAspect="1"/>
          </p:cNvGraphicFramePr>
          <p:nvPr>
            <p:extLst>
              <p:ext uri="{D42A27DB-BD31-4B8C-83A1-F6EECF244321}">
                <p14:modId xmlns:p14="http://schemas.microsoft.com/office/powerpoint/2010/main" val="721536221"/>
              </p:ext>
            </p:extLst>
          </p:nvPr>
        </p:nvGraphicFramePr>
        <p:xfrm>
          <a:off x="2103884" y="4987503"/>
          <a:ext cx="2324100" cy="601663"/>
        </p:xfrm>
        <a:graphic>
          <a:graphicData uri="http://schemas.openxmlformats.org/presentationml/2006/ole">
            <mc:AlternateContent xmlns:mc="http://schemas.openxmlformats.org/markup-compatibility/2006">
              <mc:Choice xmlns:v="urn:schemas-microsoft-com:vml" Requires="v">
                <p:oleObj spid="_x0000_s44082" name="Equation" r:id="rId3" imgW="1612800" imgH="419040" progId="Equation.3">
                  <p:embed/>
                </p:oleObj>
              </mc:Choice>
              <mc:Fallback>
                <p:oleObj name="Equation" r:id="rId3" imgW="16128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884" y="4987503"/>
                        <a:ext cx="23241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98497292"/>
              </p:ext>
            </p:extLst>
          </p:nvPr>
        </p:nvGraphicFramePr>
        <p:xfrm>
          <a:off x="2272159" y="5733256"/>
          <a:ext cx="1885950" cy="601662"/>
        </p:xfrm>
        <a:graphic>
          <a:graphicData uri="http://schemas.openxmlformats.org/presentationml/2006/ole">
            <mc:AlternateContent xmlns:mc="http://schemas.openxmlformats.org/markup-compatibility/2006">
              <mc:Choice xmlns:v="urn:schemas-microsoft-com:vml" Requires="v">
                <p:oleObj spid="_x0000_s44083" name="Equation" r:id="rId5" imgW="1307880" imgH="419040" progId="Equation.3">
                  <p:embed/>
                </p:oleObj>
              </mc:Choice>
              <mc:Fallback>
                <p:oleObj name="Equation" r:id="rId5" imgW="130788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59" y="5733256"/>
                        <a:ext cx="18859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69642706"/>
              </p:ext>
            </p:extLst>
          </p:nvPr>
        </p:nvGraphicFramePr>
        <p:xfrm>
          <a:off x="395536" y="2204864"/>
          <a:ext cx="4651375" cy="565150"/>
        </p:xfrm>
        <a:graphic>
          <a:graphicData uri="http://schemas.openxmlformats.org/presentationml/2006/ole">
            <mc:AlternateContent xmlns:mc="http://schemas.openxmlformats.org/markup-compatibility/2006">
              <mc:Choice xmlns:v="urn:schemas-microsoft-com:vml" Requires="v">
                <p:oleObj spid="_x0000_s44084" name="Equation" r:id="rId7" imgW="3225600" imgH="393480" progId="Equation.3">
                  <p:embed/>
                </p:oleObj>
              </mc:Choice>
              <mc:Fallback>
                <p:oleObj name="Equation" r:id="rId7" imgW="322560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2204864"/>
                        <a:ext cx="46513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79630238"/>
              </p:ext>
            </p:extLst>
          </p:nvPr>
        </p:nvGraphicFramePr>
        <p:xfrm>
          <a:off x="395536" y="2985344"/>
          <a:ext cx="4394200" cy="565150"/>
        </p:xfrm>
        <a:graphic>
          <a:graphicData uri="http://schemas.openxmlformats.org/presentationml/2006/ole">
            <mc:AlternateContent xmlns:mc="http://schemas.openxmlformats.org/markup-compatibility/2006">
              <mc:Choice xmlns:v="urn:schemas-microsoft-com:vml" Requires="v">
                <p:oleObj spid="_x0000_s44085" name="Equation" r:id="rId9" imgW="3047760" imgH="393480" progId="Equation.3">
                  <p:embed/>
                </p:oleObj>
              </mc:Choice>
              <mc:Fallback>
                <p:oleObj name="Equation" r:id="rId9" imgW="30477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2985344"/>
                        <a:ext cx="43942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90137129"/>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AMG: Communication sensitivity</a:t>
            </a:r>
            <a:endParaRPr lang="en-US" dirty="0"/>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smtClean="0"/>
          </a:p>
          <a:p>
            <a:r>
              <a:rPr lang="en-US" dirty="0" smtClean="0"/>
              <a:t>Can be in phases</a:t>
            </a:r>
          </a:p>
          <a:p>
            <a:pPr lvl="1"/>
            <a:endParaRPr lang="en-US" dirty="0" smtClean="0"/>
          </a:p>
          <a:p>
            <a:pPr lvl="1"/>
            <a:r>
              <a:rPr lang="en-US" dirty="0" smtClean="0"/>
              <a:t>Latency sensitive</a:t>
            </a:r>
          </a:p>
          <a:p>
            <a:pPr lvl="1"/>
            <a:endParaRPr lang="en-US" dirty="0" smtClean="0"/>
          </a:p>
          <a:p>
            <a:pPr lvl="1"/>
            <a:r>
              <a:rPr lang="en-US" dirty="0" smtClean="0"/>
              <a:t>Bandwidth sensitive</a:t>
            </a:r>
          </a:p>
          <a:p>
            <a:endParaRPr lang="en-US" dirty="0"/>
          </a:p>
          <a:p>
            <a:endParaRPr lang="en-US" dirty="0" smtClean="0"/>
          </a:p>
          <a:p>
            <a:endParaRPr lang="en-US" dirty="0"/>
          </a:p>
          <a:p>
            <a:endParaRPr lang="en-US" dirty="0" smtClean="0"/>
          </a:p>
          <a:p>
            <a:endParaRPr lang="en-US" dirty="0"/>
          </a:p>
        </p:txBody>
      </p:sp>
      <p:grpSp>
        <p:nvGrpSpPr>
          <p:cNvPr id="50" name="Group 49"/>
          <p:cNvGrpSpPr>
            <a:grpSpLocks noChangeAspect="1"/>
          </p:cNvGrpSpPr>
          <p:nvPr/>
        </p:nvGrpSpPr>
        <p:grpSpPr>
          <a:xfrm>
            <a:off x="3944905" y="1902877"/>
            <a:ext cx="4572000" cy="2966283"/>
            <a:chOff x="3138235" y="3140968"/>
            <a:chExt cx="5715000" cy="3707854"/>
          </a:xfrm>
        </p:grpSpPr>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235" y="5591522"/>
              <a:ext cx="5715000" cy="1257300"/>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35" y="4398268"/>
              <a:ext cx="5715000" cy="1257300"/>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235" y="3140968"/>
              <a:ext cx="5715000" cy="1257300"/>
            </a:xfrm>
            <a:prstGeom prst="rect">
              <a:avLst/>
            </a:prstGeom>
          </p:spPr>
        </p:pic>
      </p:grpSp>
    </p:spTree>
    <p:extLst>
      <p:ext uri="{BB962C8B-B14F-4D97-AF65-F5344CB8AC3E}">
        <p14:creationId xmlns:p14="http://schemas.microsoft.com/office/powerpoint/2010/main" val="950816987"/>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AMG: Communication sensitivity</a:t>
            </a:r>
            <a:endParaRPr lang="en-US" dirty="0"/>
          </a:p>
        </p:txBody>
      </p:sp>
      <p:graphicFrame>
        <p:nvGraphicFramePr>
          <p:cNvPr id="4" name="6 Gráfico"/>
          <p:cNvGraphicFramePr>
            <a:graphicFrameLocks/>
          </p:cNvGraphicFramePr>
          <p:nvPr>
            <p:extLst>
              <p:ext uri="{D42A27DB-BD31-4B8C-83A1-F6EECF244321}">
                <p14:modId xmlns:p14="http://schemas.microsoft.com/office/powerpoint/2010/main" val="3718266002"/>
              </p:ext>
            </p:extLst>
          </p:nvPr>
        </p:nvGraphicFramePr>
        <p:xfrm>
          <a:off x="4644008" y="836712"/>
          <a:ext cx="4392488" cy="2880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7 Gráfico"/>
          <p:cNvGraphicFramePr>
            <a:graphicFrameLocks/>
          </p:cNvGraphicFramePr>
          <p:nvPr>
            <p:extLst>
              <p:ext uri="{D42A27DB-BD31-4B8C-83A1-F6EECF244321}">
                <p14:modId xmlns:p14="http://schemas.microsoft.com/office/powerpoint/2010/main" val="1484061436"/>
              </p:ext>
            </p:extLst>
          </p:nvPr>
        </p:nvGraphicFramePr>
        <p:xfrm>
          <a:off x="4860032" y="3717032"/>
          <a:ext cx="4176464" cy="29592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53480196"/>
              </p:ext>
            </p:extLst>
          </p:nvPr>
        </p:nvGraphicFramePr>
        <p:xfrm>
          <a:off x="519708" y="4077072"/>
          <a:ext cx="2324100" cy="601662"/>
        </p:xfrm>
        <a:graphic>
          <a:graphicData uri="http://schemas.openxmlformats.org/presentationml/2006/ole">
            <mc:AlternateContent xmlns:mc="http://schemas.openxmlformats.org/markup-compatibility/2006">
              <mc:Choice xmlns:v="urn:schemas-microsoft-com:vml" Requires="v">
                <p:oleObj spid="_x0000_s45106" name="Equation" r:id="rId5" imgW="1612800" imgH="419040" progId="Equation.3">
                  <p:embed/>
                </p:oleObj>
              </mc:Choice>
              <mc:Fallback>
                <p:oleObj name="Equation" r:id="rId5" imgW="1612800" imgH="419040" progId="Equation.3">
                  <p:embed/>
                  <p:pic>
                    <p:nvPicPr>
                      <p:cNvPr id="0" name=""/>
                      <p:cNvPicPr>
                        <a:picLocks noChangeAspect="1" noChangeArrowheads="1"/>
                      </p:cNvPicPr>
                      <p:nvPr/>
                    </p:nvPicPr>
                    <p:blipFill>
                      <a:blip r:embed="rId6"/>
                      <a:srcRect/>
                      <a:stretch>
                        <a:fillRect/>
                      </a:stretch>
                    </p:blipFill>
                    <p:spPr bwMode="auto">
                      <a:xfrm>
                        <a:off x="519708" y="4077072"/>
                        <a:ext cx="232410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70218480"/>
              </p:ext>
            </p:extLst>
          </p:nvPr>
        </p:nvGraphicFramePr>
        <p:xfrm>
          <a:off x="687388" y="4868863"/>
          <a:ext cx="1885950" cy="601662"/>
        </p:xfrm>
        <a:graphic>
          <a:graphicData uri="http://schemas.openxmlformats.org/presentationml/2006/ole">
            <mc:AlternateContent xmlns:mc="http://schemas.openxmlformats.org/markup-compatibility/2006">
              <mc:Choice xmlns:v="urn:schemas-microsoft-com:vml" Requires="v">
                <p:oleObj spid="_x0000_s45107" name="Equation" r:id="rId7" imgW="1307880" imgH="419040" progId="Equation.3">
                  <p:embed/>
                </p:oleObj>
              </mc:Choice>
              <mc:Fallback>
                <p:oleObj name="Equation" r:id="rId7" imgW="1307880" imgH="419040" progId="Equation.3">
                  <p:embed/>
                  <p:pic>
                    <p:nvPicPr>
                      <p:cNvPr id="0" name=""/>
                      <p:cNvPicPr>
                        <a:picLocks noChangeAspect="1" noChangeArrowheads="1"/>
                      </p:cNvPicPr>
                      <p:nvPr/>
                    </p:nvPicPr>
                    <p:blipFill>
                      <a:blip r:embed="rId8"/>
                      <a:srcRect/>
                      <a:stretch>
                        <a:fillRect/>
                      </a:stretch>
                    </p:blipFill>
                    <p:spPr bwMode="auto">
                      <a:xfrm>
                        <a:off x="687388" y="4868863"/>
                        <a:ext cx="18859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697093382"/>
              </p:ext>
            </p:extLst>
          </p:nvPr>
        </p:nvGraphicFramePr>
        <p:xfrm>
          <a:off x="107504" y="1567706"/>
          <a:ext cx="4651375" cy="565150"/>
        </p:xfrm>
        <a:graphic>
          <a:graphicData uri="http://schemas.openxmlformats.org/presentationml/2006/ole">
            <mc:AlternateContent xmlns:mc="http://schemas.openxmlformats.org/markup-compatibility/2006">
              <mc:Choice xmlns:v="urn:schemas-microsoft-com:vml" Requires="v">
                <p:oleObj spid="_x0000_s45108" name="Equation" r:id="rId9" imgW="3225600" imgH="393480" progId="Equation.3">
                  <p:embed/>
                </p:oleObj>
              </mc:Choice>
              <mc:Fallback>
                <p:oleObj name="Equation" r:id="rId9" imgW="3225600" imgH="393480" progId="Equation.3">
                  <p:embed/>
                  <p:pic>
                    <p:nvPicPr>
                      <p:cNvPr id="0" name=""/>
                      <p:cNvPicPr>
                        <a:picLocks noChangeAspect="1" noChangeArrowheads="1"/>
                      </p:cNvPicPr>
                      <p:nvPr/>
                    </p:nvPicPr>
                    <p:blipFill>
                      <a:blip r:embed="rId10"/>
                      <a:srcRect/>
                      <a:stretch>
                        <a:fillRect/>
                      </a:stretch>
                    </p:blipFill>
                    <p:spPr bwMode="auto">
                      <a:xfrm>
                        <a:off x="107504" y="1567706"/>
                        <a:ext cx="46513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44079144"/>
              </p:ext>
            </p:extLst>
          </p:nvPr>
        </p:nvGraphicFramePr>
        <p:xfrm>
          <a:off x="107504" y="2420888"/>
          <a:ext cx="4394200" cy="565150"/>
        </p:xfrm>
        <a:graphic>
          <a:graphicData uri="http://schemas.openxmlformats.org/presentationml/2006/ole">
            <mc:AlternateContent xmlns:mc="http://schemas.openxmlformats.org/markup-compatibility/2006">
              <mc:Choice xmlns:v="urn:schemas-microsoft-com:vml" Requires="v">
                <p:oleObj spid="_x0000_s45109" name="Equation" r:id="rId11" imgW="3047760" imgH="393480" progId="Equation.3">
                  <p:embed/>
                </p:oleObj>
              </mc:Choice>
              <mc:Fallback>
                <p:oleObj name="Equation" r:id="rId11" imgW="3047760" imgH="393480" progId="Equation.3">
                  <p:embed/>
                  <p:pic>
                    <p:nvPicPr>
                      <p:cNvPr id="0" name=""/>
                      <p:cNvPicPr>
                        <a:picLocks noChangeAspect="1" noChangeArrowheads="1"/>
                      </p:cNvPicPr>
                      <p:nvPr/>
                    </p:nvPicPr>
                    <p:blipFill>
                      <a:blip r:embed="rId12"/>
                      <a:srcRect/>
                      <a:stretch>
                        <a:fillRect/>
                      </a:stretch>
                    </p:blipFill>
                    <p:spPr bwMode="auto">
                      <a:xfrm>
                        <a:off x="107504" y="2420888"/>
                        <a:ext cx="43942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38743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CGPOP: MPI connectivity</a:t>
            </a:r>
            <a:endParaRPr lang="en-US" dirty="0"/>
          </a:p>
        </p:txBody>
      </p:sp>
      <p:sp>
        <p:nvSpPr>
          <p:cNvPr id="3" name="Content Placeholder 2"/>
          <p:cNvSpPr>
            <a:spLocks noGrp="1"/>
          </p:cNvSpPr>
          <p:nvPr>
            <p:ph idx="1"/>
          </p:nvPr>
        </p:nvSpPr>
        <p:spPr/>
        <p:txBody>
          <a:bodyPr/>
          <a:lstStyle/>
          <a:p>
            <a:r>
              <a:rPr lang="en-US" dirty="0" smtClean="0"/>
              <a:t>Who sends to whom</a:t>
            </a:r>
          </a:p>
          <a:p>
            <a:r>
              <a:rPr lang="en-US" dirty="0" smtClean="0"/>
              <a:t>Leverage full capabilities of </a:t>
            </a:r>
            <a:r>
              <a:rPr lang="en-US" dirty="0" err="1" smtClean="0"/>
              <a:t>Paraver</a:t>
            </a:r>
            <a:r>
              <a:rPr lang="en-US" dirty="0" smtClean="0"/>
              <a:t> table mechanism</a:t>
            </a:r>
          </a:p>
          <a:p>
            <a:pPr lvl="1"/>
            <a:r>
              <a:rPr lang="en-US" dirty="0" smtClean="0"/>
              <a:t>Control window: To whom I am sending</a:t>
            </a:r>
            <a:endParaRPr 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564904"/>
            <a:ext cx="3800475"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4051149"/>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CGPOP: Communication analysis</a:t>
            </a:r>
            <a:endParaRPr lang="en-US" dirty="0"/>
          </a:p>
        </p:txBody>
      </p:sp>
      <p:grpSp>
        <p:nvGrpSpPr>
          <p:cNvPr id="9" name="Group 8"/>
          <p:cNvGrpSpPr>
            <a:grpSpLocks noChangeAspect="1"/>
          </p:cNvGrpSpPr>
          <p:nvPr/>
        </p:nvGrpSpPr>
        <p:grpSpPr>
          <a:xfrm>
            <a:off x="2597165" y="897056"/>
            <a:ext cx="3159736" cy="2839720"/>
            <a:chOff x="1605062" y="1719655"/>
            <a:chExt cx="3744416" cy="3365047"/>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062" y="1719655"/>
              <a:ext cx="330517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74753" y="1779662"/>
              <a:ext cx="1435484" cy="364713"/>
            </a:xfrm>
            <a:prstGeom prst="rect">
              <a:avLst/>
            </a:prstGeom>
            <a:solidFill>
              <a:schemeClr val="bg1"/>
            </a:solidFill>
            <a:ln>
              <a:solidFill>
                <a:srgbClr val="0070C0"/>
              </a:solidFill>
            </a:ln>
          </p:spPr>
          <p:txBody>
            <a:bodyPr wrap="square" rtlCol="0">
              <a:spAutoFit/>
            </a:bodyPr>
            <a:lstStyle/>
            <a:p>
              <a:r>
                <a:rPr lang="en-US" sz="1400" dirty="0" err="1"/>
                <a:t>Isend</a:t>
              </a:r>
              <a:endParaRPr lang="en-US" sz="1400" dirty="0"/>
            </a:p>
          </p:txBody>
        </p:sp>
        <p:sp>
          <p:nvSpPr>
            <p:cNvPr id="12" name="TextBox 11"/>
            <p:cNvSpPr txBox="1"/>
            <p:nvPr/>
          </p:nvSpPr>
          <p:spPr>
            <a:xfrm>
              <a:off x="1605062" y="4719989"/>
              <a:ext cx="3744416" cy="364713"/>
            </a:xfrm>
            <a:prstGeom prst="rect">
              <a:avLst/>
            </a:prstGeom>
            <a:solidFill>
              <a:schemeClr val="bg1"/>
            </a:solidFill>
            <a:ln>
              <a:solidFill>
                <a:schemeClr val="bg1"/>
              </a:solidFill>
            </a:ln>
          </p:spPr>
          <p:txBody>
            <a:bodyPr wrap="square" rtlCol="0">
              <a:spAutoFit/>
            </a:bodyPr>
            <a:lstStyle/>
            <a:p>
              <a:pPr algn="l"/>
              <a:r>
                <a:rPr lang="en-US" sz="1400" dirty="0"/>
                <a:t>0        3K                         bytes</a:t>
              </a:r>
            </a:p>
          </p:txBody>
        </p:sp>
      </p:grpSp>
      <p:grpSp>
        <p:nvGrpSpPr>
          <p:cNvPr id="7" name="Group 6"/>
          <p:cNvGrpSpPr>
            <a:grpSpLocks noChangeAspect="1"/>
          </p:cNvGrpSpPr>
          <p:nvPr/>
        </p:nvGrpSpPr>
        <p:grpSpPr>
          <a:xfrm>
            <a:off x="5840363" y="887481"/>
            <a:ext cx="3166823" cy="2827648"/>
            <a:chOff x="7189860" y="1716236"/>
            <a:chExt cx="3752813" cy="3350741"/>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860" y="1716236"/>
              <a:ext cx="330517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9070465" y="1779662"/>
              <a:ext cx="1435484" cy="364713"/>
            </a:xfrm>
            <a:prstGeom prst="rect">
              <a:avLst/>
            </a:prstGeom>
            <a:solidFill>
              <a:schemeClr val="bg1"/>
            </a:solidFill>
            <a:ln>
              <a:solidFill>
                <a:srgbClr val="0070C0"/>
              </a:solidFill>
            </a:ln>
          </p:spPr>
          <p:txBody>
            <a:bodyPr wrap="square" rtlCol="0">
              <a:spAutoFit/>
            </a:bodyPr>
            <a:lstStyle/>
            <a:p>
              <a:r>
                <a:rPr lang="en-US" sz="1400" dirty="0" err="1"/>
                <a:t>Waitall</a:t>
              </a:r>
              <a:endParaRPr lang="en-US" sz="1400" dirty="0"/>
            </a:p>
          </p:txBody>
        </p:sp>
        <p:sp>
          <p:nvSpPr>
            <p:cNvPr id="15" name="TextBox 14"/>
            <p:cNvSpPr txBox="1"/>
            <p:nvPr/>
          </p:nvSpPr>
          <p:spPr>
            <a:xfrm>
              <a:off x="7198257" y="4702264"/>
              <a:ext cx="3744416" cy="364713"/>
            </a:xfrm>
            <a:prstGeom prst="rect">
              <a:avLst/>
            </a:prstGeom>
            <a:solidFill>
              <a:schemeClr val="bg1"/>
            </a:solidFill>
            <a:ln>
              <a:solidFill>
                <a:schemeClr val="bg1"/>
              </a:solidFill>
            </a:ln>
          </p:spPr>
          <p:txBody>
            <a:bodyPr wrap="square" rtlCol="0">
              <a:spAutoFit/>
            </a:bodyPr>
            <a:lstStyle/>
            <a:p>
              <a:pPr algn="l"/>
              <a:r>
                <a:rPr lang="en-US" sz="1400" dirty="0"/>
                <a:t>0                                 11K bytes</a:t>
              </a:r>
            </a:p>
          </p:txBody>
        </p:sp>
      </p:grpSp>
      <p:grpSp>
        <p:nvGrpSpPr>
          <p:cNvPr id="11" name="Group 10"/>
          <p:cNvGrpSpPr>
            <a:grpSpLocks noChangeAspect="1"/>
          </p:cNvGrpSpPr>
          <p:nvPr/>
        </p:nvGrpSpPr>
        <p:grpSpPr>
          <a:xfrm>
            <a:off x="5849573" y="3831269"/>
            <a:ext cx="2789082" cy="2708815"/>
            <a:chOff x="8842448" y="5471095"/>
            <a:chExt cx="3305175" cy="3209925"/>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448" y="5471095"/>
              <a:ext cx="330517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075120" y="8278578"/>
              <a:ext cx="1239986" cy="364713"/>
            </a:xfrm>
            <a:prstGeom prst="rect">
              <a:avLst/>
            </a:prstGeom>
            <a:solidFill>
              <a:schemeClr val="bg1"/>
            </a:solidFill>
            <a:ln>
              <a:solidFill>
                <a:srgbClr val="0070C0"/>
              </a:solidFill>
            </a:ln>
          </p:spPr>
          <p:txBody>
            <a:bodyPr wrap="square" rtlCol="0">
              <a:spAutoFit/>
            </a:bodyPr>
            <a:lstStyle/>
            <a:p>
              <a:r>
                <a:rPr lang="en-US" sz="1400" dirty="0"/>
                <a:t>24 bytes</a:t>
              </a:r>
            </a:p>
          </p:txBody>
        </p:sp>
        <p:sp>
          <p:nvSpPr>
            <p:cNvPr id="18" name="TextBox 17"/>
            <p:cNvSpPr txBox="1"/>
            <p:nvPr/>
          </p:nvSpPr>
          <p:spPr>
            <a:xfrm>
              <a:off x="10712138" y="5471095"/>
              <a:ext cx="1435485" cy="364713"/>
            </a:xfrm>
            <a:prstGeom prst="rect">
              <a:avLst/>
            </a:prstGeom>
            <a:solidFill>
              <a:schemeClr val="bg1"/>
            </a:solidFill>
            <a:ln>
              <a:solidFill>
                <a:srgbClr val="0070C0"/>
              </a:solidFill>
            </a:ln>
          </p:spPr>
          <p:txBody>
            <a:bodyPr wrap="square" rtlCol="0">
              <a:spAutoFit/>
            </a:bodyPr>
            <a:lstStyle/>
            <a:p>
              <a:r>
                <a:rPr lang="en-US" sz="1400" dirty="0" err="1"/>
                <a:t>AllReduce</a:t>
              </a:r>
              <a:endParaRPr lang="en-US" sz="1400" dirty="0"/>
            </a:p>
          </p:txBody>
        </p:sp>
      </p:grpSp>
      <p:sp>
        <p:nvSpPr>
          <p:cNvPr id="20" name="TextBox 19"/>
          <p:cNvSpPr txBox="1"/>
          <p:nvPr/>
        </p:nvSpPr>
        <p:spPr>
          <a:xfrm>
            <a:off x="217233" y="4499187"/>
            <a:ext cx="5434888" cy="1372978"/>
          </a:xfrm>
          <a:prstGeom prst="rect">
            <a:avLst/>
          </a:prstGeom>
          <a:noFill/>
          <a:ln>
            <a:solidFill>
              <a:srgbClr val="0070C0"/>
            </a:solidFill>
          </a:ln>
        </p:spPr>
        <p:txBody>
          <a:bodyPr wrap="square" lIns="64301" tIns="32150" rIns="64301" bIns="32150" rtlCol="0">
            <a:spAutoFit/>
          </a:bodyPr>
          <a:lstStyle/>
          <a:p>
            <a:pPr marL="241127" indent="-241127">
              <a:buFont typeface="Arial" pitchFamily="34" charset="0"/>
              <a:buChar char="•"/>
            </a:pPr>
            <a:r>
              <a:rPr lang="en-US" sz="1700" dirty="0">
                <a:solidFill>
                  <a:srgbClr val="000000"/>
                </a:solidFill>
              </a:rPr>
              <a:t>Significant imbalance in </a:t>
            </a:r>
            <a:r>
              <a:rPr lang="en-US" sz="1700" dirty="0" smtClean="0">
                <a:solidFill>
                  <a:srgbClr val="000000"/>
                </a:solidFill>
              </a:rPr>
              <a:t>size of p2p communications</a:t>
            </a:r>
            <a:endParaRPr lang="en-US" sz="1700" dirty="0">
              <a:solidFill>
                <a:srgbClr val="000000"/>
              </a:solidFill>
            </a:endParaRPr>
          </a:p>
          <a:p>
            <a:pPr marL="562630" lvl="1" indent="-241127">
              <a:buFont typeface="Arial" pitchFamily="34" charset="0"/>
              <a:buChar char="•"/>
            </a:pPr>
            <a:r>
              <a:rPr lang="en-US" sz="1700" dirty="0">
                <a:solidFill>
                  <a:srgbClr val="000000"/>
                </a:solidFill>
              </a:rPr>
              <a:t>Will be important at scale !!!!</a:t>
            </a:r>
          </a:p>
          <a:p>
            <a:pPr marL="562630" lvl="1" indent="-241127">
              <a:buFont typeface="Arial" pitchFamily="34" charset="0"/>
              <a:buChar char="•"/>
            </a:pPr>
            <a:endParaRPr lang="en-US" sz="1700" dirty="0">
              <a:solidFill>
                <a:srgbClr val="000000"/>
              </a:solidFill>
            </a:endParaRPr>
          </a:p>
          <a:p>
            <a:pPr marL="241127" indent="-241127">
              <a:buFont typeface="Arial" pitchFamily="34" charset="0"/>
              <a:buChar char="•"/>
            </a:pPr>
            <a:r>
              <a:rPr lang="en-US" sz="1700" dirty="0">
                <a:solidFill>
                  <a:srgbClr val="000000"/>
                </a:solidFill>
              </a:rPr>
              <a:t>Collectives: very small message</a:t>
            </a:r>
          </a:p>
          <a:p>
            <a:pPr marL="562630" lvl="1" indent="-241127">
              <a:buFont typeface="Arial" pitchFamily="34" charset="0"/>
              <a:buChar char="•"/>
            </a:pPr>
            <a:r>
              <a:rPr lang="en-US" sz="1700" dirty="0">
                <a:solidFill>
                  <a:srgbClr val="000000"/>
                </a:solidFill>
              </a:rPr>
              <a:t>Introduce asynchrony !!!</a:t>
            </a:r>
          </a:p>
        </p:txBody>
      </p:sp>
    </p:spTree>
    <p:extLst>
      <p:ext uri="{BB962C8B-B14F-4D97-AF65-F5344CB8AC3E}">
        <p14:creationId xmlns:p14="http://schemas.microsoft.com/office/powerpoint/2010/main" val="2076079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457702" y="53587"/>
            <a:ext cx="8225246" cy="716724"/>
          </a:xfrm>
        </p:spPr>
        <p:txBody>
          <a:bodyPr/>
          <a:lstStyle/>
          <a:p>
            <a:r>
              <a:rPr lang="en-US" dirty="0" smtClean="0"/>
              <a:t>End point contention</a:t>
            </a:r>
            <a:endParaRPr lang="en-US" dirty="0"/>
          </a:p>
        </p:txBody>
      </p:sp>
      <p:sp>
        <p:nvSpPr>
          <p:cNvPr id="253955" name="Rectangle 3"/>
          <p:cNvSpPr>
            <a:spLocks noGrp="1" noChangeArrowheads="1"/>
          </p:cNvSpPr>
          <p:nvPr>
            <p:ph type="body" idx="1"/>
          </p:nvPr>
        </p:nvSpPr>
        <p:spPr>
          <a:xfrm>
            <a:off x="457702" y="1231381"/>
            <a:ext cx="8225246" cy="4889800"/>
          </a:xfrm>
        </p:spPr>
        <p:txBody>
          <a:bodyPr>
            <a:normAutofit/>
          </a:bodyPr>
          <a:lstStyle/>
          <a:p>
            <a:r>
              <a:rPr lang="en-US" sz="1800" dirty="0" smtClean="0"/>
              <a:t>Serializes communications</a:t>
            </a:r>
          </a:p>
          <a:p>
            <a:pPr lvl="1"/>
            <a:r>
              <a:rPr lang="en-US" sz="1400" dirty="0" smtClean="0"/>
              <a:t>Quite frequent !!</a:t>
            </a:r>
          </a:p>
          <a:p>
            <a:endParaRPr lang="en-US" sz="1800" dirty="0"/>
          </a:p>
          <a:p>
            <a:r>
              <a:rPr lang="en-US" sz="1800" dirty="0" smtClean="0"/>
              <a:t>Identification</a:t>
            </a:r>
            <a:endParaRPr lang="en-US" sz="1800" dirty="0"/>
          </a:p>
          <a:p>
            <a:pPr lvl="1"/>
            <a:r>
              <a:rPr lang="en-US" sz="1600" dirty="0"/>
              <a:t>Simulation with </a:t>
            </a:r>
            <a:r>
              <a:rPr lang="en-US" sz="1600" dirty="0" err="1"/>
              <a:t>Dimemas</a:t>
            </a:r>
            <a:endParaRPr lang="en-US" sz="1600" dirty="0"/>
          </a:p>
          <a:p>
            <a:pPr lvl="2"/>
            <a:r>
              <a:rPr lang="en-US" sz="1400" dirty="0"/>
              <a:t>Very low BW</a:t>
            </a:r>
          </a:p>
          <a:p>
            <a:pPr lvl="2"/>
            <a:r>
              <a:rPr lang="en-US" sz="1400" dirty="0"/>
              <a:t>1 output link, </a:t>
            </a:r>
            <a:r>
              <a:rPr lang="en-US" sz="1400" dirty="0">
                <a:sym typeface="Symbol" pitchFamily="18" charset="2"/>
              </a:rPr>
              <a:t> input links</a:t>
            </a:r>
          </a:p>
          <a:p>
            <a:pPr lvl="1"/>
            <a:r>
              <a:rPr lang="en-US" sz="1400" dirty="0" smtClean="0"/>
              <a:t>View: #incoming messages</a:t>
            </a:r>
          </a:p>
          <a:p>
            <a:pPr lvl="1"/>
            <a:endParaRPr lang="en-US" sz="1400" dirty="0"/>
          </a:p>
          <a:p>
            <a:r>
              <a:rPr lang="en-US" sz="1800" dirty="0"/>
              <a:t>Recommendation:</a:t>
            </a:r>
          </a:p>
          <a:p>
            <a:pPr lvl="1"/>
            <a:r>
              <a:rPr lang="en-US" sz="1600" dirty="0"/>
              <a:t>Important to schedule communications.</a:t>
            </a:r>
          </a:p>
        </p:txBody>
      </p:sp>
      <p:pic>
        <p:nvPicPr>
          <p:cNvPr id="253956" name="Picture 4" descr="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804" y="4192055"/>
            <a:ext cx="3740879" cy="2125611"/>
          </a:xfrm>
          <a:prstGeom prst="rect">
            <a:avLst/>
          </a:prstGeom>
          <a:noFill/>
          <a:extLst>
            <a:ext uri="{909E8E84-426E-40DD-AFC4-6F175D3DCCD1}">
              <a14:hiddenFill xmlns:a14="http://schemas.microsoft.com/office/drawing/2010/main">
                <a:solidFill>
                  <a:srgbClr val="FFFFFF"/>
                </a:solidFill>
              </a14:hiddenFill>
            </a:ext>
          </a:extLst>
        </p:spPr>
      </p:pic>
      <p:pic>
        <p:nvPicPr>
          <p:cNvPr id="253957" name="Picture 5" descr="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804" y="1960386"/>
            <a:ext cx="3740879" cy="2125611"/>
          </a:xfrm>
          <a:prstGeom prst="rect">
            <a:avLst/>
          </a:prstGeom>
          <a:noFill/>
          <a:extLst>
            <a:ext uri="{909E8E84-426E-40DD-AFC4-6F175D3DCCD1}">
              <a14:hiddenFill xmlns:a14="http://schemas.microsoft.com/office/drawing/2010/main">
                <a:solidFill>
                  <a:srgbClr val="FFFFFF"/>
                </a:solidFill>
              </a14:hiddenFill>
            </a:ext>
          </a:extLst>
        </p:spPr>
      </p:pic>
      <p:sp>
        <p:nvSpPr>
          <p:cNvPr id="253958" name="Oval 6"/>
          <p:cNvSpPr>
            <a:spLocks noChangeArrowheads="1"/>
          </p:cNvSpPr>
          <p:nvPr/>
        </p:nvSpPr>
        <p:spPr bwMode="auto">
          <a:xfrm>
            <a:off x="5635320" y="4189822"/>
            <a:ext cx="532498" cy="432044"/>
          </a:xfrm>
          <a:prstGeom prst="ellipse">
            <a:avLst/>
          </a:prstGeom>
          <a:noFill/>
          <a:ln w="57150">
            <a:solidFill>
              <a:srgbClr val="CD092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01" tIns="32150" rIns="64301" bIns="32150" anchor="ctr"/>
          <a:lstStyle/>
          <a:p>
            <a:endParaRPr lang="en-US"/>
          </a:p>
        </p:txBody>
      </p:sp>
      <p:sp>
        <p:nvSpPr>
          <p:cNvPr id="253959" name="Text Box 7"/>
          <p:cNvSpPr txBox="1">
            <a:spLocks noChangeArrowheads="1"/>
          </p:cNvSpPr>
          <p:nvPr/>
        </p:nvSpPr>
        <p:spPr bwMode="auto">
          <a:xfrm>
            <a:off x="516869" y="5128708"/>
            <a:ext cx="4257502" cy="58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76" tIns="43638" rIns="87276" bIns="43638">
            <a:spAutoFit/>
          </a:bodyPr>
          <a:lstStyle>
            <a:lvl1pPr defTabSz="1241425">
              <a:defRPr sz="2400">
                <a:solidFill>
                  <a:schemeClr val="tx1"/>
                </a:solidFill>
                <a:latin typeface="Times New Roman" pitchFamily="18" charset="0"/>
              </a:defRPr>
            </a:lvl1pPr>
            <a:lvl2pPr marL="620713" defTabSz="1241425">
              <a:defRPr sz="2400">
                <a:solidFill>
                  <a:schemeClr val="tx1"/>
                </a:solidFill>
                <a:latin typeface="Times New Roman" pitchFamily="18" charset="0"/>
              </a:defRPr>
            </a:lvl2pPr>
            <a:lvl3pPr marL="1241425" defTabSz="1241425">
              <a:defRPr sz="2400">
                <a:solidFill>
                  <a:schemeClr val="tx1"/>
                </a:solidFill>
                <a:latin typeface="Times New Roman" pitchFamily="18" charset="0"/>
              </a:defRPr>
            </a:lvl3pPr>
            <a:lvl4pPr marL="1862138" defTabSz="1241425">
              <a:defRPr sz="2400">
                <a:solidFill>
                  <a:schemeClr val="tx1"/>
                </a:solidFill>
                <a:latin typeface="Times New Roman" pitchFamily="18" charset="0"/>
              </a:defRPr>
            </a:lvl4pPr>
            <a:lvl5pPr marL="2482850" defTabSz="1241425">
              <a:defRPr sz="2400">
                <a:solidFill>
                  <a:schemeClr val="tx1"/>
                </a:solidFill>
                <a:latin typeface="Times New Roman" pitchFamily="18" charset="0"/>
              </a:defRPr>
            </a:lvl5pPr>
            <a:lvl6pPr marL="2940050" defTabSz="1241425" eaLnBrk="0" fontAlgn="base" hangingPunct="0">
              <a:spcBef>
                <a:spcPct val="0"/>
              </a:spcBef>
              <a:spcAft>
                <a:spcPct val="0"/>
              </a:spcAft>
              <a:defRPr sz="2400">
                <a:solidFill>
                  <a:schemeClr val="tx1"/>
                </a:solidFill>
                <a:latin typeface="Times New Roman" pitchFamily="18" charset="0"/>
              </a:defRPr>
            </a:lvl6pPr>
            <a:lvl7pPr marL="3397250" defTabSz="1241425" eaLnBrk="0" fontAlgn="base" hangingPunct="0">
              <a:spcBef>
                <a:spcPct val="0"/>
              </a:spcBef>
              <a:spcAft>
                <a:spcPct val="0"/>
              </a:spcAft>
              <a:defRPr sz="2400">
                <a:solidFill>
                  <a:schemeClr val="tx1"/>
                </a:solidFill>
                <a:latin typeface="Times New Roman" pitchFamily="18" charset="0"/>
              </a:defRPr>
            </a:lvl7pPr>
            <a:lvl8pPr marL="3854450" defTabSz="1241425" eaLnBrk="0" fontAlgn="base" hangingPunct="0">
              <a:spcBef>
                <a:spcPct val="0"/>
              </a:spcBef>
              <a:spcAft>
                <a:spcPct val="0"/>
              </a:spcAft>
              <a:defRPr sz="2400">
                <a:solidFill>
                  <a:schemeClr val="tx1"/>
                </a:solidFill>
                <a:latin typeface="Times New Roman" pitchFamily="18" charset="0"/>
              </a:defRPr>
            </a:lvl8pPr>
            <a:lvl9pPr marL="4311650" defTabSz="1241425"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dirty="0">
                <a:latin typeface="Arial" charset="0"/>
                <a:cs typeface="Arial" charset="0"/>
              </a:rPr>
              <a:t>Everybody sending by destination rank order</a:t>
            </a:r>
          </a:p>
          <a:p>
            <a:pPr eaLnBrk="1" hangingPunct="1"/>
            <a:r>
              <a:rPr lang="en-US" sz="1600" dirty="0">
                <a:latin typeface="Arial" charset="0"/>
                <a:cs typeface="Arial" charset="0"/>
              </a:rPr>
              <a:t>Endpoint contention at low ranked processes</a:t>
            </a:r>
          </a:p>
        </p:txBody>
      </p:sp>
      <p:cxnSp>
        <p:nvCxnSpPr>
          <p:cNvPr id="253960" name="AutoShape 8"/>
          <p:cNvCxnSpPr>
            <a:cxnSpLocks noChangeShapeType="1"/>
            <a:stCxn id="253959" idx="3"/>
            <a:endCxn id="253958" idx="2"/>
          </p:cNvCxnSpPr>
          <p:nvPr/>
        </p:nvCxnSpPr>
        <p:spPr bwMode="auto">
          <a:xfrm flipV="1">
            <a:off x="4774371" y="4405844"/>
            <a:ext cx="860949" cy="1013150"/>
          </a:xfrm>
          <a:prstGeom prst="curvedConnector3">
            <a:avLst>
              <a:gd name="adj1" fmla="val 50000"/>
            </a:avLst>
          </a:prstGeom>
          <a:noFill/>
          <a:ln w="38100">
            <a:solidFill>
              <a:srgbClr val="CD09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92906019"/>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questions?</a:t>
            </a:r>
            <a:endParaRPr lang="en-US" dirty="0"/>
          </a:p>
        </p:txBody>
      </p:sp>
      <p:sp>
        <p:nvSpPr>
          <p:cNvPr id="3" name="Content Placeholder 2"/>
          <p:cNvSpPr>
            <a:spLocks noGrp="1"/>
          </p:cNvSpPr>
          <p:nvPr>
            <p:ph idx="1"/>
          </p:nvPr>
        </p:nvSpPr>
        <p:spPr/>
        <p:txBody>
          <a:bodyPr/>
          <a:lstStyle/>
          <a:p>
            <a:r>
              <a:rPr lang="en-US" dirty="0" smtClean="0"/>
              <a:t>Which communication is in the critical path?</a:t>
            </a:r>
          </a:p>
          <a:p>
            <a:pPr lvl="1"/>
            <a:r>
              <a:rPr lang="en-US" dirty="0" smtClean="0">
                <a:sym typeface="Wingdings" panose="05000000000000000000" pitchFamily="2" charset="2"/>
              </a:rPr>
              <a:t>logical bandwidth &gt; XXX MHz</a:t>
            </a:r>
          </a:p>
          <a:p>
            <a:pPr lvl="1"/>
            <a:r>
              <a:rPr lang="en-US" dirty="0" smtClean="0">
                <a:sym typeface="Wingdings" panose="05000000000000000000" pitchFamily="2" charset="2"/>
              </a:rPr>
              <a:t>On the actual run</a:t>
            </a:r>
          </a:p>
          <a:p>
            <a:pPr lvl="1"/>
            <a:r>
              <a:rPr lang="en-US" dirty="0" smtClean="0">
                <a:sym typeface="Wingdings" panose="05000000000000000000" pitchFamily="2" charset="2"/>
              </a:rPr>
              <a:t>On an ideal </a:t>
            </a:r>
            <a:r>
              <a:rPr lang="en-US" dirty="0" err="1" smtClean="0">
                <a:sym typeface="Wingdings" panose="05000000000000000000" pitchFamily="2" charset="2"/>
              </a:rPr>
              <a:t>dimemas</a:t>
            </a:r>
            <a:r>
              <a:rPr lang="en-US" dirty="0" smtClean="0">
                <a:sym typeface="Wingdings" panose="05000000000000000000" pitchFamily="2" charset="2"/>
              </a:rPr>
              <a:t> simulation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182" y="2654704"/>
            <a:ext cx="4286250" cy="29646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4182" y="2804704"/>
            <a:ext cx="4286250" cy="29646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182" y="2954704"/>
            <a:ext cx="4286250" cy="296465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4182" y="3104704"/>
            <a:ext cx="4286250" cy="29646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182" y="3254704"/>
            <a:ext cx="4286250" cy="296465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4182" y="3404704"/>
            <a:ext cx="4286250" cy="296465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4182" y="3554704"/>
            <a:ext cx="4286250" cy="296465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4182" y="3704704"/>
            <a:ext cx="4286250" cy="2964656"/>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704704"/>
            <a:ext cx="4286250" cy="2964656"/>
          </a:xfrm>
          <a:prstGeom prst="rect">
            <a:avLst/>
          </a:prstGeom>
        </p:spPr>
      </p:pic>
    </p:spTree>
    <p:extLst>
      <p:ext uri="{BB962C8B-B14F-4D97-AF65-F5344CB8AC3E}">
        <p14:creationId xmlns:p14="http://schemas.microsoft.com/office/powerpoint/2010/main" val="3415072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childTnLst>
                                </p:cTn>
                              </p:par>
                            </p:childTnLst>
                          </p:cTn>
                        </p:par>
                        <p:par>
                          <p:cTn id="20" fill="hold">
                            <p:stCondLst>
                              <p:cond delay="6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7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80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questions?</a:t>
            </a:r>
          </a:p>
        </p:txBody>
      </p:sp>
      <p:sp>
        <p:nvSpPr>
          <p:cNvPr id="3" name="Content Placeholder 2"/>
          <p:cNvSpPr>
            <a:spLocks noGrp="1"/>
          </p:cNvSpPr>
          <p:nvPr>
            <p:ph idx="1"/>
          </p:nvPr>
        </p:nvSpPr>
        <p:spPr/>
        <p:txBody>
          <a:bodyPr/>
          <a:lstStyle/>
          <a:p>
            <a:r>
              <a:rPr lang="en-US" dirty="0" smtClean="0"/>
              <a:t>Reducing communication serialization</a:t>
            </a:r>
          </a:p>
          <a:p>
            <a:pPr lvl="1"/>
            <a:r>
              <a:rPr lang="en-US" dirty="0" smtClean="0"/>
              <a:t>Doing several sends. In which order?</a:t>
            </a:r>
          </a:p>
          <a:p>
            <a:pPr lvl="2"/>
            <a:r>
              <a:rPr lang="en-US" dirty="0" smtClean="0"/>
              <a:t>Rank order?</a:t>
            </a:r>
          </a:p>
          <a:p>
            <a:pPr lvl="2"/>
            <a:r>
              <a:rPr lang="en-US" dirty="0" smtClean="0"/>
              <a:t>Which one is in the critical path?</a:t>
            </a:r>
          </a:p>
          <a:p>
            <a:pPr lvl="2"/>
            <a:endParaRPr lang="en-US" dirty="0" smtClean="0"/>
          </a:p>
          <a:p>
            <a:pPr lvl="2"/>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3079224"/>
            <a:ext cx="3657600" cy="16459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4807416"/>
            <a:ext cx="3657600" cy="1645920"/>
          </a:xfrm>
          <a:prstGeom prst="rect">
            <a:avLst/>
          </a:prstGeom>
        </p:spPr>
      </p:pic>
      <p:sp>
        <p:nvSpPr>
          <p:cNvPr id="6" name="Freeform 5"/>
          <p:cNvSpPr>
            <a:spLocks noChangeAspect="1"/>
          </p:cNvSpPr>
          <p:nvPr/>
        </p:nvSpPr>
        <p:spPr>
          <a:xfrm>
            <a:off x="6300192" y="5455488"/>
            <a:ext cx="1202872" cy="423768"/>
          </a:xfrm>
          <a:custGeom>
            <a:avLst/>
            <a:gdLst>
              <a:gd name="connsiteX0" fmla="*/ 0 w 548640"/>
              <a:gd name="connsiteY0" fmla="*/ 0 h 527462"/>
              <a:gd name="connsiteX1" fmla="*/ 109728 w 548640"/>
              <a:gd name="connsiteY1" fmla="*/ 109728 h 527462"/>
              <a:gd name="connsiteX2" fmla="*/ 146304 w 548640"/>
              <a:gd name="connsiteY2" fmla="*/ 146304 h 527462"/>
              <a:gd name="connsiteX3" fmla="*/ 219456 w 548640"/>
              <a:gd name="connsiteY3" fmla="*/ 170688 h 527462"/>
              <a:gd name="connsiteX4" fmla="*/ 256032 w 548640"/>
              <a:gd name="connsiteY4" fmla="*/ 195072 h 527462"/>
              <a:gd name="connsiteX5" fmla="*/ 341376 w 548640"/>
              <a:gd name="connsiteY5" fmla="*/ 304800 h 527462"/>
              <a:gd name="connsiteX6" fmla="*/ 414528 w 548640"/>
              <a:gd name="connsiteY6" fmla="*/ 377952 h 527462"/>
              <a:gd name="connsiteX7" fmla="*/ 499872 w 548640"/>
              <a:gd name="connsiteY7" fmla="*/ 475488 h 527462"/>
              <a:gd name="connsiteX8" fmla="*/ 512064 w 548640"/>
              <a:gd name="connsiteY8" fmla="*/ 512064 h 527462"/>
              <a:gd name="connsiteX9" fmla="*/ 548640 w 548640"/>
              <a:gd name="connsiteY9" fmla="*/ 524256 h 527462"/>
              <a:gd name="connsiteX10" fmla="*/ 548640 w 548640"/>
              <a:gd name="connsiteY10" fmla="*/ 475488 h 527462"/>
              <a:gd name="connsiteX0" fmla="*/ 0 w 1402080"/>
              <a:gd name="connsiteY0" fmla="*/ 24384 h 567804"/>
              <a:gd name="connsiteX1" fmla="*/ 109728 w 1402080"/>
              <a:gd name="connsiteY1" fmla="*/ 134112 h 567804"/>
              <a:gd name="connsiteX2" fmla="*/ 146304 w 1402080"/>
              <a:gd name="connsiteY2" fmla="*/ 170688 h 567804"/>
              <a:gd name="connsiteX3" fmla="*/ 219456 w 1402080"/>
              <a:gd name="connsiteY3" fmla="*/ 195072 h 567804"/>
              <a:gd name="connsiteX4" fmla="*/ 256032 w 1402080"/>
              <a:gd name="connsiteY4" fmla="*/ 219456 h 567804"/>
              <a:gd name="connsiteX5" fmla="*/ 341376 w 1402080"/>
              <a:gd name="connsiteY5" fmla="*/ 329184 h 567804"/>
              <a:gd name="connsiteX6" fmla="*/ 414528 w 1402080"/>
              <a:gd name="connsiteY6" fmla="*/ 402336 h 567804"/>
              <a:gd name="connsiteX7" fmla="*/ 499872 w 1402080"/>
              <a:gd name="connsiteY7" fmla="*/ 499872 h 567804"/>
              <a:gd name="connsiteX8" fmla="*/ 512064 w 1402080"/>
              <a:gd name="connsiteY8" fmla="*/ 536448 h 567804"/>
              <a:gd name="connsiteX9" fmla="*/ 1402080 w 1402080"/>
              <a:gd name="connsiteY9" fmla="*/ 0 h 567804"/>
              <a:gd name="connsiteX10" fmla="*/ 548640 w 1402080"/>
              <a:gd name="connsiteY10" fmla="*/ 499872 h 567804"/>
              <a:gd name="connsiteX0" fmla="*/ 0 w 1466663"/>
              <a:gd name="connsiteY0" fmla="*/ 81846 h 625266"/>
              <a:gd name="connsiteX1" fmla="*/ 109728 w 1466663"/>
              <a:gd name="connsiteY1" fmla="*/ 191574 h 625266"/>
              <a:gd name="connsiteX2" fmla="*/ 146304 w 1466663"/>
              <a:gd name="connsiteY2" fmla="*/ 228150 h 625266"/>
              <a:gd name="connsiteX3" fmla="*/ 219456 w 1466663"/>
              <a:gd name="connsiteY3" fmla="*/ 252534 h 625266"/>
              <a:gd name="connsiteX4" fmla="*/ 256032 w 1466663"/>
              <a:gd name="connsiteY4" fmla="*/ 276918 h 625266"/>
              <a:gd name="connsiteX5" fmla="*/ 341376 w 1466663"/>
              <a:gd name="connsiteY5" fmla="*/ 386646 h 625266"/>
              <a:gd name="connsiteX6" fmla="*/ 414528 w 1466663"/>
              <a:gd name="connsiteY6" fmla="*/ 459798 h 625266"/>
              <a:gd name="connsiteX7" fmla="*/ 499872 w 1466663"/>
              <a:gd name="connsiteY7" fmla="*/ 557334 h 625266"/>
              <a:gd name="connsiteX8" fmla="*/ 512064 w 1466663"/>
              <a:gd name="connsiteY8" fmla="*/ 593910 h 625266"/>
              <a:gd name="connsiteX9" fmla="*/ 1402080 w 1466663"/>
              <a:gd name="connsiteY9" fmla="*/ 57462 h 625266"/>
              <a:gd name="connsiteX10" fmla="*/ 1396839 w 1466663"/>
              <a:gd name="connsiteY10" fmla="*/ 2901 h 625266"/>
              <a:gd name="connsiteX0" fmla="*/ 0 w 1429857"/>
              <a:gd name="connsiteY0" fmla="*/ 78945 h 604177"/>
              <a:gd name="connsiteX1" fmla="*/ 109728 w 1429857"/>
              <a:gd name="connsiteY1" fmla="*/ 188673 h 604177"/>
              <a:gd name="connsiteX2" fmla="*/ 146304 w 1429857"/>
              <a:gd name="connsiteY2" fmla="*/ 225249 h 604177"/>
              <a:gd name="connsiteX3" fmla="*/ 219456 w 1429857"/>
              <a:gd name="connsiteY3" fmla="*/ 249633 h 604177"/>
              <a:gd name="connsiteX4" fmla="*/ 256032 w 1429857"/>
              <a:gd name="connsiteY4" fmla="*/ 274017 h 604177"/>
              <a:gd name="connsiteX5" fmla="*/ 341376 w 1429857"/>
              <a:gd name="connsiteY5" fmla="*/ 383745 h 604177"/>
              <a:gd name="connsiteX6" fmla="*/ 414528 w 1429857"/>
              <a:gd name="connsiteY6" fmla="*/ 456897 h 604177"/>
              <a:gd name="connsiteX7" fmla="*/ 499872 w 1429857"/>
              <a:gd name="connsiteY7" fmla="*/ 554433 h 604177"/>
              <a:gd name="connsiteX8" fmla="*/ 512064 w 1429857"/>
              <a:gd name="connsiteY8" fmla="*/ 591009 h 604177"/>
              <a:gd name="connsiteX9" fmla="*/ 1348291 w 1429857"/>
              <a:gd name="connsiteY9" fmla="*/ 311090 h 604177"/>
              <a:gd name="connsiteX10" fmla="*/ 1396839 w 1429857"/>
              <a:gd name="connsiteY10" fmla="*/ 0 h 604177"/>
              <a:gd name="connsiteX0" fmla="*/ 0 w 1399370"/>
              <a:gd name="connsiteY0" fmla="*/ 78945 h 555884"/>
              <a:gd name="connsiteX1" fmla="*/ 109728 w 1399370"/>
              <a:gd name="connsiteY1" fmla="*/ 188673 h 555884"/>
              <a:gd name="connsiteX2" fmla="*/ 146304 w 1399370"/>
              <a:gd name="connsiteY2" fmla="*/ 225249 h 555884"/>
              <a:gd name="connsiteX3" fmla="*/ 219456 w 1399370"/>
              <a:gd name="connsiteY3" fmla="*/ 249633 h 555884"/>
              <a:gd name="connsiteX4" fmla="*/ 256032 w 1399370"/>
              <a:gd name="connsiteY4" fmla="*/ 274017 h 555884"/>
              <a:gd name="connsiteX5" fmla="*/ 341376 w 1399370"/>
              <a:gd name="connsiteY5" fmla="*/ 383745 h 555884"/>
              <a:gd name="connsiteX6" fmla="*/ 414528 w 1399370"/>
              <a:gd name="connsiteY6" fmla="*/ 456897 h 555884"/>
              <a:gd name="connsiteX7" fmla="*/ 499872 w 1399370"/>
              <a:gd name="connsiteY7" fmla="*/ 554433 h 555884"/>
              <a:gd name="connsiteX8" fmla="*/ 1335437 w 1399370"/>
              <a:gd name="connsiteY8" fmla="*/ 458607 h 555884"/>
              <a:gd name="connsiteX9" fmla="*/ 1348291 w 1399370"/>
              <a:gd name="connsiteY9" fmla="*/ 311090 h 555884"/>
              <a:gd name="connsiteX10" fmla="*/ 1396839 w 1399370"/>
              <a:gd name="connsiteY10" fmla="*/ 0 h 555884"/>
              <a:gd name="connsiteX0" fmla="*/ 0 w 1418362"/>
              <a:gd name="connsiteY0" fmla="*/ 78945 h 558035"/>
              <a:gd name="connsiteX1" fmla="*/ 109728 w 1418362"/>
              <a:gd name="connsiteY1" fmla="*/ 188673 h 558035"/>
              <a:gd name="connsiteX2" fmla="*/ 146304 w 1418362"/>
              <a:gd name="connsiteY2" fmla="*/ 225249 h 558035"/>
              <a:gd name="connsiteX3" fmla="*/ 219456 w 1418362"/>
              <a:gd name="connsiteY3" fmla="*/ 249633 h 558035"/>
              <a:gd name="connsiteX4" fmla="*/ 256032 w 1418362"/>
              <a:gd name="connsiteY4" fmla="*/ 274017 h 558035"/>
              <a:gd name="connsiteX5" fmla="*/ 341376 w 1418362"/>
              <a:gd name="connsiteY5" fmla="*/ 383745 h 558035"/>
              <a:gd name="connsiteX6" fmla="*/ 414528 w 1418362"/>
              <a:gd name="connsiteY6" fmla="*/ 456897 h 558035"/>
              <a:gd name="connsiteX7" fmla="*/ 499872 w 1418362"/>
              <a:gd name="connsiteY7" fmla="*/ 554433 h 558035"/>
              <a:gd name="connsiteX8" fmla="*/ 1335437 w 1418362"/>
              <a:gd name="connsiteY8" fmla="*/ 458607 h 558035"/>
              <a:gd name="connsiteX9" fmla="*/ 1396839 w 1418362"/>
              <a:gd name="connsiteY9" fmla="*/ 0 h 558035"/>
              <a:gd name="connsiteX0" fmla="*/ 0 w 1418362"/>
              <a:gd name="connsiteY0" fmla="*/ 78945 h 494895"/>
              <a:gd name="connsiteX1" fmla="*/ 109728 w 1418362"/>
              <a:gd name="connsiteY1" fmla="*/ 188673 h 494895"/>
              <a:gd name="connsiteX2" fmla="*/ 146304 w 1418362"/>
              <a:gd name="connsiteY2" fmla="*/ 225249 h 494895"/>
              <a:gd name="connsiteX3" fmla="*/ 219456 w 1418362"/>
              <a:gd name="connsiteY3" fmla="*/ 249633 h 494895"/>
              <a:gd name="connsiteX4" fmla="*/ 256032 w 1418362"/>
              <a:gd name="connsiteY4" fmla="*/ 274017 h 494895"/>
              <a:gd name="connsiteX5" fmla="*/ 341376 w 1418362"/>
              <a:gd name="connsiteY5" fmla="*/ 383745 h 494895"/>
              <a:gd name="connsiteX6" fmla="*/ 414528 w 1418362"/>
              <a:gd name="connsiteY6" fmla="*/ 456897 h 494895"/>
              <a:gd name="connsiteX7" fmla="*/ 1335437 w 1418362"/>
              <a:gd name="connsiteY7" fmla="*/ 458607 h 494895"/>
              <a:gd name="connsiteX8" fmla="*/ 1396839 w 1418362"/>
              <a:gd name="connsiteY8" fmla="*/ 0 h 494895"/>
              <a:gd name="connsiteX0" fmla="*/ 0 w 1418362"/>
              <a:gd name="connsiteY0" fmla="*/ 78945 h 499761"/>
              <a:gd name="connsiteX1" fmla="*/ 109728 w 1418362"/>
              <a:gd name="connsiteY1" fmla="*/ 188673 h 499761"/>
              <a:gd name="connsiteX2" fmla="*/ 146304 w 1418362"/>
              <a:gd name="connsiteY2" fmla="*/ 225249 h 499761"/>
              <a:gd name="connsiteX3" fmla="*/ 219456 w 1418362"/>
              <a:gd name="connsiteY3" fmla="*/ 249633 h 499761"/>
              <a:gd name="connsiteX4" fmla="*/ 256032 w 1418362"/>
              <a:gd name="connsiteY4" fmla="*/ 274017 h 499761"/>
              <a:gd name="connsiteX5" fmla="*/ 414528 w 1418362"/>
              <a:gd name="connsiteY5" fmla="*/ 456897 h 499761"/>
              <a:gd name="connsiteX6" fmla="*/ 1335437 w 1418362"/>
              <a:gd name="connsiteY6" fmla="*/ 458607 h 499761"/>
              <a:gd name="connsiteX7" fmla="*/ 1396839 w 1418362"/>
              <a:gd name="connsiteY7" fmla="*/ 0 h 499761"/>
              <a:gd name="connsiteX0" fmla="*/ 0 w 1418362"/>
              <a:gd name="connsiteY0" fmla="*/ 78945 h 500947"/>
              <a:gd name="connsiteX1" fmla="*/ 109728 w 1418362"/>
              <a:gd name="connsiteY1" fmla="*/ 188673 h 500947"/>
              <a:gd name="connsiteX2" fmla="*/ 146304 w 1418362"/>
              <a:gd name="connsiteY2" fmla="*/ 225249 h 500947"/>
              <a:gd name="connsiteX3" fmla="*/ 219456 w 1418362"/>
              <a:gd name="connsiteY3" fmla="*/ 249633 h 500947"/>
              <a:gd name="connsiteX4" fmla="*/ 414528 w 1418362"/>
              <a:gd name="connsiteY4" fmla="*/ 456897 h 500947"/>
              <a:gd name="connsiteX5" fmla="*/ 1335437 w 1418362"/>
              <a:gd name="connsiteY5" fmla="*/ 458607 h 500947"/>
              <a:gd name="connsiteX6" fmla="*/ 1396839 w 1418362"/>
              <a:gd name="connsiteY6" fmla="*/ 0 h 500947"/>
              <a:gd name="connsiteX0" fmla="*/ 0 w 1418362"/>
              <a:gd name="connsiteY0" fmla="*/ 78945 h 502170"/>
              <a:gd name="connsiteX1" fmla="*/ 109728 w 1418362"/>
              <a:gd name="connsiteY1" fmla="*/ 188673 h 502170"/>
              <a:gd name="connsiteX2" fmla="*/ 146304 w 1418362"/>
              <a:gd name="connsiteY2" fmla="*/ 225249 h 502170"/>
              <a:gd name="connsiteX3" fmla="*/ 414528 w 1418362"/>
              <a:gd name="connsiteY3" fmla="*/ 456897 h 502170"/>
              <a:gd name="connsiteX4" fmla="*/ 1335437 w 1418362"/>
              <a:gd name="connsiteY4" fmla="*/ 458607 h 502170"/>
              <a:gd name="connsiteX5" fmla="*/ 1396839 w 1418362"/>
              <a:gd name="connsiteY5" fmla="*/ 0 h 502170"/>
              <a:gd name="connsiteX0" fmla="*/ 0 w 1418362"/>
              <a:gd name="connsiteY0" fmla="*/ 78945 h 504071"/>
              <a:gd name="connsiteX1" fmla="*/ 109728 w 1418362"/>
              <a:gd name="connsiteY1" fmla="*/ 188673 h 504071"/>
              <a:gd name="connsiteX2" fmla="*/ 414528 w 1418362"/>
              <a:gd name="connsiteY2" fmla="*/ 456897 h 504071"/>
              <a:gd name="connsiteX3" fmla="*/ 1335437 w 1418362"/>
              <a:gd name="connsiteY3" fmla="*/ 458607 h 504071"/>
              <a:gd name="connsiteX4" fmla="*/ 1396839 w 1418362"/>
              <a:gd name="connsiteY4" fmla="*/ 0 h 504071"/>
              <a:gd name="connsiteX0" fmla="*/ 0 w 1418362"/>
              <a:gd name="connsiteY0" fmla="*/ 78945 h 510214"/>
              <a:gd name="connsiteX1" fmla="*/ 414528 w 1418362"/>
              <a:gd name="connsiteY1" fmla="*/ 456897 h 510214"/>
              <a:gd name="connsiteX2" fmla="*/ 1335437 w 1418362"/>
              <a:gd name="connsiteY2" fmla="*/ 458607 h 510214"/>
              <a:gd name="connsiteX3" fmla="*/ 1396839 w 1418362"/>
              <a:gd name="connsiteY3" fmla="*/ 0 h 510214"/>
              <a:gd name="connsiteX0" fmla="*/ 0 w 1501113"/>
              <a:gd name="connsiteY0" fmla="*/ 0 h 536599"/>
              <a:gd name="connsiteX1" fmla="*/ 497279 w 1501113"/>
              <a:gd name="connsiteY1" fmla="*/ 477253 h 536599"/>
              <a:gd name="connsiteX2" fmla="*/ 1418188 w 1501113"/>
              <a:gd name="connsiteY2" fmla="*/ 478963 h 536599"/>
              <a:gd name="connsiteX3" fmla="*/ 1479590 w 1501113"/>
              <a:gd name="connsiteY3" fmla="*/ 20356 h 536599"/>
              <a:gd name="connsiteX0" fmla="*/ 0 w 1501113"/>
              <a:gd name="connsiteY0" fmla="*/ 0 h 549324"/>
              <a:gd name="connsiteX1" fmla="*/ 497279 w 1501113"/>
              <a:gd name="connsiteY1" fmla="*/ 477253 h 549324"/>
              <a:gd name="connsiteX2" fmla="*/ 1418188 w 1501113"/>
              <a:gd name="connsiteY2" fmla="*/ 478963 h 549324"/>
              <a:gd name="connsiteX3" fmla="*/ 1479590 w 1501113"/>
              <a:gd name="connsiteY3" fmla="*/ 20356 h 549324"/>
              <a:gd name="connsiteX0" fmla="*/ 0 w 1503590"/>
              <a:gd name="connsiteY0" fmla="*/ 0 h 532718"/>
              <a:gd name="connsiteX1" fmla="*/ 546930 w 1503590"/>
              <a:gd name="connsiteY1" fmla="*/ 448290 h 532718"/>
              <a:gd name="connsiteX2" fmla="*/ 1418188 w 1503590"/>
              <a:gd name="connsiteY2" fmla="*/ 478963 h 532718"/>
              <a:gd name="connsiteX3" fmla="*/ 1479590 w 1503590"/>
              <a:gd name="connsiteY3" fmla="*/ 20356 h 532718"/>
              <a:gd name="connsiteX0" fmla="*/ 0 w 1503590"/>
              <a:gd name="connsiteY0" fmla="*/ 0 h 516048"/>
              <a:gd name="connsiteX1" fmla="*/ 546930 w 1503590"/>
              <a:gd name="connsiteY1" fmla="*/ 448290 h 516048"/>
              <a:gd name="connsiteX2" fmla="*/ 1418188 w 1503590"/>
              <a:gd name="connsiteY2" fmla="*/ 478963 h 516048"/>
              <a:gd name="connsiteX3" fmla="*/ 1479590 w 1503590"/>
              <a:gd name="connsiteY3" fmla="*/ 20356 h 516048"/>
              <a:gd name="connsiteX0" fmla="*/ 0 w 1503590"/>
              <a:gd name="connsiteY0" fmla="*/ 0 h 529710"/>
              <a:gd name="connsiteX1" fmla="*/ 546930 w 1503590"/>
              <a:gd name="connsiteY1" fmla="*/ 448290 h 529710"/>
              <a:gd name="connsiteX2" fmla="*/ 1418188 w 1503590"/>
              <a:gd name="connsiteY2" fmla="*/ 478963 h 529710"/>
              <a:gd name="connsiteX3" fmla="*/ 1479590 w 1503590"/>
              <a:gd name="connsiteY3" fmla="*/ 20356 h 529710"/>
            </a:gdLst>
            <a:ahLst/>
            <a:cxnLst>
              <a:cxn ang="0">
                <a:pos x="connsiteX0" y="connsiteY0"/>
              </a:cxn>
              <a:cxn ang="0">
                <a:pos x="connsiteX1" y="connsiteY1"/>
              </a:cxn>
              <a:cxn ang="0">
                <a:pos x="connsiteX2" y="connsiteY2"/>
              </a:cxn>
              <a:cxn ang="0">
                <a:pos x="connsiteX3" y="connsiteY3"/>
              </a:cxn>
            </a:cxnLst>
            <a:rect l="l" t="t" r="r" b="b"/>
            <a:pathLst>
              <a:path w="1503590" h="529710">
                <a:moveTo>
                  <a:pt x="0" y="0"/>
                </a:moveTo>
                <a:cubicBezTo>
                  <a:pt x="86360" y="78740"/>
                  <a:pt x="312776" y="335139"/>
                  <a:pt x="546930" y="448290"/>
                </a:cubicBezTo>
                <a:cubicBezTo>
                  <a:pt x="761520" y="551987"/>
                  <a:pt x="1262745" y="550285"/>
                  <a:pt x="1418188" y="478963"/>
                </a:cubicBezTo>
                <a:cubicBezTo>
                  <a:pt x="1573631" y="407641"/>
                  <a:pt x="1466798" y="115899"/>
                  <a:pt x="1479590" y="20356"/>
                </a:cubicBezTo>
              </a:path>
            </a:pathLst>
          </a:custGeom>
          <a:noFill/>
          <a:ln w="57150">
            <a:solidFill>
              <a:schemeClr val="tx2">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a:spLocks noChangeAspect="1"/>
          </p:cNvSpPr>
          <p:nvPr/>
        </p:nvSpPr>
        <p:spPr>
          <a:xfrm>
            <a:off x="6304432" y="3408432"/>
            <a:ext cx="1212547" cy="741054"/>
          </a:xfrm>
          <a:custGeom>
            <a:avLst/>
            <a:gdLst>
              <a:gd name="connsiteX0" fmla="*/ 0 w 548640"/>
              <a:gd name="connsiteY0" fmla="*/ 0 h 527462"/>
              <a:gd name="connsiteX1" fmla="*/ 109728 w 548640"/>
              <a:gd name="connsiteY1" fmla="*/ 109728 h 527462"/>
              <a:gd name="connsiteX2" fmla="*/ 146304 w 548640"/>
              <a:gd name="connsiteY2" fmla="*/ 146304 h 527462"/>
              <a:gd name="connsiteX3" fmla="*/ 219456 w 548640"/>
              <a:gd name="connsiteY3" fmla="*/ 170688 h 527462"/>
              <a:gd name="connsiteX4" fmla="*/ 256032 w 548640"/>
              <a:gd name="connsiteY4" fmla="*/ 195072 h 527462"/>
              <a:gd name="connsiteX5" fmla="*/ 341376 w 548640"/>
              <a:gd name="connsiteY5" fmla="*/ 304800 h 527462"/>
              <a:gd name="connsiteX6" fmla="*/ 414528 w 548640"/>
              <a:gd name="connsiteY6" fmla="*/ 377952 h 527462"/>
              <a:gd name="connsiteX7" fmla="*/ 499872 w 548640"/>
              <a:gd name="connsiteY7" fmla="*/ 475488 h 527462"/>
              <a:gd name="connsiteX8" fmla="*/ 512064 w 548640"/>
              <a:gd name="connsiteY8" fmla="*/ 512064 h 527462"/>
              <a:gd name="connsiteX9" fmla="*/ 548640 w 548640"/>
              <a:gd name="connsiteY9" fmla="*/ 524256 h 527462"/>
              <a:gd name="connsiteX10" fmla="*/ 548640 w 548640"/>
              <a:gd name="connsiteY10" fmla="*/ 475488 h 527462"/>
              <a:gd name="connsiteX0" fmla="*/ 0 w 1402080"/>
              <a:gd name="connsiteY0" fmla="*/ 24384 h 567804"/>
              <a:gd name="connsiteX1" fmla="*/ 109728 w 1402080"/>
              <a:gd name="connsiteY1" fmla="*/ 134112 h 567804"/>
              <a:gd name="connsiteX2" fmla="*/ 146304 w 1402080"/>
              <a:gd name="connsiteY2" fmla="*/ 170688 h 567804"/>
              <a:gd name="connsiteX3" fmla="*/ 219456 w 1402080"/>
              <a:gd name="connsiteY3" fmla="*/ 195072 h 567804"/>
              <a:gd name="connsiteX4" fmla="*/ 256032 w 1402080"/>
              <a:gd name="connsiteY4" fmla="*/ 219456 h 567804"/>
              <a:gd name="connsiteX5" fmla="*/ 341376 w 1402080"/>
              <a:gd name="connsiteY5" fmla="*/ 329184 h 567804"/>
              <a:gd name="connsiteX6" fmla="*/ 414528 w 1402080"/>
              <a:gd name="connsiteY6" fmla="*/ 402336 h 567804"/>
              <a:gd name="connsiteX7" fmla="*/ 499872 w 1402080"/>
              <a:gd name="connsiteY7" fmla="*/ 499872 h 567804"/>
              <a:gd name="connsiteX8" fmla="*/ 512064 w 1402080"/>
              <a:gd name="connsiteY8" fmla="*/ 536448 h 567804"/>
              <a:gd name="connsiteX9" fmla="*/ 1402080 w 1402080"/>
              <a:gd name="connsiteY9" fmla="*/ 0 h 567804"/>
              <a:gd name="connsiteX10" fmla="*/ 548640 w 1402080"/>
              <a:gd name="connsiteY10" fmla="*/ 499872 h 567804"/>
              <a:gd name="connsiteX0" fmla="*/ 0 w 1466663"/>
              <a:gd name="connsiteY0" fmla="*/ 81846 h 625266"/>
              <a:gd name="connsiteX1" fmla="*/ 109728 w 1466663"/>
              <a:gd name="connsiteY1" fmla="*/ 191574 h 625266"/>
              <a:gd name="connsiteX2" fmla="*/ 146304 w 1466663"/>
              <a:gd name="connsiteY2" fmla="*/ 228150 h 625266"/>
              <a:gd name="connsiteX3" fmla="*/ 219456 w 1466663"/>
              <a:gd name="connsiteY3" fmla="*/ 252534 h 625266"/>
              <a:gd name="connsiteX4" fmla="*/ 256032 w 1466663"/>
              <a:gd name="connsiteY4" fmla="*/ 276918 h 625266"/>
              <a:gd name="connsiteX5" fmla="*/ 341376 w 1466663"/>
              <a:gd name="connsiteY5" fmla="*/ 386646 h 625266"/>
              <a:gd name="connsiteX6" fmla="*/ 414528 w 1466663"/>
              <a:gd name="connsiteY6" fmla="*/ 459798 h 625266"/>
              <a:gd name="connsiteX7" fmla="*/ 499872 w 1466663"/>
              <a:gd name="connsiteY7" fmla="*/ 557334 h 625266"/>
              <a:gd name="connsiteX8" fmla="*/ 512064 w 1466663"/>
              <a:gd name="connsiteY8" fmla="*/ 593910 h 625266"/>
              <a:gd name="connsiteX9" fmla="*/ 1402080 w 1466663"/>
              <a:gd name="connsiteY9" fmla="*/ 57462 h 625266"/>
              <a:gd name="connsiteX10" fmla="*/ 1396839 w 1466663"/>
              <a:gd name="connsiteY10" fmla="*/ 2901 h 625266"/>
              <a:gd name="connsiteX0" fmla="*/ 0 w 1429857"/>
              <a:gd name="connsiteY0" fmla="*/ 78945 h 604177"/>
              <a:gd name="connsiteX1" fmla="*/ 109728 w 1429857"/>
              <a:gd name="connsiteY1" fmla="*/ 188673 h 604177"/>
              <a:gd name="connsiteX2" fmla="*/ 146304 w 1429857"/>
              <a:gd name="connsiteY2" fmla="*/ 225249 h 604177"/>
              <a:gd name="connsiteX3" fmla="*/ 219456 w 1429857"/>
              <a:gd name="connsiteY3" fmla="*/ 249633 h 604177"/>
              <a:gd name="connsiteX4" fmla="*/ 256032 w 1429857"/>
              <a:gd name="connsiteY4" fmla="*/ 274017 h 604177"/>
              <a:gd name="connsiteX5" fmla="*/ 341376 w 1429857"/>
              <a:gd name="connsiteY5" fmla="*/ 383745 h 604177"/>
              <a:gd name="connsiteX6" fmla="*/ 414528 w 1429857"/>
              <a:gd name="connsiteY6" fmla="*/ 456897 h 604177"/>
              <a:gd name="connsiteX7" fmla="*/ 499872 w 1429857"/>
              <a:gd name="connsiteY7" fmla="*/ 554433 h 604177"/>
              <a:gd name="connsiteX8" fmla="*/ 512064 w 1429857"/>
              <a:gd name="connsiteY8" fmla="*/ 591009 h 604177"/>
              <a:gd name="connsiteX9" fmla="*/ 1348291 w 1429857"/>
              <a:gd name="connsiteY9" fmla="*/ 311090 h 604177"/>
              <a:gd name="connsiteX10" fmla="*/ 1396839 w 1429857"/>
              <a:gd name="connsiteY10" fmla="*/ 0 h 604177"/>
              <a:gd name="connsiteX0" fmla="*/ 0 w 1399370"/>
              <a:gd name="connsiteY0" fmla="*/ 78945 h 555884"/>
              <a:gd name="connsiteX1" fmla="*/ 109728 w 1399370"/>
              <a:gd name="connsiteY1" fmla="*/ 188673 h 555884"/>
              <a:gd name="connsiteX2" fmla="*/ 146304 w 1399370"/>
              <a:gd name="connsiteY2" fmla="*/ 225249 h 555884"/>
              <a:gd name="connsiteX3" fmla="*/ 219456 w 1399370"/>
              <a:gd name="connsiteY3" fmla="*/ 249633 h 555884"/>
              <a:gd name="connsiteX4" fmla="*/ 256032 w 1399370"/>
              <a:gd name="connsiteY4" fmla="*/ 274017 h 555884"/>
              <a:gd name="connsiteX5" fmla="*/ 341376 w 1399370"/>
              <a:gd name="connsiteY5" fmla="*/ 383745 h 555884"/>
              <a:gd name="connsiteX6" fmla="*/ 414528 w 1399370"/>
              <a:gd name="connsiteY6" fmla="*/ 456897 h 555884"/>
              <a:gd name="connsiteX7" fmla="*/ 499872 w 1399370"/>
              <a:gd name="connsiteY7" fmla="*/ 554433 h 555884"/>
              <a:gd name="connsiteX8" fmla="*/ 1335437 w 1399370"/>
              <a:gd name="connsiteY8" fmla="*/ 458607 h 555884"/>
              <a:gd name="connsiteX9" fmla="*/ 1348291 w 1399370"/>
              <a:gd name="connsiteY9" fmla="*/ 311090 h 555884"/>
              <a:gd name="connsiteX10" fmla="*/ 1396839 w 1399370"/>
              <a:gd name="connsiteY10" fmla="*/ 0 h 555884"/>
              <a:gd name="connsiteX0" fmla="*/ 0 w 1418362"/>
              <a:gd name="connsiteY0" fmla="*/ 78945 h 558035"/>
              <a:gd name="connsiteX1" fmla="*/ 109728 w 1418362"/>
              <a:gd name="connsiteY1" fmla="*/ 188673 h 558035"/>
              <a:gd name="connsiteX2" fmla="*/ 146304 w 1418362"/>
              <a:gd name="connsiteY2" fmla="*/ 225249 h 558035"/>
              <a:gd name="connsiteX3" fmla="*/ 219456 w 1418362"/>
              <a:gd name="connsiteY3" fmla="*/ 249633 h 558035"/>
              <a:gd name="connsiteX4" fmla="*/ 256032 w 1418362"/>
              <a:gd name="connsiteY4" fmla="*/ 274017 h 558035"/>
              <a:gd name="connsiteX5" fmla="*/ 341376 w 1418362"/>
              <a:gd name="connsiteY5" fmla="*/ 383745 h 558035"/>
              <a:gd name="connsiteX6" fmla="*/ 414528 w 1418362"/>
              <a:gd name="connsiteY6" fmla="*/ 456897 h 558035"/>
              <a:gd name="connsiteX7" fmla="*/ 499872 w 1418362"/>
              <a:gd name="connsiteY7" fmla="*/ 554433 h 558035"/>
              <a:gd name="connsiteX8" fmla="*/ 1335437 w 1418362"/>
              <a:gd name="connsiteY8" fmla="*/ 458607 h 558035"/>
              <a:gd name="connsiteX9" fmla="*/ 1396839 w 1418362"/>
              <a:gd name="connsiteY9" fmla="*/ 0 h 558035"/>
              <a:gd name="connsiteX0" fmla="*/ 0 w 1418362"/>
              <a:gd name="connsiteY0" fmla="*/ 78945 h 494895"/>
              <a:gd name="connsiteX1" fmla="*/ 109728 w 1418362"/>
              <a:gd name="connsiteY1" fmla="*/ 188673 h 494895"/>
              <a:gd name="connsiteX2" fmla="*/ 146304 w 1418362"/>
              <a:gd name="connsiteY2" fmla="*/ 225249 h 494895"/>
              <a:gd name="connsiteX3" fmla="*/ 219456 w 1418362"/>
              <a:gd name="connsiteY3" fmla="*/ 249633 h 494895"/>
              <a:gd name="connsiteX4" fmla="*/ 256032 w 1418362"/>
              <a:gd name="connsiteY4" fmla="*/ 274017 h 494895"/>
              <a:gd name="connsiteX5" fmla="*/ 341376 w 1418362"/>
              <a:gd name="connsiteY5" fmla="*/ 383745 h 494895"/>
              <a:gd name="connsiteX6" fmla="*/ 414528 w 1418362"/>
              <a:gd name="connsiteY6" fmla="*/ 456897 h 494895"/>
              <a:gd name="connsiteX7" fmla="*/ 1335437 w 1418362"/>
              <a:gd name="connsiteY7" fmla="*/ 458607 h 494895"/>
              <a:gd name="connsiteX8" fmla="*/ 1396839 w 1418362"/>
              <a:gd name="connsiteY8" fmla="*/ 0 h 494895"/>
              <a:gd name="connsiteX0" fmla="*/ 0 w 1418362"/>
              <a:gd name="connsiteY0" fmla="*/ 78945 h 499761"/>
              <a:gd name="connsiteX1" fmla="*/ 109728 w 1418362"/>
              <a:gd name="connsiteY1" fmla="*/ 188673 h 499761"/>
              <a:gd name="connsiteX2" fmla="*/ 146304 w 1418362"/>
              <a:gd name="connsiteY2" fmla="*/ 225249 h 499761"/>
              <a:gd name="connsiteX3" fmla="*/ 219456 w 1418362"/>
              <a:gd name="connsiteY3" fmla="*/ 249633 h 499761"/>
              <a:gd name="connsiteX4" fmla="*/ 256032 w 1418362"/>
              <a:gd name="connsiteY4" fmla="*/ 274017 h 499761"/>
              <a:gd name="connsiteX5" fmla="*/ 414528 w 1418362"/>
              <a:gd name="connsiteY5" fmla="*/ 456897 h 499761"/>
              <a:gd name="connsiteX6" fmla="*/ 1335437 w 1418362"/>
              <a:gd name="connsiteY6" fmla="*/ 458607 h 499761"/>
              <a:gd name="connsiteX7" fmla="*/ 1396839 w 1418362"/>
              <a:gd name="connsiteY7" fmla="*/ 0 h 499761"/>
              <a:gd name="connsiteX0" fmla="*/ 0 w 1418362"/>
              <a:gd name="connsiteY0" fmla="*/ 78945 h 500947"/>
              <a:gd name="connsiteX1" fmla="*/ 109728 w 1418362"/>
              <a:gd name="connsiteY1" fmla="*/ 188673 h 500947"/>
              <a:gd name="connsiteX2" fmla="*/ 146304 w 1418362"/>
              <a:gd name="connsiteY2" fmla="*/ 225249 h 500947"/>
              <a:gd name="connsiteX3" fmla="*/ 219456 w 1418362"/>
              <a:gd name="connsiteY3" fmla="*/ 249633 h 500947"/>
              <a:gd name="connsiteX4" fmla="*/ 414528 w 1418362"/>
              <a:gd name="connsiteY4" fmla="*/ 456897 h 500947"/>
              <a:gd name="connsiteX5" fmla="*/ 1335437 w 1418362"/>
              <a:gd name="connsiteY5" fmla="*/ 458607 h 500947"/>
              <a:gd name="connsiteX6" fmla="*/ 1396839 w 1418362"/>
              <a:gd name="connsiteY6" fmla="*/ 0 h 500947"/>
              <a:gd name="connsiteX0" fmla="*/ 0 w 1418362"/>
              <a:gd name="connsiteY0" fmla="*/ 78945 h 502170"/>
              <a:gd name="connsiteX1" fmla="*/ 109728 w 1418362"/>
              <a:gd name="connsiteY1" fmla="*/ 188673 h 502170"/>
              <a:gd name="connsiteX2" fmla="*/ 146304 w 1418362"/>
              <a:gd name="connsiteY2" fmla="*/ 225249 h 502170"/>
              <a:gd name="connsiteX3" fmla="*/ 414528 w 1418362"/>
              <a:gd name="connsiteY3" fmla="*/ 456897 h 502170"/>
              <a:gd name="connsiteX4" fmla="*/ 1335437 w 1418362"/>
              <a:gd name="connsiteY4" fmla="*/ 458607 h 502170"/>
              <a:gd name="connsiteX5" fmla="*/ 1396839 w 1418362"/>
              <a:gd name="connsiteY5" fmla="*/ 0 h 502170"/>
              <a:gd name="connsiteX0" fmla="*/ 0 w 1418362"/>
              <a:gd name="connsiteY0" fmla="*/ 78945 h 504071"/>
              <a:gd name="connsiteX1" fmla="*/ 109728 w 1418362"/>
              <a:gd name="connsiteY1" fmla="*/ 188673 h 504071"/>
              <a:gd name="connsiteX2" fmla="*/ 414528 w 1418362"/>
              <a:gd name="connsiteY2" fmla="*/ 456897 h 504071"/>
              <a:gd name="connsiteX3" fmla="*/ 1335437 w 1418362"/>
              <a:gd name="connsiteY3" fmla="*/ 458607 h 504071"/>
              <a:gd name="connsiteX4" fmla="*/ 1396839 w 1418362"/>
              <a:gd name="connsiteY4" fmla="*/ 0 h 504071"/>
              <a:gd name="connsiteX0" fmla="*/ 0 w 1418362"/>
              <a:gd name="connsiteY0" fmla="*/ 78945 h 510214"/>
              <a:gd name="connsiteX1" fmla="*/ 414528 w 1418362"/>
              <a:gd name="connsiteY1" fmla="*/ 456897 h 510214"/>
              <a:gd name="connsiteX2" fmla="*/ 1335437 w 1418362"/>
              <a:gd name="connsiteY2" fmla="*/ 458607 h 510214"/>
              <a:gd name="connsiteX3" fmla="*/ 1396839 w 1418362"/>
              <a:gd name="connsiteY3" fmla="*/ 0 h 510214"/>
              <a:gd name="connsiteX0" fmla="*/ 0 w 1501113"/>
              <a:gd name="connsiteY0" fmla="*/ 0 h 536599"/>
              <a:gd name="connsiteX1" fmla="*/ 497279 w 1501113"/>
              <a:gd name="connsiteY1" fmla="*/ 477253 h 536599"/>
              <a:gd name="connsiteX2" fmla="*/ 1418188 w 1501113"/>
              <a:gd name="connsiteY2" fmla="*/ 478963 h 536599"/>
              <a:gd name="connsiteX3" fmla="*/ 1479590 w 1501113"/>
              <a:gd name="connsiteY3" fmla="*/ 20356 h 536599"/>
              <a:gd name="connsiteX0" fmla="*/ 0 w 1501113"/>
              <a:gd name="connsiteY0" fmla="*/ 0 h 549324"/>
              <a:gd name="connsiteX1" fmla="*/ 497279 w 1501113"/>
              <a:gd name="connsiteY1" fmla="*/ 477253 h 549324"/>
              <a:gd name="connsiteX2" fmla="*/ 1418188 w 1501113"/>
              <a:gd name="connsiteY2" fmla="*/ 478963 h 549324"/>
              <a:gd name="connsiteX3" fmla="*/ 1479590 w 1501113"/>
              <a:gd name="connsiteY3" fmla="*/ 20356 h 549324"/>
              <a:gd name="connsiteX0" fmla="*/ 0 w 1503590"/>
              <a:gd name="connsiteY0" fmla="*/ 0 h 532718"/>
              <a:gd name="connsiteX1" fmla="*/ 546930 w 1503590"/>
              <a:gd name="connsiteY1" fmla="*/ 448290 h 532718"/>
              <a:gd name="connsiteX2" fmla="*/ 1418188 w 1503590"/>
              <a:gd name="connsiteY2" fmla="*/ 478963 h 532718"/>
              <a:gd name="connsiteX3" fmla="*/ 1479590 w 1503590"/>
              <a:gd name="connsiteY3" fmla="*/ 20356 h 532718"/>
              <a:gd name="connsiteX0" fmla="*/ 0 w 1503590"/>
              <a:gd name="connsiteY0" fmla="*/ 0 h 516048"/>
              <a:gd name="connsiteX1" fmla="*/ 546930 w 1503590"/>
              <a:gd name="connsiteY1" fmla="*/ 448290 h 516048"/>
              <a:gd name="connsiteX2" fmla="*/ 1418188 w 1503590"/>
              <a:gd name="connsiteY2" fmla="*/ 478963 h 516048"/>
              <a:gd name="connsiteX3" fmla="*/ 1479590 w 1503590"/>
              <a:gd name="connsiteY3" fmla="*/ 20356 h 516048"/>
              <a:gd name="connsiteX0" fmla="*/ 0 w 1503590"/>
              <a:gd name="connsiteY0" fmla="*/ 0 h 529710"/>
              <a:gd name="connsiteX1" fmla="*/ 546930 w 1503590"/>
              <a:gd name="connsiteY1" fmla="*/ 448290 h 529710"/>
              <a:gd name="connsiteX2" fmla="*/ 1418188 w 1503590"/>
              <a:gd name="connsiteY2" fmla="*/ 478963 h 529710"/>
              <a:gd name="connsiteX3" fmla="*/ 1479590 w 1503590"/>
              <a:gd name="connsiteY3" fmla="*/ 20356 h 529710"/>
              <a:gd name="connsiteX0" fmla="*/ 0 w 1503590"/>
              <a:gd name="connsiteY0" fmla="*/ 450244 h 998440"/>
              <a:gd name="connsiteX1" fmla="*/ 280120 w 1503590"/>
              <a:gd name="connsiteY1" fmla="*/ 6942 h 998440"/>
              <a:gd name="connsiteX2" fmla="*/ 546930 w 1503590"/>
              <a:gd name="connsiteY2" fmla="*/ 898534 h 998440"/>
              <a:gd name="connsiteX3" fmla="*/ 1418188 w 1503590"/>
              <a:gd name="connsiteY3" fmla="*/ 929207 h 998440"/>
              <a:gd name="connsiteX4" fmla="*/ 1479590 w 1503590"/>
              <a:gd name="connsiteY4" fmla="*/ 470600 h 998440"/>
              <a:gd name="connsiteX0" fmla="*/ 0 w 1501006"/>
              <a:gd name="connsiteY0" fmla="*/ 450244 h 991276"/>
              <a:gd name="connsiteX1" fmla="*/ 280120 w 1501006"/>
              <a:gd name="connsiteY1" fmla="*/ 6942 h 991276"/>
              <a:gd name="connsiteX2" fmla="*/ 584168 w 1501006"/>
              <a:gd name="connsiteY2" fmla="*/ 886121 h 991276"/>
              <a:gd name="connsiteX3" fmla="*/ 1418188 w 1501006"/>
              <a:gd name="connsiteY3" fmla="*/ 929207 h 991276"/>
              <a:gd name="connsiteX4" fmla="*/ 1479590 w 1501006"/>
              <a:gd name="connsiteY4" fmla="*/ 470600 h 991276"/>
              <a:gd name="connsiteX0" fmla="*/ 0 w 1501006"/>
              <a:gd name="connsiteY0" fmla="*/ 450244 h 964768"/>
              <a:gd name="connsiteX1" fmla="*/ 280120 w 1501006"/>
              <a:gd name="connsiteY1" fmla="*/ 6942 h 964768"/>
              <a:gd name="connsiteX2" fmla="*/ 584168 w 1501006"/>
              <a:gd name="connsiteY2" fmla="*/ 886121 h 964768"/>
              <a:gd name="connsiteX3" fmla="*/ 1418188 w 1501006"/>
              <a:gd name="connsiteY3" fmla="*/ 929207 h 964768"/>
              <a:gd name="connsiteX4" fmla="*/ 1479590 w 1501006"/>
              <a:gd name="connsiteY4" fmla="*/ 470600 h 964768"/>
              <a:gd name="connsiteX0" fmla="*/ 0 w 1497309"/>
              <a:gd name="connsiteY0" fmla="*/ 450244 h 966332"/>
              <a:gd name="connsiteX1" fmla="*/ 280120 w 1497309"/>
              <a:gd name="connsiteY1" fmla="*/ 6942 h 966332"/>
              <a:gd name="connsiteX2" fmla="*/ 637956 w 1497309"/>
              <a:gd name="connsiteY2" fmla="*/ 890259 h 966332"/>
              <a:gd name="connsiteX3" fmla="*/ 1418188 w 1497309"/>
              <a:gd name="connsiteY3" fmla="*/ 929207 h 966332"/>
              <a:gd name="connsiteX4" fmla="*/ 1479590 w 1497309"/>
              <a:gd name="connsiteY4" fmla="*/ 470600 h 966332"/>
              <a:gd name="connsiteX0" fmla="*/ 0 w 1497309"/>
              <a:gd name="connsiteY0" fmla="*/ 450244 h 967059"/>
              <a:gd name="connsiteX1" fmla="*/ 280120 w 1497309"/>
              <a:gd name="connsiteY1" fmla="*/ 6942 h 967059"/>
              <a:gd name="connsiteX2" fmla="*/ 346322 w 1497309"/>
              <a:gd name="connsiteY2" fmla="*/ 486898 h 967059"/>
              <a:gd name="connsiteX3" fmla="*/ 637956 w 1497309"/>
              <a:gd name="connsiteY3" fmla="*/ 890259 h 967059"/>
              <a:gd name="connsiteX4" fmla="*/ 1418188 w 1497309"/>
              <a:gd name="connsiteY4" fmla="*/ 929207 h 967059"/>
              <a:gd name="connsiteX5" fmla="*/ 1479590 w 1497309"/>
              <a:gd name="connsiteY5" fmla="*/ 470600 h 967059"/>
              <a:gd name="connsiteX0" fmla="*/ 0 w 1497309"/>
              <a:gd name="connsiteY0" fmla="*/ 450244 h 959486"/>
              <a:gd name="connsiteX1" fmla="*/ 280120 w 1497309"/>
              <a:gd name="connsiteY1" fmla="*/ 6942 h 959486"/>
              <a:gd name="connsiteX2" fmla="*/ 400110 w 1497309"/>
              <a:gd name="connsiteY2" fmla="*/ 681363 h 959486"/>
              <a:gd name="connsiteX3" fmla="*/ 637956 w 1497309"/>
              <a:gd name="connsiteY3" fmla="*/ 890259 h 959486"/>
              <a:gd name="connsiteX4" fmla="*/ 1418188 w 1497309"/>
              <a:gd name="connsiteY4" fmla="*/ 929207 h 959486"/>
              <a:gd name="connsiteX5" fmla="*/ 1479590 w 1497309"/>
              <a:gd name="connsiteY5" fmla="*/ 470600 h 959486"/>
              <a:gd name="connsiteX0" fmla="*/ 0 w 1515684"/>
              <a:gd name="connsiteY0" fmla="*/ 450244 h 926317"/>
              <a:gd name="connsiteX1" fmla="*/ 280120 w 1515684"/>
              <a:gd name="connsiteY1" fmla="*/ 6942 h 926317"/>
              <a:gd name="connsiteX2" fmla="*/ 400110 w 1515684"/>
              <a:gd name="connsiteY2" fmla="*/ 681363 h 926317"/>
              <a:gd name="connsiteX3" fmla="*/ 637956 w 1515684"/>
              <a:gd name="connsiteY3" fmla="*/ 890259 h 926317"/>
              <a:gd name="connsiteX4" fmla="*/ 1447150 w 1515684"/>
              <a:gd name="connsiteY4" fmla="*/ 883694 h 926317"/>
              <a:gd name="connsiteX5" fmla="*/ 1479590 w 1515684"/>
              <a:gd name="connsiteY5" fmla="*/ 470600 h 9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5684" h="926317">
                <a:moveTo>
                  <a:pt x="0" y="450244"/>
                </a:moveTo>
                <a:cubicBezTo>
                  <a:pt x="34964" y="486006"/>
                  <a:pt x="188965" y="-67773"/>
                  <a:pt x="280120" y="6942"/>
                </a:cubicBezTo>
                <a:cubicBezTo>
                  <a:pt x="347495" y="6155"/>
                  <a:pt x="340471" y="534144"/>
                  <a:pt x="400110" y="681363"/>
                </a:cubicBezTo>
                <a:cubicBezTo>
                  <a:pt x="459749" y="828583"/>
                  <a:pt x="463449" y="856537"/>
                  <a:pt x="637956" y="890259"/>
                </a:cubicBezTo>
                <a:cubicBezTo>
                  <a:pt x="812463" y="923981"/>
                  <a:pt x="1306878" y="953637"/>
                  <a:pt x="1447150" y="883694"/>
                </a:cubicBezTo>
                <a:cubicBezTo>
                  <a:pt x="1587422" y="813751"/>
                  <a:pt x="1466798" y="566143"/>
                  <a:pt x="1479590" y="470600"/>
                </a:cubicBezTo>
              </a:path>
            </a:pathLst>
          </a:custGeom>
          <a:noFill/>
          <a:ln w="57150">
            <a:solidFill>
              <a:schemeClr val="tx2">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Callout 2 8"/>
          <p:cNvSpPr/>
          <p:nvPr/>
        </p:nvSpPr>
        <p:spPr>
          <a:xfrm>
            <a:off x="6910705" y="2616344"/>
            <a:ext cx="2125791" cy="360040"/>
          </a:xfrm>
          <a:prstGeom prst="borderCallout2">
            <a:avLst>
              <a:gd name="adj1" fmla="val 49227"/>
              <a:gd name="adj2" fmla="val -252"/>
              <a:gd name="adj3" fmla="val 45840"/>
              <a:gd name="adj4" fmla="val -16667"/>
              <a:gd name="adj5" fmla="val 203930"/>
              <a:gd name="adj6" fmla="val -168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4990"/>
                </a:solidFill>
              </a:rPr>
              <a:t>Wrong order of sends</a:t>
            </a:r>
            <a:endParaRPr lang="en-US" sz="1400" dirty="0">
              <a:solidFill>
                <a:srgbClr val="004990"/>
              </a:solidFill>
            </a:endParaRPr>
          </a:p>
        </p:txBody>
      </p:sp>
    </p:spTree>
    <p:extLst>
      <p:ext uri="{BB962C8B-B14F-4D97-AF65-F5344CB8AC3E}">
        <p14:creationId xmlns:p14="http://schemas.microsoft.com/office/powerpoint/2010/main" val="461970038"/>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1720" y="3061611"/>
            <a:ext cx="4388217" cy="699309"/>
          </a:xfrm>
          <a:prstGeom prst="rect">
            <a:avLst/>
          </a:prstGeom>
          <a:noFill/>
        </p:spPr>
        <p:txBody>
          <a:bodyPr wrap="none" lIns="82945" tIns="41473" rIns="82945" bIns="41473" rtlCol="0">
            <a:spAutoFit/>
          </a:bodyPr>
          <a:lstStyle/>
          <a:p>
            <a:r>
              <a:rPr lang="en-US" sz="4000" dirty="0" smtClean="0">
                <a:solidFill>
                  <a:srgbClr val="004586"/>
                </a:solidFill>
              </a:rPr>
              <a:t>Blame assignment</a:t>
            </a:r>
            <a:endParaRPr lang="en-US" sz="4000" dirty="0">
              <a:solidFill>
                <a:srgbClr val="004586"/>
              </a:solidFill>
            </a:endParaRPr>
          </a:p>
        </p:txBody>
      </p:sp>
    </p:spTree>
    <p:extLst>
      <p:ext uri="{BB962C8B-B14F-4D97-AF65-F5344CB8AC3E}">
        <p14:creationId xmlns:p14="http://schemas.microsoft.com/office/powerpoint/2010/main" val="1894618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GB" dirty="0" smtClean="0"/>
              <a:t>Integrating models and analytics</a:t>
            </a:r>
          </a:p>
        </p:txBody>
      </p:sp>
      <p:sp>
        <p:nvSpPr>
          <p:cNvPr id="47107" name="Content Placeholder 2"/>
          <p:cNvSpPr>
            <a:spLocks noGrp="1"/>
          </p:cNvSpPr>
          <p:nvPr>
            <p:ph idx="1"/>
          </p:nvPr>
        </p:nvSpPr>
        <p:spPr/>
        <p:txBody>
          <a:bodyPr/>
          <a:lstStyle/>
          <a:p>
            <a:pPr marL="325445" indent="-293764"/>
            <a:r>
              <a:rPr lang="en-US" dirty="0" smtClean="0"/>
              <a:t>PEPC</a:t>
            </a:r>
          </a:p>
        </p:txBody>
      </p:sp>
      <p:pic>
        <p:nvPicPr>
          <p:cNvPr id="47108" name="Picture 5" descr="G:\home\jgonzale\Thesis Document\analysis\figures\pepc\pepc_clusters_time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20" y="4542253"/>
            <a:ext cx="3919680" cy="140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81" y="1733958"/>
            <a:ext cx="4252320" cy="255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640" y="1932697"/>
            <a:ext cx="4049280" cy="39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8893986D-1223-4EF0-A0B2-A9D662B66BE8}" type="slidenum">
              <a:rPr lang="en-GB"/>
              <a:pPr>
                <a:defRPr/>
              </a:pPr>
              <a:t>16</a:t>
            </a:fld>
            <a:endParaRPr lang="en-GB" dirty="0"/>
          </a:p>
        </p:txBody>
      </p:sp>
    </p:spTree>
    <p:custDataLst>
      <p:tags r:id="rId1"/>
    </p:custDataLst>
    <p:extLst>
      <p:ext uri="{BB962C8B-B14F-4D97-AF65-F5344CB8AC3E}">
        <p14:creationId xmlns:p14="http://schemas.microsoft.com/office/powerpoint/2010/main" val="804972085"/>
      </p:ext>
    </p:extLst>
  </p:cSld>
  <p:clrMapOvr>
    <a:masterClrMapping/>
  </p:clrMapOvr>
  <p:transition advTm="144379"/>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Blame assignment</a:t>
            </a:r>
            <a:endParaRPr lang="en-US" dirty="0"/>
          </a:p>
        </p:txBody>
      </p:sp>
      <p:sp>
        <p:nvSpPr>
          <p:cNvPr id="4" name="Content Placeholder 3"/>
          <p:cNvSpPr>
            <a:spLocks noGrp="1"/>
          </p:cNvSpPr>
          <p:nvPr>
            <p:ph idx="1"/>
          </p:nvPr>
        </p:nvSpPr>
        <p:spPr/>
        <p:txBody>
          <a:bodyPr/>
          <a:lstStyle/>
          <a:p>
            <a:r>
              <a:rPr lang="en-US" dirty="0" smtClean="0"/>
              <a:t>A difficult issue … multiple potential suspects … often hidden</a:t>
            </a:r>
          </a:p>
          <a:p>
            <a:endParaRPr lang="en-US" dirty="0" smtClean="0"/>
          </a:p>
          <a:p>
            <a:pPr lvl="1"/>
            <a:r>
              <a:rPr lang="en-US" dirty="0" smtClean="0"/>
              <a:t>Algorithm</a:t>
            </a:r>
            <a:endParaRPr lang="en-US" dirty="0"/>
          </a:p>
          <a:p>
            <a:pPr lvl="1"/>
            <a:r>
              <a:rPr lang="en-US" dirty="0" smtClean="0"/>
              <a:t>Code</a:t>
            </a:r>
          </a:p>
          <a:p>
            <a:pPr lvl="2"/>
            <a:r>
              <a:rPr lang="en-US" dirty="0" smtClean="0"/>
              <a:t>Computational complexity: constant factors in complexity, replication,…</a:t>
            </a:r>
          </a:p>
          <a:p>
            <a:pPr lvl="2"/>
            <a:r>
              <a:rPr lang="en-US" dirty="0" smtClean="0"/>
              <a:t>Locality</a:t>
            </a:r>
          </a:p>
          <a:p>
            <a:pPr lvl="2"/>
            <a:endParaRPr lang="en-US" dirty="0"/>
          </a:p>
          <a:p>
            <a:pPr lvl="1"/>
            <a:r>
              <a:rPr lang="en-US" dirty="0"/>
              <a:t>Infrastructure</a:t>
            </a:r>
          </a:p>
          <a:p>
            <a:pPr lvl="2"/>
            <a:r>
              <a:rPr lang="en-US" dirty="0"/>
              <a:t>Hardware: processor, memory, Interconnect,…</a:t>
            </a:r>
          </a:p>
          <a:p>
            <a:pPr lvl="2"/>
            <a:r>
              <a:rPr lang="en-US" dirty="0"/>
              <a:t>Software: compiler, runtime,…</a:t>
            </a:r>
          </a:p>
          <a:p>
            <a:pPr lvl="2"/>
            <a:r>
              <a:rPr lang="en-US" dirty="0"/>
              <a:t>Noise:</a:t>
            </a:r>
          </a:p>
          <a:p>
            <a:endParaRPr lang="en-US" dirty="0"/>
          </a:p>
        </p:txBody>
      </p:sp>
      <p:sp>
        <p:nvSpPr>
          <p:cNvPr id="2" name="Slide Number Placeholder 1"/>
          <p:cNvSpPr>
            <a:spLocks noGrp="1"/>
          </p:cNvSpPr>
          <p:nvPr>
            <p:ph type="sldNum" sz="quarter" idx="4294967295"/>
          </p:nvPr>
        </p:nvSpPr>
        <p:spPr>
          <a:xfrm>
            <a:off x="8701088" y="6357938"/>
            <a:ext cx="442912" cy="412750"/>
          </a:xfrm>
        </p:spPr>
        <p:txBody>
          <a:bodyPr/>
          <a:lstStyle/>
          <a:p>
            <a:fld id="{4A490C5D-AEA8-4823-B9B3-806910A0ECF7}" type="slidenum">
              <a:rPr lang="es-ES" smtClean="0"/>
              <a:pPr/>
              <a:t>160</a:t>
            </a:fld>
            <a:endParaRPr lang="es-ES" dirty="0"/>
          </a:p>
        </p:txBody>
      </p:sp>
    </p:spTree>
    <p:extLst>
      <p:ext uri="{BB962C8B-B14F-4D97-AF65-F5344CB8AC3E}">
        <p14:creationId xmlns:p14="http://schemas.microsoft.com/office/powerpoint/2010/main" val="492972604"/>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Blame assignment</a:t>
            </a:r>
            <a:endParaRPr lang="en-US" dirty="0"/>
          </a:p>
        </p:txBody>
      </p:sp>
      <p:sp>
        <p:nvSpPr>
          <p:cNvPr id="3" name="Content Placeholder 2"/>
          <p:cNvSpPr>
            <a:spLocks noGrp="1"/>
          </p:cNvSpPr>
          <p:nvPr>
            <p:ph idx="1"/>
          </p:nvPr>
        </p:nvSpPr>
        <p:spPr/>
        <p:txBody>
          <a:bodyPr/>
          <a:lstStyle/>
          <a:p>
            <a:r>
              <a:rPr lang="en-US" dirty="0" smtClean="0"/>
              <a:t>AVBP: MPI + OMP @ MIC</a:t>
            </a:r>
          </a:p>
          <a:p>
            <a:pPr lvl="1"/>
            <a:r>
              <a:rPr lang="en-US" dirty="0" smtClean="0"/>
              <a:t>Concluded it was not good to use many </a:t>
            </a:r>
            <a:r>
              <a:rPr lang="en-US" dirty="0" err="1" smtClean="0"/>
              <a:t>OpenMP</a:t>
            </a:r>
            <a:r>
              <a:rPr lang="en-US" dirty="0" smtClean="0"/>
              <a:t> threads per process.</a:t>
            </a:r>
            <a:endParaRPr lang="en-US" dirty="0"/>
          </a:p>
          <a:p>
            <a:pPr marL="457200" lvl="1" indent="0">
              <a:buNone/>
            </a:pPr>
            <a:endParaRPr lang="en-US" dirty="0"/>
          </a:p>
        </p:txBody>
      </p:sp>
      <p:sp>
        <p:nvSpPr>
          <p:cNvPr id="4" name="Text Box 2"/>
          <p:cNvSpPr txBox="1">
            <a:spLocks noChangeArrowheads="1"/>
          </p:cNvSpPr>
          <p:nvPr/>
        </p:nvSpPr>
        <p:spPr bwMode="auto">
          <a:xfrm>
            <a:off x="179264" y="2125453"/>
            <a:ext cx="4680520" cy="2082825"/>
          </a:xfrm>
          <a:prstGeom prst="rect">
            <a:avLst/>
          </a:prstGeom>
          <a:solidFill>
            <a:srgbClr val="FFFFCC"/>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737" tIns="40741" rIns="81737" bIns="40741">
            <a:spAutoFit/>
          </a:bodyPr>
          <a:lstStyle>
            <a:lvl1pPr algn="l" defTabSz="449263">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1pPr>
            <a:lvl2pPr algn="l" defTabSz="449263">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2pPr>
            <a:lvl3pPr algn="l" defTabSz="449263">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3pPr>
            <a:lvl4pPr algn="l" defTabSz="449263">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4pPr>
            <a:lvl5pPr algn="l" defTabSz="449263">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5pPr>
            <a:lvl6pP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6pPr>
            <a:lvl7pP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7pPr>
            <a:lvl8pP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8pPr>
            <a:lvl9pPr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35425" algn="l"/>
                <a:tab pos="4484688" algn="l"/>
                <a:tab pos="4933950" algn="l"/>
                <a:tab pos="5383213" algn="l"/>
                <a:tab pos="5832475" algn="l"/>
                <a:tab pos="6281738" algn="l"/>
                <a:tab pos="6731000" algn="l"/>
                <a:tab pos="7180263" algn="l"/>
                <a:tab pos="7629525" algn="l"/>
                <a:tab pos="8085138" algn="l"/>
                <a:tab pos="8534400" algn="l"/>
                <a:tab pos="8983663" algn="l"/>
              </a:tabLst>
              <a:defRPr sz="2400">
                <a:solidFill>
                  <a:schemeClr val="tx1"/>
                </a:solidFill>
                <a:latin typeface="Times New Roman" pitchFamily="18" charset="0"/>
              </a:defRPr>
            </a:lvl9pPr>
          </a:lstStyle>
          <a:p>
            <a:r>
              <a:rPr lang="en-GB" sz="1300" dirty="0" smtClean="0">
                <a:solidFill>
                  <a:srgbClr val="000000"/>
                </a:solidFill>
                <a:latin typeface="Courier New" pitchFamily="49" charset="0"/>
                <a:cs typeface="Arial" charset="0"/>
              </a:rPr>
              <a:t>#pragma </a:t>
            </a:r>
            <a:r>
              <a:rPr lang="en-GB" sz="1300" dirty="0" err="1" smtClean="0">
                <a:solidFill>
                  <a:srgbClr val="000000"/>
                </a:solidFill>
                <a:latin typeface="Courier New" pitchFamily="49" charset="0"/>
                <a:cs typeface="Arial" charset="0"/>
              </a:rPr>
              <a:t>omp</a:t>
            </a:r>
            <a:r>
              <a:rPr lang="en-GB" sz="1300" dirty="0" smtClean="0">
                <a:solidFill>
                  <a:srgbClr val="000000"/>
                </a:solidFill>
                <a:latin typeface="Courier New" pitchFamily="49" charset="0"/>
                <a:cs typeface="Arial" charset="0"/>
              </a:rPr>
              <a:t> parallel</a:t>
            </a:r>
            <a:endParaRPr lang="en-GB" sz="1300" dirty="0">
              <a:solidFill>
                <a:srgbClr val="000000"/>
              </a:solidFill>
              <a:latin typeface="Courier New" pitchFamily="49" charset="0"/>
              <a:cs typeface="Arial" charset="0"/>
            </a:endParaRPr>
          </a:p>
          <a:p>
            <a:r>
              <a:rPr lang="en-GB" sz="1300" dirty="0">
                <a:solidFill>
                  <a:srgbClr val="000000"/>
                </a:solidFill>
                <a:latin typeface="Courier New" pitchFamily="49" charset="0"/>
                <a:cs typeface="Arial" charset="0"/>
              </a:rPr>
              <a:t>for </a:t>
            </a:r>
            <a:r>
              <a:rPr lang="en-GB" sz="1300" dirty="0" smtClean="0">
                <a:solidFill>
                  <a:srgbClr val="000000"/>
                </a:solidFill>
                <a:latin typeface="Courier New" pitchFamily="49" charset="0"/>
                <a:cs typeface="Arial" charset="0"/>
              </a:rPr>
              <a:t>(block=0</a:t>
            </a:r>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block&lt;NBLOCKS; block</a:t>
            </a:r>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a:t>
            </a:r>
          </a:p>
          <a:p>
            <a:r>
              <a:rPr lang="en-GB" sz="1300" dirty="0" smtClean="0">
                <a:solidFill>
                  <a:srgbClr val="000000"/>
                </a:solidFill>
                <a:latin typeface="Courier New" pitchFamily="49" charset="0"/>
                <a:cs typeface="Arial" charset="0"/>
              </a:rPr>
              <a:t>   </a:t>
            </a:r>
            <a:r>
              <a:rPr lang="en-GB" sz="1300" dirty="0">
                <a:solidFill>
                  <a:srgbClr val="000000"/>
                </a:solidFill>
                <a:latin typeface="Courier New" pitchFamily="49" charset="0"/>
                <a:cs typeface="Arial" charset="0"/>
              </a:rPr>
              <a:t>for (</a:t>
            </a:r>
            <a:r>
              <a:rPr lang="en-GB" sz="1300" dirty="0" smtClean="0">
                <a:solidFill>
                  <a:srgbClr val="000000"/>
                </a:solidFill>
                <a:latin typeface="Courier New" pitchFamily="49" charset="0"/>
                <a:cs typeface="Arial" charset="0"/>
              </a:rPr>
              <a:t>i=; i&lt;SIZE; </a:t>
            </a:r>
            <a:r>
              <a:rPr lang="en-GB" sz="1300" dirty="0">
                <a:solidFill>
                  <a:srgbClr val="000000"/>
                </a:solidFill>
                <a:latin typeface="Courier New" pitchFamily="49" charset="0"/>
                <a:cs typeface="Arial" charset="0"/>
              </a:rPr>
              <a:t>i</a:t>
            </a:r>
            <a:r>
              <a:rPr lang="en-GB" sz="1300" dirty="0" smtClean="0">
                <a:solidFill>
                  <a:srgbClr val="000000"/>
                </a:solidFill>
                <a:latin typeface="Courier New" pitchFamily="49" charset="0"/>
                <a:cs typeface="Arial" charset="0"/>
              </a:rPr>
              <a:t>++) {</a:t>
            </a:r>
          </a:p>
          <a:p>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     compute (</a:t>
            </a:r>
            <a:r>
              <a:rPr lang="en-GB" sz="1300" dirty="0" err="1" smtClean="0">
                <a:solidFill>
                  <a:srgbClr val="000000"/>
                </a:solidFill>
                <a:latin typeface="Courier New" pitchFamily="49" charset="0"/>
                <a:cs typeface="Arial" charset="0"/>
              </a:rPr>
              <a:t>var</a:t>
            </a:r>
            <a:r>
              <a:rPr lang="en-GB" sz="1300" dirty="0" smtClean="0">
                <a:solidFill>
                  <a:srgbClr val="000000"/>
                </a:solidFill>
                <a:latin typeface="Courier New" pitchFamily="49" charset="0"/>
                <a:cs typeface="Arial" charset="0"/>
              </a:rPr>
              <a:t>, &amp;result[</a:t>
            </a:r>
            <a:r>
              <a:rPr lang="en-GB" sz="1300" dirty="0" err="1" smtClean="0">
                <a:solidFill>
                  <a:srgbClr val="000000"/>
                </a:solidFill>
                <a:latin typeface="Courier New" pitchFamily="49" charset="0"/>
                <a:cs typeface="Arial" charset="0"/>
              </a:rPr>
              <a:t>mythread</a:t>
            </a:r>
            <a:r>
              <a:rPr lang="en-GB" sz="1300" dirty="0" smtClean="0">
                <a:solidFill>
                  <a:srgbClr val="000000"/>
                </a:solidFill>
                <a:latin typeface="Courier New" pitchFamily="49" charset="0"/>
                <a:cs typeface="Arial" charset="0"/>
              </a:rPr>
              <a:t>*</a:t>
            </a:r>
            <a:r>
              <a:rPr lang="en-GB" sz="1300" dirty="0" err="1" smtClean="0">
                <a:solidFill>
                  <a:srgbClr val="000000"/>
                </a:solidFill>
                <a:latin typeface="Courier New" pitchFamily="49" charset="0"/>
                <a:cs typeface="Arial" charset="0"/>
              </a:rPr>
              <a:t>SIZE+i</a:t>
            </a:r>
            <a:r>
              <a:rPr lang="en-GB" sz="1300" dirty="0" smtClean="0">
                <a:solidFill>
                  <a:srgbClr val="000000"/>
                </a:solidFill>
                <a:latin typeface="Courier New" pitchFamily="49" charset="0"/>
                <a:cs typeface="Arial" charset="0"/>
              </a:rPr>
              <a:t>])</a:t>
            </a:r>
          </a:p>
          <a:p>
            <a:r>
              <a:rPr lang="en-GB" sz="1300" b="1" dirty="0" smtClean="0">
                <a:solidFill>
                  <a:srgbClr val="0000FF"/>
                </a:solidFill>
                <a:latin typeface="Courier New" pitchFamily="49" charset="0"/>
                <a:cs typeface="Arial" charset="0"/>
              </a:rPr>
              <a:t>   #pragma </a:t>
            </a:r>
            <a:r>
              <a:rPr lang="en-GB" sz="1300" b="1" dirty="0" err="1" smtClean="0">
                <a:solidFill>
                  <a:srgbClr val="0000FF"/>
                </a:solidFill>
                <a:latin typeface="Courier New" pitchFamily="49" charset="0"/>
                <a:cs typeface="Arial" charset="0"/>
              </a:rPr>
              <a:t>omp</a:t>
            </a:r>
            <a:r>
              <a:rPr lang="en-GB" sz="1300" b="1" dirty="0" smtClean="0">
                <a:solidFill>
                  <a:srgbClr val="0000FF"/>
                </a:solidFill>
                <a:latin typeface="Courier New" pitchFamily="49" charset="0"/>
                <a:cs typeface="Arial" charset="0"/>
              </a:rPr>
              <a:t> barrier</a:t>
            </a:r>
          </a:p>
          <a:p>
            <a:r>
              <a:rPr lang="en-GB" sz="1300" b="1" dirty="0">
                <a:solidFill>
                  <a:srgbClr val="0000FF"/>
                </a:solidFill>
                <a:latin typeface="Courier New" pitchFamily="49" charset="0"/>
                <a:cs typeface="Arial" charset="0"/>
              </a:rPr>
              <a:t> </a:t>
            </a:r>
            <a:r>
              <a:rPr lang="en-GB" sz="1300" b="1" dirty="0" smtClean="0">
                <a:solidFill>
                  <a:srgbClr val="0000FF"/>
                </a:solidFill>
                <a:latin typeface="Courier New" pitchFamily="49" charset="0"/>
                <a:cs typeface="Arial" charset="0"/>
              </a:rPr>
              <a:t>  </a:t>
            </a:r>
            <a:r>
              <a:rPr lang="en-GB" sz="1300" dirty="0">
                <a:solidFill>
                  <a:srgbClr val="000000"/>
                </a:solidFill>
                <a:latin typeface="Courier New" pitchFamily="49" charset="0"/>
                <a:cs typeface="Arial" charset="0"/>
              </a:rPr>
              <a:t>for </a:t>
            </a:r>
            <a:r>
              <a:rPr lang="en-GB" sz="1300" dirty="0" smtClean="0">
                <a:solidFill>
                  <a:srgbClr val="000000"/>
                </a:solidFill>
                <a:latin typeface="Courier New" pitchFamily="49" charset="0"/>
                <a:cs typeface="Arial" charset="0"/>
              </a:rPr>
              <a:t>(i=0; i&lt;NUM_THREADS*SIZE; i++) {</a:t>
            </a:r>
          </a:p>
          <a:p>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     if (</a:t>
            </a:r>
            <a:r>
              <a:rPr lang="en-GB" sz="1300" dirty="0" err="1" smtClean="0">
                <a:solidFill>
                  <a:srgbClr val="000000"/>
                </a:solidFill>
                <a:latin typeface="Courier New" pitchFamily="49" charset="0"/>
                <a:cs typeface="Arial" charset="0"/>
              </a:rPr>
              <a:t>in_my_range</a:t>
            </a:r>
            <a:r>
              <a:rPr lang="en-GB" sz="1300" dirty="0" smtClean="0">
                <a:solidFill>
                  <a:srgbClr val="000000"/>
                </a:solidFill>
                <a:latin typeface="Courier New" pitchFamily="49" charset="0"/>
                <a:cs typeface="Arial" charset="0"/>
              </a:rPr>
              <a:t>(result[i].where)) </a:t>
            </a:r>
          </a:p>
          <a:p>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       update (result[i], </a:t>
            </a:r>
            <a:r>
              <a:rPr lang="en-GB" sz="1300" dirty="0" err="1" smtClean="0">
                <a:solidFill>
                  <a:srgbClr val="000000"/>
                </a:solidFill>
                <a:latin typeface="Courier New" pitchFamily="49" charset="0"/>
                <a:cs typeface="Arial" charset="0"/>
              </a:rPr>
              <a:t>var</a:t>
            </a:r>
            <a:r>
              <a:rPr lang="en-GB" sz="1300" dirty="0" smtClean="0">
                <a:solidFill>
                  <a:srgbClr val="000000"/>
                </a:solidFill>
                <a:latin typeface="Courier New" pitchFamily="49" charset="0"/>
                <a:cs typeface="Arial" charset="0"/>
              </a:rPr>
              <a:t>);</a:t>
            </a:r>
          </a:p>
          <a:p>
            <a:r>
              <a:rPr lang="en-GB" sz="1300" dirty="0">
                <a:solidFill>
                  <a:srgbClr val="000000"/>
                </a:solidFill>
                <a:latin typeface="Courier New" pitchFamily="49" charset="0"/>
                <a:cs typeface="Arial" charset="0"/>
              </a:rPr>
              <a:t> </a:t>
            </a:r>
            <a:r>
              <a:rPr lang="en-GB" sz="1300" dirty="0" smtClean="0">
                <a:solidFill>
                  <a:srgbClr val="000000"/>
                </a:solidFill>
                <a:latin typeface="Courier New" pitchFamily="49" charset="0"/>
                <a:cs typeface="Arial" charset="0"/>
              </a:rPr>
              <a:t>  </a:t>
            </a:r>
            <a:r>
              <a:rPr lang="en-GB" sz="1300" b="1" dirty="0">
                <a:solidFill>
                  <a:srgbClr val="0000FF"/>
                </a:solidFill>
                <a:latin typeface="Courier New" pitchFamily="49" charset="0"/>
                <a:cs typeface="Arial" charset="0"/>
              </a:rPr>
              <a:t>#pragma </a:t>
            </a:r>
            <a:r>
              <a:rPr lang="en-GB" sz="1300" b="1" dirty="0" err="1">
                <a:solidFill>
                  <a:srgbClr val="0000FF"/>
                </a:solidFill>
                <a:latin typeface="Courier New" pitchFamily="49" charset="0"/>
                <a:cs typeface="Arial" charset="0"/>
              </a:rPr>
              <a:t>omp</a:t>
            </a:r>
            <a:r>
              <a:rPr lang="en-GB" sz="1300" b="1" dirty="0">
                <a:solidFill>
                  <a:srgbClr val="0000FF"/>
                </a:solidFill>
                <a:latin typeface="Courier New" pitchFamily="49" charset="0"/>
                <a:cs typeface="Arial" charset="0"/>
              </a:rPr>
              <a:t> </a:t>
            </a:r>
            <a:r>
              <a:rPr lang="en-GB" sz="1300" b="1" dirty="0" smtClean="0">
                <a:solidFill>
                  <a:srgbClr val="0000FF"/>
                </a:solidFill>
                <a:latin typeface="Courier New" pitchFamily="49" charset="0"/>
                <a:cs typeface="Arial" charset="0"/>
              </a:rPr>
              <a:t>barrier</a:t>
            </a:r>
            <a:endParaRPr lang="en-GB" sz="1300" dirty="0">
              <a:solidFill>
                <a:srgbClr val="000000"/>
              </a:solidFill>
              <a:latin typeface="Courier New" pitchFamily="49" charset="0"/>
              <a:cs typeface="Arial" charset="0"/>
            </a:endParaRPr>
          </a:p>
          <a:p>
            <a:r>
              <a:rPr lang="en-GB" sz="1300" dirty="0" smtClean="0">
                <a:solidFill>
                  <a:srgbClr val="000000"/>
                </a:solidFill>
                <a:latin typeface="Courier New" pitchFamily="49" charset="0"/>
                <a:cs typeface="Arial" charset="0"/>
              </a:rPr>
              <a:t>}</a:t>
            </a:r>
            <a:endParaRPr lang="en-GB" sz="1300" dirty="0">
              <a:solidFill>
                <a:srgbClr val="000000"/>
              </a:solidFill>
              <a:latin typeface="Courier New" pitchFamily="49" charset="0"/>
              <a:cs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4366696"/>
            <a:ext cx="4994920" cy="10988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5575878"/>
            <a:ext cx="4994920" cy="1098882"/>
          </a:xfrm>
          <a:prstGeom prst="rect">
            <a:avLst/>
          </a:prstGeom>
        </p:spPr>
      </p:pic>
      <p:sp>
        <p:nvSpPr>
          <p:cNvPr id="9" name="TextBox 8"/>
          <p:cNvSpPr txBox="1"/>
          <p:nvPr/>
        </p:nvSpPr>
        <p:spPr>
          <a:xfrm>
            <a:off x="5436096" y="2149570"/>
            <a:ext cx="2146742" cy="646331"/>
          </a:xfrm>
          <a:prstGeom prst="rect">
            <a:avLst/>
          </a:prstGeom>
          <a:noFill/>
        </p:spPr>
        <p:txBody>
          <a:bodyPr wrap="none" rtlCol="0">
            <a:spAutoFit/>
          </a:bodyPr>
          <a:lstStyle/>
          <a:p>
            <a:r>
              <a:rPr lang="en-US" dirty="0" smtClean="0"/>
              <a:t>Efficiency:       0.55</a:t>
            </a:r>
          </a:p>
          <a:p>
            <a:r>
              <a:rPr lang="en-US" dirty="0" smtClean="0"/>
              <a:t>Load balance: 0.96</a:t>
            </a:r>
          </a:p>
        </p:txBody>
      </p:sp>
      <p:sp>
        <p:nvSpPr>
          <p:cNvPr id="10" name="TextBox 9"/>
          <p:cNvSpPr txBox="1"/>
          <p:nvPr/>
        </p:nvSpPr>
        <p:spPr>
          <a:xfrm>
            <a:off x="5469389" y="3037602"/>
            <a:ext cx="3091552" cy="369332"/>
          </a:xfrm>
          <a:prstGeom prst="rect">
            <a:avLst/>
          </a:prstGeom>
          <a:noFill/>
        </p:spPr>
        <p:txBody>
          <a:bodyPr wrap="none" rtlCol="0">
            <a:spAutoFit/>
          </a:bodyPr>
          <a:lstStyle/>
          <a:p>
            <a:r>
              <a:rPr lang="en-US" dirty="0" smtClean="0"/>
              <a:t>Blame </a:t>
            </a:r>
            <a:r>
              <a:rPr lang="en-US" dirty="0" err="1"/>
              <a:t>O</a:t>
            </a:r>
            <a:r>
              <a:rPr lang="en-US" dirty="0" err="1" smtClean="0"/>
              <a:t>penMP</a:t>
            </a:r>
            <a:r>
              <a:rPr lang="en-US" dirty="0" smtClean="0"/>
              <a:t> runtime !!!!! </a:t>
            </a:r>
            <a:endParaRPr lang="en-US" dirty="0"/>
          </a:p>
        </p:txBody>
      </p:sp>
      <p:sp>
        <p:nvSpPr>
          <p:cNvPr id="11" name="TextBox 10"/>
          <p:cNvSpPr txBox="1"/>
          <p:nvPr/>
        </p:nvSpPr>
        <p:spPr>
          <a:xfrm>
            <a:off x="120953" y="4588415"/>
            <a:ext cx="3802975" cy="1754326"/>
          </a:xfrm>
          <a:prstGeom prst="rect">
            <a:avLst/>
          </a:prstGeom>
          <a:noFill/>
        </p:spPr>
        <p:txBody>
          <a:bodyPr wrap="square" rtlCol="0">
            <a:spAutoFit/>
          </a:bodyPr>
          <a:lstStyle/>
          <a:p>
            <a:r>
              <a:rPr lang="en-US" dirty="0" smtClean="0"/>
              <a:t>Actual behavior different from preconceived model</a:t>
            </a:r>
          </a:p>
          <a:p>
            <a:endParaRPr lang="en-US" dirty="0"/>
          </a:p>
          <a:p>
            <a:r>
              <a:rPr lang="en-US" dirty="0" smtClean="0"/>
              <a:t>Second loop almost serial !!!</a:t>
            </a:r>
          </a:p>
          <a:p>
            <a:r>
              <a:rPr lang="en-US" dirty="0" smtClean="0"/>
              <a:t>But rotating bottleneck</a:t>
            </a:r>
          </a:p>
          <a:p>
            <a:r>
              <a:rPr lang="en-US" dirty="0" smtClean="0"/>
              <a:t>Due to data distribution.</a:t>
            </a:r>
            <a:endParaRPr lang="en-US" dirty="0"/>
          </a:p>
        </p:txBody>
      </p:sp>
    </p:spTree>
    <p:extLst>
      <p:ext uri="{BB962C8B-B14F-4D97-AF65-F5344CB8AC3E}">
        <p14:creationId xmlns:p14="http://schemas.microsoft.com/office/powerpoint/2010/main" val="2967679773"/>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computation </a:t>
            </a:r>
            <a:r>
              <a:rPr lang="en-US" dirty="0" smtClean="0"/>
              <a:t>characterization</a:t>
            </a:r>
            <a:endParaRPr lang="en-US" dirty="0"/>
          </a:p>
        </p:txBody>
      </p:sp>
      <p:grpSp>
        <p:nvGrpSpPr>
          <p:cNvPr id="17" name="Group 16"/>
          <p:cNvGrpSpPr/>
          <p:nvPr/>
        </p:nvGrpSpPr>
        <p:grpSpPr>
          <a:xfrm>
            <a:off x="432216" y="836712"/>
            <a:ext cx="3096345" cy="2521306"/>
            <a:chOff x="432216" y="836712"/>
            <a:chExt cx="3096345" cy="2521306"/>
          </a:xfrm>
        </p:grpSpPr>
        <p:pic>
          <p:nvPicPr>
            <p:cNvPr id="11"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5" y="1122617"/>
              <a:ext cx="3061016" cy="2235401"/>
            </a:xfrm>
            <a:prstGeom prst="rect">
              <a:avLst/>
            </a:prstGeom>
            <a:ln>
              <a:solidFill>
                <a:srgbClr val="004990"/>
              </a:solidFill>
            </a:ln>
          </p:spPr>
        </p:pic>
        <p:sp>
          <p:nvSpPr>
            <p:cNvPr id="12" name="Text Box 5"/>
            <p:cNvSpPr txBox="1">
              <a:spLocks noChangeAspect="1" noChangeArrowheads="1"/>
            </p:cNvSpPr>
            <p:nvPr/>
          </p:nvSpPr>
          <p:spPr bwMode="auto">
            <a:xfrm>
              <a:off x="432216" y="836712"/>
              <a:ext cx="3096344"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Complexity - performance</a:t>
              </a:r>
              <a:endParaRPr lang="en-US" sz="1800" dirty="0">
                <a:latin typeface="Arial" charset="0"/>
              </a:endParaRPr>
            </a:p>
          </p:txBody>
        </p:sp>
      </p:grpSp>
      <p:grpSp>
        <p:nvGrpSpPr>
          <p:cNvPr id="19" name="Group 18"/>
          <p:cNvGrpSpPr/>
          <p:nvPr/>
        </p:nvGrpSpPr>
        <p:grpSpPr>
          <a:xfrm>
            <a:off x="5076056" y="836712"/>
            <a:ext cx="3677187" cy="2808312"/>
            <a:chOff x="5076056" y="836712"/>
            <a:chExt cx="3677187" cy="2808312"/>
          </a:xfrm>
        </p:grpSpPr>
        <p:pic>
          <p:nvPicPr>
            <p:cNvPr id="7"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887134"/>
              <a:ext cx="3677187" cy="2757890"/>
            </a:xfrm>
            <a:prstGeom prst="rect">
              <a:avLst/>
            </a:prstGeom>
          </p:spPr>
        </p:pic>
        <p:sp>
          <p:nvSpPr>
            <p:cNvPr id="13" name="Text Box 5"/>
            <p:cNvSpPr txBox="1">
              <a:spLocks noChangeAspect="1" noChangeArrowheads="1"/>
            </p:cNvSpPr>
            <p:nvPr/>
          </p:nvSpPr>
          <p:spPr bwMode="auto">
            <a:xfrm>
              <a:off x="5436096" y="836712"/>
              <a:ext cx="3096344"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Instruction mix</a:t>
              </a:r>
              <a:endParaRPr lang="en-US" sz="1800" dirty="0">
                <a:latin typeface="Arial" charset="0"/>
              </a:endParaRPr>
            </a:p>
          </p:txBody>
        </p:sp>
      </p:grpSp>
      <p:grpSp>
        <p:nvGrpSpPr>
          <p:cNvPr id="20" name="Group 19"/>
          <p:cNvGrpSpPr/>
          <p:nvPr/>
        </p:nvGrpSpPr>
        <p:grpSpPr>
          <a:xfrm>
            <a:off x="5004048" y="3717032"/>
            <a:ext cx="3745092" cy="3024336"/>
            <a:chOff x="5004048" y="3717032"/>
            <a:chExt cx="3745092" cy="3024336"/>
          </a:xfrm>
        </p:grpSpPr>
        <p:pic>
          <p:nvPicPr>
            <p:cNvPr id="10"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3932549"/>
              <a:ext cx="3745092" cy="2808819"/>
            </a:xfrm>
            <a:prstGeom prst="rect">
              <a:avLst/>
            </a:prstGeom>
            <a:ln>
              <a:noFill/>
            </a:ln>
          </p:spPr>
        </p:pic>
        <p:sp>
          <p:nvSpPr>
            <p:cNvPr id="15" name="Text Box 5"/>
            <p:cNvSpPr txBox="1">
              <a:spLocks noChangeAspect="1" noChangeArrowheads="1"/>
            </p:cNvSpPr>
            <p:nvPr/>
          </p:nvSpPr>
          <p:spPr bwMode="auto">
            <a:xfrm>
              <a:off x="5364088" y="3717032"/>
              <a:ext cx="3240360"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Memory Architecture</a:t>
              </a:r>
              <a:endParaRPr lang="en-US" sz="1800" dirty="0">
                <a:latin typeface="Arial" charset="0"/>
              </a:endParaRPr>
            </a:p>
          </p:txBody>
        </p:sp>
      </p:grpSp>
      <p:grpSp>
        <p:nvGrpSpPr>
          <p:cNvPr id="18" name="Group 17"/>
          <p:cNvGrpSpPr/>
          <p:nvPr/>
        </p:nvGrpSpPr>
        <p:grpSpPr>
          <a:xfrm>
            <a:off x="251520" y="3748594"/>
            <a:ext cx="3457736" cy="2776750"/>
            <a:chOff x="251520" y="3596796"/>
            <a:chExt cx="3457736" cy="2776750"/>
          </a:xfrm>
        </p:grpSpPr>
        <p:pic>
          <p:nvPicPr>
            <p:cNvPr id="9"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3780244"/>
              <a:ext cx="3457736" cy="2593302"/>
            </a:xfrm>
            <a:prstGeom prst="rect">
              <a:avLst/>
            </a:prstGeom>
            <a:ln>
              <a:noFill/>
            </a:ln>
          </p:spPr>
        </p:pic>
        <p:sp>
          <p:nvSpPr>
            <p:cNvPr id="16" name="Text Box 5"/>
            <p:cNvSpPr txBox="1">
              <a:spLocks noChangeAspect="1" noChangeArrowheads="1"/>
            </p:cNvSpPr>
            <p:nvPr/>
          </p:nvSpPr>
          <p:spPr bwMode="auto">
            <a:xfrm>
              <a:off x="611559" y="3596796"/>
              <a:ext cx="2917002"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Stalls</a:t>
              </a:r>
              <a:endParaRPr lang="en-US" sz="1800" dirty="0">
                <a:latin typeface="Arial" charset="0"/>
              </a:endParaRPr>
            </a:p>
          </p:txBody>
        </p:sp>
      </p:grpSp>
    </p:spTree>
    <p:extLst>
      <p:ext uri="{BB962C8B-B14F-4D97-AF65-F5344CB8AC3E}">
        <p14:creationId xmlns:p14="http://schemas.microsoft.com/office/powerpoint/2010/main" val="1221413360"/>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bandwidth </a:t>
            </a:r>
            <a:r>
              <a:rPr lang="en-US" dirty="0" smtClean="0"/>
              <a:t>contention and pinning</a:t>
            </a:r>
            <a:endParaRPr lang="en-US" dirty="0"/>
          </a:p>
        </p:txBody>
      </p:sp>
      <p:sp>
        <p:nvSpPr>
          <p:cNvPr id="12" name="Content Placeholder 11"/>
          <p:cNvSpPr>
            <a:spLocks noGrp="1"/>
          </p:cNvSpPr>
          <p:nvPr>
            <p:ph idx="1"/>
          </p:nvPr>
        </p:nvSpPr>
        <p:spPr>
          <a:xfrm>
            <a:off x="107504" y="980728"/>
            <a:ext cx="8928992" cy="5688632"/>
          </a:xfrm>
        </p:spPr>
        <p:txBody>
          <a:bodyPr/>
          <a:lstStyle/>
          <a:p>
            <a:r>
              <a:rPr lang="en-US" dirty="0" err="1" smtClean="0"/>
              <a:t>TermoFluids</a:t>
            </a:r>
            <a:r>
              <a:rPr lang="en-US" dirty="0" smtClean="0"/>
              <a:t>: CFD code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2 x 4  cores node</a:t>
            </a:r>
            <a:endParaRPr lang="en-US" dirty="0"/>
          </a:p>
        </p:txBody>
      </p:sp>
      <p:grpSp>
        <p:nvGrpSpPr>
          <p:cNvPr id="13" name="Group 12"/>
          <p:cNvGrpSpPr>
            <a:grpSpLocks noChangeAspect="1"/>
          </p:cNvGrpSpPr>
          <p:nvPr/>
        </p:nvGrpSpPr>
        <p:grpSpPr>
          <a:xfrm>
            <a:off x="1202026" y="1484784"/>
            <a:ext cx="6970374" cy="4390013"/>
            <a:chOff x="179512" y="1297310"/>
            <a:chExt cx="8712968" cy="5487516"/>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5311502"/>
              <a:ext cx="5715000" cy="12573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426693"/>
              <a:ext cx="5715000" cy="12573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657350"/>
              <a:ext cx="5715000" cy="12573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5555" y="1297310"/>
              <a:ext cx="2066925" cy="17716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5554" y="3169518"/>
              <a:ext cx="2066925" cy="177165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5555" y="5013176"/>
              <a:ext cx="2066925" cy="177165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8765" y="1297310"/>
              <a:ext cx="2066925" cy="177165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8766" y="3169518"/>
              <a:ext cx="2066925" cy="1771650"/>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8766" y="5013176"/>
              <a:ext cx="2066925" cy="1771650"/>
            </a:xfrm>
            <a:prstGeom prst="rect">
              <a:avLst/>
            </a:prstGeom>
          </p:spPr>
        </p:pic>
      </p:grpSp>
    </p:spTree>
    <p:extLst>
      <p:ext uri="{BB962C8B-B14F-4D97-AF65-F5344CB8AC3E}">
        <p14:creationId xmlns:p14="http://schemas.microsoft.com/office/powerpoint/2010/main" val="3223510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5496" y="3199767"/>
            <a:ext cx="4777442" cy="989334"/>
            <a:chOff x="111324" y="3614142"/>
            <a:chExt cx="4777442" cy="989334"/>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24" y="3614142"/>
              <a:ext cx="4777442" cy="989334"/>
            </a:xfrm>
            <a:prstGeom prst="rect">
              <a:avLst/>
            </a:prstGeom>
          </p:spPr>
        </p:pic>
        <p:sp>
          <p:nvSpPr>
            <p:cNvPr id="7" name="Rectangle 6"/>
            <p:cNvSpPr/>
            <p:nvPr/>
          </p:nvSpPr>
          <p:spPr>
            <a:xfrm>
              <a:off x="3495700" y="3614142"/>
              <a:ext cx="1393066" cy="989334"/>
            </a:xfrm>
            <a:prstGeom prst="rect">
              <a:avLst/>
            </a:prstGeom>
            <a:gradFill flip="none" rotWithShape="1">
              <a:gsLst>
                <a:gs pos="40000">
                  <a:schemeClr val="bg1"/>
                </a:gs>
                <a:gs pos="23000">
                  <a:srgbClr val="FFFFFF">
                    <a:alpha val="50000"/>
                  </a:srgbClr>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4499992" y="1527850"/>
            <a:ext cx="2249334" cy="646331"/>
          </a:xfrm>
          <a:prstGeom prst="rect">
            <a:avLst/>
          </a:prstGeom>
          <a:noFill/>
        </p:spPr>
        <p:txBody>
          <a:bodyPr wrap="none" rtlCol="0">
            <a:spAutoFit/>
          </a:bodyPr>
          <a:lstStyle/>
          <a:p>
            <a:r>
              <a:rPr lang="es-ES" dirty="0" smtClean="0">
                <a:solidFill>
                  <a:srgbClr val="92D050"/>
                </a:solidFill>
              </a:rPr>
              <a:t>17.20 M </a:t>
            </a:r>
            <a:r>
              <a:rPr lang="es-ES" dirty="0" err="1" smtClean="0">
                <a:solidFill>
                  <a:srgbClr val="92D050"/>
                </a:solidFill>
              </a:rPr>
              <a:t>instructions</a:t>
            </a:r>
            <a:endParaRPr lang="es-ES" dirty="0" smtClean="0">
              <a:solidFill>
                <a:srgbClr val="92D050"/>
              </a:solidFill>
            </a:endParaRPr>
          </a:p>
          <a:p>
            <a:pPr algn="ctr"/>
            <a:r>
              <a:rPr lang="es-ES" dirty="0" smtClean="0">
                <a:solidFill>
                  <a:srgbClr val="92D050"/>
                </a:solidFill>
              </a:rPr>
              <a:t>~ 1000 MIPS</a:t>
            </a:r>
            <a:endParaRPr lang="en-US" dirty="0">
              <a:solidFill>
                <a:srgbClr val="92D050"/>
              </a:solidFill>
            </a:endParaRPr>
          </a:p>
        </p:txBody>
      </p:sp>
      <p:sp>
        <p:nvSpPr>
          <p:cNvPr id="25" name="TextBox 24"/>
          <p:cNvSpPr txBox="1"/>
          <p:nvPr/>
        </p:nvSpPr>
        <p:spPr>
          <a:xfrm>
            <a:off x="4499992" y="3177842"/>
            <a:ext cx="2249334" cy="646331"/>
          </a:xfrm>
          <a:prstGeom prst="rect">
            <a:avLst/>
          </a:prstGeom>
          <a:noFill/>
        </p:spPr>
        <p:txBody>
          <a:bodyPr wrap="none" rtlCol="0">
            <a:spAutoFit/>
          </a:bodyPr>
          <a:lstStyle/>
          <a:p>
            <a:r>
              <a:rPr lang="es-ES" dirty="0" smtClean="0">
                <a:solidFill>
                  <a:srgbClr val="FF9201"/>
                </a:solidFill>
              </a:rPr>
              <a:t>24.92 M </a:t>
            </a:r>
            <a:r>
              <a:rPr lang="es-ES" dirty="0" err="1" smtClean="0">
                <a:solidFill>
                  <a:srgbClr val="FF9201"/>
                </a:solidFill>
              </a:rPr>
              <a:t>instructions</a:t>
            </a:r>
            <a:endParaRPr lang="es-ES" dirty="0" smtClean="0">
              <a:solidFill>
                <a:srgbClr val="FF9201"/>
              </a:solidFill>
            </a:endParaRPr>
          </a:p>
          <a:p>
            <a:pPr algn="ctr"/>
            <a:r>
              <a:rPr lang="es-ES" dirty="0" smtClean="0">
                <a:solidFill>
                  <a:srgbClr val="FF9201"/>
                </a:solidFill>
              </a:rPr>
              <a:t>~ 1100 MIPS</a:t>
            </a:r>
            <a:endParaRPr lang="en-US" dirty="0">
              <a:solidFill>
                <a:srgbClr val="FF9201"/>
              </a:solidFill>
            </a:endParaRPr>
          </a:p>
        </p:txBody>
      </p:sp>
      <p:sp>
        <p:nvSpPr>
          <p:cNvPr id="27" name="TextBox 26"/>
          <p:cNvSpPr txBox="1"/>
          <p:nvPr/>
        </p:nvSpPr>
        <p:spPr>
          <a:xfrm>
            <a:off x="4499992" y="5050050"/>
            <a:ext cx="2249334" cy="646331"/>
          </a:xfrm>
          <a:prstGeom prst="rect">
            <a:avLst/>
          </a:prstGeom>
          <a:noFill/>
        </p:spPr>
        <p:txBody>
          <a:bodyPr wrap="none" rtlCol="0">
            <a:spAutoFit/>
          </a:bodyPr>
          <a:lstStyle/>
          <a:p>
            <a:r>
              <a:rPr lang="es-ES" dirty="0" smtClean="0">
                <a:solidFill>
                  <a:srgbClr val="00B050"/>
                </a:solidFill>
              </a:rPr>
              <a:t>32.53 M </a:t>
            </a:r>
            <a:r>
              <a:rPr lang="es-ES" dirty="0" err="1" smtClean="0">
                <a:solidFill>
                  <a:srgbClr val="00B050"/>
                </a:solidFill>
              </a:rPr>
              <a:t>instructions</a:t>
            </a:r>
            <a:endParaRPr lang="es-ES" dirty="0" smtClean="0">
              <a:solidFill>
                <a:srgbClr val="00B050"/>
              </a:solidFill>
            </a:endParaRPr>
          </a:p>
          <a:p>
            <a:pPr algn="ctr"/>
            <a:r>
              <a:rPr lang="es-ES" dirty="0" smtClean="0">
                <a:solidFill>
                  <a:srgbClr val="00B050"/>
                </a:solidFill>
              </a:rPr>
              <a:t>~ 1200 MIPS</a:t>
            </a:r>
            <a:endParaRPr lang="en-US" dirty="0">
              <a:solidFill>
                <a:srgbClr val="00B050"/>
              </a:solidFill>
            </a:endParaRPr>
          </a:p>
        </p:txBody>
      </p:sp>
      <p:grpSp>
        <p:nvGrpSpPr>
          <p:cNvPr id="9" name="Group 8"/>
          <p:cNvGrpSpPr/>
          <p:nvPr/>
        </p:nvGrpSpPr>
        <p:grpSpPr>
          <a:xfrm>
            <a:off x="4211960" y="908720"/>
            <a:ext cx="4952380" cy="5256584"/>
            <a:chOff x="4067943" y="908720"/>
            <a:chExt cx="4952380" cy="557142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3" y="908720"/>
              <a:ext cx="4952380" cy="5571428"/>
            </a:xfrm>
            <a:prstGeom prst="rect">
              <a:avLst/>
            </a:prstGeom>
          </p:spPr>
        </p:pic>
        <p:sp>
          <p:nvSpPr>
            <p:cNvPr id="18" name="TextBox 17"/>
            <p:cNvSpPr txBox="1"/>
            <p:nvPr/>
          </p:nvSpPr>
          <p:spPr>
            <a:xfrm>
              <a:off x="7596335" y="3717032"/>
              <a:ext cx="710451" cy="293590"/>
            </a:xfrm>
            <a:prstGeom prst="rect">
              <a:avLst/>
            </a:prstGeom>
            <a:noFill/>
          </p:spPr>
          <p:txBody>
            <a:bodyPr wrap="none" rtlCol="0">
              <a:spAutoFit/>
            </a:bodyPr>
            <a:lstStyle/>
            <a:p>
              <a:r>
                <a:rPr lang="es-ES" sz="1200" dirty="0" smtClean="0"/>
                <a:t>MPI</a:t>
              </a:r>
              <a:r>
                <a:rPr lang="es-ES" sz="1100" dirty="0" smtClean="0"/>
                <a:t> </a:t>
              </a:r>
              <a:r>
                <a:rPr lang="es-ES" sz="1100" dirty="0" err="1" smtClean="0"/>
                <a:t>call</a:t>
              </a:r>
              <a:endParaRPr lang="en-US" sz="1100" dirty="0"/>
            </a:p>
          </p:txBody>
        </p:sp>
        <p:sp>
          <p:nvSpPr>
            <p:cNvPr id="19" name="TextBox 18"/>
            <p:cNvSpPr txBox="1"/>
            <p:nvPr/>
          </p:nvSpPr>
          <p:spPr>
            <a:xfrm>
              <a:off x="7164287" y="1975628"/>
              <a:ext cx="731290" cy="293590"/>
            </a:xfrm>
            <a:prstGeom prst="rect">
              <a:avLst/>
            </a:prstGeom>
            <a:noFill/>
          </p:spPr>
          <p:txBody>
            <a:bodyPr wrap="none" rtlCol="0">
              <a:spAutoFit/>
            </a:bodyPr>
            <a:lstStyle/>
            <a:p>
              <a:r>
                <a:rPr lang="es-ES" sz="1200" dirty="0" smtClean="0"/>
                <a:t>MPI </a:t>
              </a:r>
              <a:r>
                <a:rPr lang="es-ES" sz="1200" dirty="0" err="1" smtClean="0"/>
                <a:t>call</a:t>
              </a:r>
              <a:endParaRPr lang="en-US" sz="1200" dirty="0"/>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6165304"/>
            <a:ext cx="4458323" cy="485843"/>
          </a:xfrm>
          <a:prstGeom prst="rect">
            <a:avLst/>
          </a:prstGeom>
        </p:spPr>
      </p:pic>
      <p:sp>
        <p:nvSpPr>
          <p:cNvPr id="2" name="Title 1"/>
          <p:cNvSpPr>
            <a:spLocks noGrp="1"/>
          </p:cNvSpPr>
          <p:nvPr>
            <p:ph type="title"/>
          </p:nvPr>
        </p:nvSpPr>
        <p:spPr/>
        <p:txBody>
          <a:bodyPr/>
          <a:lstStyle/>
          <a:p>
            <a:r>
              <a:rPr lang="es-ES" dirty="0"/>
              <a:t>L</a:t>
            </a:r>
            <a:r>
              <a:rPr lang="es-ES" dirty="0" smtClean="0"/>
              <a:t>oad </a:t>
            </a:r>
            <a:r>
              <a:rPr lang="es-ES" dirty="0" err="1" smtClean="0"/>
              <a:t>imbalance</a:t>
            </a:r>
            <a:r>
              <a:rPr lang="es-ES" dirty="0" smtClean="0"/>
              <a:t> ↔ </a:t>
            </a:r>
            <a:r>
              <a:rPr lang="es-ES" dirty="0" err="1" smtClean="0"/>
              <a:t>memory</a:t>
            </a:r>
            <a:r>
              <a:rPr lang="es-ES" dirty="0" smtClean="0"/>
              <a:t> </a:t>
            </a:r>
            <a:r>
              <a:rPr lang="es-ES" dirty="0" err="1" smtClean="0"/>
              <a:t>bandwidth</a:t>
            </a:r>
            <a:r>
              <a:rPr lang="es-ES" dirty="0" smtClean="0"/>
              <a:t> </a:t>
            </a:r>
            <a:r>
              <a:rPr lang="es-ES" dirty="0" err="1" smtClean="0"/>
              <a:t>interaction</a:t>
            </a:r>
            <a:endParaRPr lang="en-US" dirty="0"/>
          </a:p>
        </p:txBody>
      </p:sp>
      <p:sp>
        <p:nvSpPr>
          <p:cNvPr id="13" name="Content Placeholder 12"/>
          <p:cNvSpPr>
            <a:spLocks noGrp="1"/>
          </p:cNvSpPr>
          <p:nvPr>
            <p:ph idx="1"/>
          </p:nvPr>
        </p:nvSpPr>
        <p:spPr/>
        <p:txBody>
          <a:bodyPr/>
          <a:lstStyle/>
          <a:p>
            <a:r>
              <a:rPr lang="en-US" dirty="0" smtClean="0"/>
              <a:t>Imbalanced MPI application</a:t>
            </a:r>
          </a:p>
          <a:p>
            <a:pPr lvl="1"/>
            <a:r>
              <a:rPr lang="en-US" dirty="0" smtClean="0"/>
              <a:t>Same code</a:t>
            </a:r>
          </a:p>
          <a:p>
            <a:pPr lvl="1"/>
            <a:r>
              <a:rPr lang="en-US" dirty="0" smtClean="0"/>
              <a:t>Different duration</a:t>
            </a:r>
          </a:p>
          <a:p>
            <a:pPr lvl="1"/>
            <a:r>
              <a:rPr lang="en-US" dirty="0" smtClean="0"/>
              <a:t>Different performance</a:t>
            </a:r>
            <a:endParaRPr lang="en-US" dirty="0"/>
          </a:p>
        </p:txBody>
      </p:sp>
      <p:grpSp>
        <p:nvGrpSpPr>
          <p:cNvPr id="23" name="Group 22"/>
          <p:cNvGrpSpPr/>
          <p:nvPr/>
        </p:nvGrpSpPr>
        <p:grpSpPr>
          <a:xfrm>
            <a:off x="3419871" y="3933056"/>
            <a:ext cx="710435" cy="1440160"/>
            <a:chOff x="2195736" y="3933056"/>
            <a:chExt cx="1918759" cy="1440160"/>
          </a:xfrm>
        </p:grpSpPr>
        <p:cxnSp>
          <p:nvCxnSpPr>
            <p:cNvPr id="15" name="Straight Connector 14"/>
            <p:cNvCxnSpPr/>
            <p:nvPr/>
          </p:nvCxnSpPr>
          <p:spPr>
            <a:xfrm>
              <a:off x="2195736" y="3933056"/>
              <a:ext cx="0" cy="144016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195736" y="5373216"/>
              <a:ext cx="1918759"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p:cNvCxnSpPr/>
          <p:nvPr/>
        </p:nvCxnSpPr>
        <p:spPr>
          <a:xfrm>
            <a:off x="3635896" y="3501007"/>
            <a:ext cx="576064" cy="1"/>
          </a:xfrm>
          <a:prstGeom prst="straightConnector1">
            <a:avLst/>
          </a:prstGeom>
          <a:ln w="19050">
            <a:solidFill>
              <a:srgbClr val="FF920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3535342" y="1975628"/>
            <a:ext cx="594965" cy="1718805"/>
            <a:chOff x="2987824" y="1844824"/>
            <a:chExt cx="1142483" cy="1849610"/>
          </a:xfrm>
        </p:grpSpPr>
        <p:cxnSp>
          <p:nvCxnSpPr>
            <p:cNvPr id="10" name="Straight Connector 9"/>
            <p:cNvCxnSpPr/>
            <p:nvPr/>
          </p:nvCxnSpPr>
          <p:spPr>
            <a:xfrm flipV="1">
              <a:off x="2987824" y="1844824"/>
              <a:ext cx="0" cy="184961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987824" y="1844824"/>
              <a:ext cx="1142483" cy="0"/>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23528" y="5373215"/>
            <a:ext cx="1018227" cy="369332"/>
          </a:xfrm>
          <a:prstGeom prst="rect">
            <a:avLst/>
          </a:prstGeom>
          <a:noFill/>
          <a:ln>
            <a:solidFill>
              <a:srgbClr val="002060"/>
            </a:solidFill>
          </a:ln>
        </p:spPr>
        <p:txBody>
          <a:bodyPr wrap="none" rtlCol="0">
            <a:spAutoFit/>
          </a:bodyPr>
          <a:lstStyle/>
          <a:p>
            <a:r>
              <a:rPr lang="en-US" dirty="0" smtClean="0"/>
              <a:t>CGPOP</a:t>
            </a:r>
            <a:endParaRPr lang="en-US" dirty="0"/>
          </a:p>
        </p:txBody>
      </p:sp>
    </p:spTree>
    <p:extLst>
      <p:ext uri="{BB962C8B-B14F-4D97-AF65-F5344CB8AC3E}">
        <p14:creationId xmlns:p14="http://schemas.microsoft.com/office/powerpoint/2010/main" val="2952216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The impact of </a:t>
            </a:r>
            <a:r>
              <a:rPr lang="en-US" dirty="0" err="1" smtClean="0"/>
              <a:t>NUMAness</a:t>
            </a:r>
            <a:endParaRPr lang="en-US" dirty="0" smtClean="0"/>
          </a:p>
        </p:txBody>
      </p:sp>
      <p:sp>
        <p:nvSpPr>
          <p:cNvPr id="27651" name="Rectangle 3"/>
          <p:cNvSpPr>
            <a:spLocks noGrp="1" noChangeArrowheads="1"/>
          </p:cNvSpPr>
          <p:nvPr>
            <p:ph type="body" idx="1"/>
          </p:nvPr>
        </p:nvSpPr>
        <p:spPr>
          <a:xfrm>
            <a:off x="107950" y="981075"/>
            <a:ext cx="5184130" cy="5184775"/>
          </a:xfrm>
        </p:spPr>
        <p:txBody>
          <a:bodyPr>
            <a:normAutofit lnSpcReduction="10000"/>
          </a:bodyPr>
          <a:lstStyle/>
          <a:p>
            <a:pPr lvl="1">
              <a:defRPr/>
            </a:pPr>
            <a:endParaRPr lang="en-US" sz="1050" dirty="0" smtClean="0"/>
          </a:p>
          <a:p>
            <a:pPr>
              <a:defRPr/>
            </a:pPr>
            <a:r>
              <a:rPr lang="en-US" sz="2000" dirty="0"/>
              <a:t>Often observable indirectly as variability in </a:t>
            </a:r>
            <a:r>
              <a:rPr lang="en-US" sz="2000" dirty="0" smtClean="0"/>
              <a:t>performance histograms</a:t>
            </a:r>
            <a:endParaRPr lang="en-US" sz="2000" dirty="0"/>
          </a:p>
          <a:p>
            <a:pPr lvl="1">
              <a:defRPr/>
            </a:pPr>
            <a:r>
              <a:rPr lang="en-US" dirty="0" smtClean="0"/>
              <a:t>Serialized initialization</a:t>
            </a:r>
          </a:p>
          <a:p>
            <a:pPr lvl="1">
              <a:defRPr/>
            </a:pPr>
            <a:endParaRPr lang="en-US" dirty="0" smtClean="0"/>
          </a:p>
          <a:p>
            <a:pPr lvl="1">
              <a:defRPr/>
            </a:pPr>
            <a:endParaRPr lang="en-US" dirty="0" smtClean="0"/>
          </a:p>
          <a:p>
            <a:pPr lvl="1">
              <a:defRPr/>
            </a:pPr>
            <a:r>
              <a:rPr lang="en-US" dirty="0"/>
              <a:t>P</a:t>
            </a:r>
            <a:r>
              <a:rPr lang="en-US" dirty="0" smtClean="0"/>
              <a:t>arallel initialization and first touch</a:t>
            </a:r>
          </a:p>
          <a:p>
            <a:pPr lvl="1">
              <a:defRPr/>
            </a:pPr>
            <a:endParaRPr lang="en-US" dirty="0"/>
          </a:p>
          <a:p>
            <a:pPr lvl="1">
              <a:defRPr/>
            </a:pPr>
            <a:endParaRPr lang="en-US" dirty="0" smtClean="0"/>
          </a:p>
          <a:p>
            <a:pPr lvl="1">
              <a:defRPr/>
            </a:pPr>
            <a:endParaRPr lang="en-US" dirty="0" smtClean="0"/>
          </a:p>
          <a:p>
            <a:pPr lvl="1">
              <a:defRPr/>
            </a:pPr>
            <a:r>
              <a:rPr lang="en-US" dirty="0" smtClean="0"/>
              <a:t>Copy to </a:t>
            </a:r>
            <a:r>
              <a:rPr lang="en-US" dirty="0" err="1" smtClean="0"/>
              <a:t>workarray</a:t>
            </a:r>
            <a:r>
              <a:rPr lang="en-US" dirty="0" smtClean="0"/>
              <a:t>. </a:t>
            </a:r>
            <a:r>
              <a:rPr lang="en-US" dirty="0"/>
              <a:t>C</a:t>
            </a:r>
            <a:r>
              <a:rPr lang="en-US" dirty="0" smtClean="0"/>
              <a:t>hange of association</a:t>
            </a:r>
          </a:p>
          <a:p>
            <a:pPr lvl="1">
              <a:defRPr/>
            </a:pPr>
            <a:endParaRPr lang="en-US" dirty="0" smtClean="0"/>
          </a:p>
          <a:p>
            <a:pPr lvl="1">
              <a:defRPr/>
            </a:pPr>
            <a:endParaRPr lang="en-US" dirty="0"/>
          </a:p>
          <a:p>
            <a:pPr lvl="1">
              <a:defRPr/>
            </a:pPr>
            <a:r>
              <a:rPr lang="en-US" dirty="0" smtClean="0"/>
              <a:t>NUMA aware </a:t>
            </a:r>
            <a:r>
              <a:rPr lang="en-US" dirty="0" err="1" smtClean="0"/>
              <a:t>workarray</a:t>
            </a:r>
            <a:r>
              <a:rPr lang="en-US" dirty="0" smtClean="0"/>
              <a:t> allocation</a:t>
            </a:r>
          </a:p>
        </p:txBody>
      </p:sp>
      <p:pic>
        <p:nvPicPr>
          <p:cNvPr id="21508" name="Picture 4" descr="Choesky-Flat-IPC"/>
          <p:cNvPicPr>
            <a:picLocks noChangeArrowheads="1"/>
          </p:cNvPicPr>
          <p:nvPr/>
        </p:nvPicPr>
        <p:blipFill>
          <a:blip r:embed="rId2" cstate="print">
            <a:extLst>
              <a:ext uri="{28A0092B-C50C-407E-A947-70E740481C1C}">
                <a14:useLocalDpi xmlns:a14="http://schemas.microsoft.com/office/drawing/2010/main" val="0"/>
              </a:ext>
            </a:extLst>
          </a:blip>
          <a:srcRect l="902" t="12140" r="2835" b="21457"/>
          <a:stretch>
            <a:fillRect/>
          </a:stretch>
        </p:blipFill>
        <p:spPr bwMode="auto">
          <a:xfrm>
            <a:off x="5429250" y="976313"/>
            <a:ext cx="3465513"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Choesky-Flat-DistributedInit-IPC"/>
          <p:cNvPicPr>
            <a:picLocks noChangeArrowheads="1"/>
          </p:cNvPicPr>
          <p:nvPr/>
        </p:nvPicPr>
        <p:blipFill>
          <a:blip r:embed="rId3" cstate="print">
            <a:extLst>
              <a:ext uri="{28A0092B-C50C-407E-A947-70E740481C1C}">
                <a14:useLocalDpi xmlns:a14="http://schemas.microsoft.com/office/drawing/2010/main" val="0"/>
              </a:ext>
            </a:extLst>
          </a:blip>
          <a:srcRect l="912" t="12123" r="2849" b="21442"/>
          <a:stretch>
            <a:fillRect/>
          </a:stretch>
        </p:blipFill>
        <p:spPr bwMode="auto">
          <a:xfrm>
            <a:off x="5429250" y="2370138"/>
            <a:ext cx="3465513"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7" descr="Choesky-Reshaping-NoNUMA-IPC"/>
          <p:cNvPicPr>
            <a:picLocks noChangeArrowheads="1"/>
          </p:cNvPicPr>
          <p:nvPr/>
        </p:nvPicPr>
        <p:blipFill>
          <a:blip r:embed="rId4" cstate="print">
            <a:extLst>
              <a:ext uri="{28A0092B-C50C-407E-A947-70E740481C1C}">
                <a14:useLocalDpi xmlns:a14="http://schemas.microsoft.com/office/drawing/2010/main" val="0"/>
              </a:ext>
            </a:extLst>
          </a:blip>
          <a:srcRect l="912" t="12123" r="2849" b="21442"/>
          <a:stretch>
            <a:fillRect/>
          </a:stretch>
        </p:blipFill>
        <p:spPr bwMode="auto">
          <a:xfrm>
            <a:off x="5429250" y="3656013"/>
            <a:ext cx="3465513"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1" descr="Choesky-Reshaping-IPC"/>
          <p:cNvPicPr>
            <a:picLocks noChangeArrowheads="1"/>
          </p:cNvPicPr>
          <p:nvPr/>
        </p:nvPicPr>
        <p:blipFill>
          <a:blip r:embed="rId5" cstate="print">
            <a:extLst>
              <a:ext uri="{28A0092B-C50C-407E-A947-70E740481C1C}">
                <a14:useLocalDpi xmlns:a14="http://schemas.microsoft.com/office/drawing/2010/main" val="0"/>
              </a:ext>
            </a:extLst>
          </a:blip>
          <a:srcRect l="912" t="12090" r="2849" b="21381"/>
          <a:stretch>
            <a:fillRect/>
          </a:stretch>
        </p:blipFill>
        <p:spPr bwMode="auto">
          <a:xfrm>
            <a:off x="5429250" y="5045075"/>
            <a:ext cx="3465513"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Text Box 13"/>
          <p:cNvSpPr txBox="1">
            <a:spLocks noChangeArrowheads="1"/>
          </p:cNvSpPr>
          <p:nvPr/>
        </p:nvSpPr>
        <p:spPr bwMode="auto">
          <a:xfrm>
            <a:off x="6223000" y="6323013"/>
            <a:ext cx="1644650" cy="31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a:lnSpc>
                <a:spcPct val="98000"/>
              </a:lnSpc>
              <a:buClr>
                <a:srgbClr val="000000"/>
              </a:buClr>
              <a:buSzPct val="100000"/>
              <a:buFont typeface="Times New Roman" pitchFamily="18" charset="0"/>
              <a:buNone/>
            </a:pPr>
            <a:r>
              <a:rPr lang="es-ES" sz="1700"/>
              <a:t>IPC histogram</a:t>
            </a:r>
          </a:p>
        </p:txBody>
      </p:sp>
    </p:spTree>
    <p:extLst>
      <p:ext uri="{BB962C8B-B14F-4D97-AF65-F5344CB8AC3E}">
        <p14:creationId xmlns:p14="http://schemas.microsoft.com/office/powerpoint/2010/main" val="1976643662"/>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impact of </a:t>
            </a:r>
            <a:r>
              <a:rPr lang="en-US" dirty="0" err="1"/>
              <a:t>NUMAness</a:t>
            </a:r>
            <a:endParaRPr lang="en-US" dirty="0"/>
          </a:p>
        </p:txBody>
      </p:sp>
      <p:sp>
        <p:nvSpPr>
          <p:cNvPr id="6" name="Content Placeholder 5"/>
          <p:cNvSpPr>
            <a:spLocks noGrp="1"/>
          </p:cNvSpPr>
          <p:nvPr>
            <p:ph idx="1"/>
          </p:nvPr>
        </p:nvSpPr>
        <p:spPr/>
        <p:txBody>
          <a:bodyPr>
            <a:normAutofit/>
          </a:bodyPr>
          <a:lstStyle/>
          <a:p>
            <a:r>
              <a:rPr lang="en-US" sz="1600" dirty="0" smtClean="0"/>
              <a:t>CG </a:t>
            </a:r>
            <a:r>
              <a:rPr lang="en-US" sz="1600" dirty="0" err="1" smtClean="0"/>
              <a:t>OmpSs</a:t>
            </a:r>
            <a:r>
              <a:rPr lang="en-US" sz="1600" dirty="0" smtClean="0"/>
              <a:t> @ 16 core SNB node</a:t>
            </a:r>
          </a:p>
          <a:p>
            <a:endParaRPr lang="en-US" sz="1600" dirty="0" smtClean="0"/>
          </a:p>
          <a:p>
            <a:r>
              <a:rPr lang="en-US" sz="1600" dirty="0" smtClean="0"/>
              <a:t>Task creation overhead (Hole)</a:t>
            </a:r>
          </a:p>
          <a:p>
            <a:r>
              <a:rPr lang="en-US" sz="1600" dirty="0" err="1" smtClean="0"/>
              <a:t>NUMAness</a:t>
            </a:r>
            <a:endParaRPr lang="en-US" sz="1600" dirty="0" smtClean="0"/>
          </a:p>
          <a:p>
            <a:pPr lvl="1"/>
            <a:r>
              <a:rPr lang="en-US" sz="1200" dirty="0" smtClean="0"/>
              <a:t>Impact depends on processor </a:t>
            </a:r>
          </a:p>
          <a:p>
            <a:pPr lvl="1"/>
            <a:endParaRPr lang="en-US" sz="1200" dirty="0" smtClean="0"/>
          </a:p>
          <a:p>
            <a:r>
              <a:rPr lang="en-US" sz="1600" smtClean="0"/>
              <a:t>Distribution </a:t>
            </a:r>
            <a:r>
              <a:rPr lang="en-US" sz="1600" dirty="0" smtClean="0"/>
              <a:t># instances</a:t>
            </a:r>
            <a:endParaRPr lang="en-US" sz="16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114" y="980728"/>
            <a:ext cx="4425107" cy="156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05" y="2949138"/>
            <a:ext cx="1650638" cy="1513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3" y="5219947"/>
            <a:ext cx="4457725" cy="158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3284984"/>
            <a:ext cx="1728192" cy="1584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5195939"/>
            <a:ext cx="4457725" cy="158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1905" y="3861048"/>
            <a:ext cx="1651877" cy="1514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4289712"/>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90C5D-AEA8-4823-B9B3-806910A0ECF7}" type="slidenum">
              <a:rPr lang="es-ES" smtClean="0"/>
              <a:pPr/>
              <a:t>167</a:t>
            </a:fld>
            <a:endParaRPr lang="es-ES" dirty="0"/>
          </a:p>
        </p:txBody>
      </p:sp>
      <p:sp>
        <p:nvSpPr>
          <p:cNvPr id="3" name="Title 2"/>
          <p:cNvSpPr>
            <a:spLocks noGrp="1"/>
          </p:cNvSpPr>
          <p:nvPr>
            <p:ph type="title"/>
          </p:nvPr>
        </p:nvSpPr>
        <p:spPr/>
        <p:txBody>
          <a:bodyPr/>
          <a:lstStyle/>
          <a:p>
            <a:r>
              <a:rPr lang="en-US" dirty="0" smtClean="0"/>
              <a:t>Other branches of the search space</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Noise</a:t>
            </a:r>
          </a:p>
          <a:p>
            <a:pPr lvl="1"/>
            <a:r>
              <a:rPr lang="en-US" dirty="0" err="1" smtClean="0"/>
              <a:t>Extrae</a:t>
            </a:r>
            <a:r>
              <a:rPr lang="en-US" dirty="0" smtClean="0"/>
              <a:t> flushing trace to disk</a:t>
            </a:r>
          </a:p>
          <a:p>
            <a:pPr lvl="2"/>
            <a:r>
              <a:rPr lang="en-US" dirty="0" smtClean="0"/>
              <a:t>flagged in the </a:t>
            </a:r>
            <a:r>
              <a:rPr lang="en-US" dirty="0"/>
              <a:t>trace</a:t>
            </a:r>
          </a:p>
          <a:p>
            <a:pPr lvl="1"/>
            <a:r>
              <a:rPr lang="en-US" dirty="0" smtClean="0"/>
              <a:t>Preemptions</a:t>
            </a:r>
          </a:p>
          <a:p>
            <a:pPr lvl="1"/>
            <a:r>
              <a:rPr lang="en-US" dirty="0" smtClean="0"/>
              <a:t>Clock variability: </a:t>
            </a:r>
            <a:r>
              <a:rPr lang="en-US" dirty="0" err="1" smtClean="0"/>
              <a:t>Turboboost</a:t>
            </a:r>
            <a:r>
              <a:rPr lang="en-US" dirty="0" smtClean="0"/>
              <a:t>, DVFS, …</a:t>
            </a:r>
          </a:p>
          <a:p>
            <a:pPr lvl="1"/>
            <a:r>
              <a:rPr lang="en-US" dirty="0" smtClean="0"/>
              <a:t>Network noise</a:t>
            </a:r>
          </a:p>
          <a:p>
            <a:pPr lvl="1"/>
            <a:endParaRPr lang="en-US" dirty="0" smtClean="0"/>
          </a:p>
          <a:p>
            <a:r>
              <a:rPr lang="en-US" dirty="0" smtClean="0"/>
              <a:t>Problems in the MPI implementation</a:t>
            </a:r>
          </a:p>
          <a:p>
            <a:pPr lvl="1"/>
            <a:r>
              <a:rPr lang="en-US" dirty="0" smtClean="0"/>
              <a:t>Related to internal protocols, progression engine and limits in resources (buffers, NIC,…)</a:t>
            </a:r>
          </a:p>
          <a:p>
            <a:pPr marL="0" indent="0">
              <a:buNone/>
            </a:pPr>
            <a:endParaRPr lang="en-US" dirty="0" smtClean="0"/>
          </a:p>
          <a:p>
            <a:r>
              <a:rPr lang="en-US" dirty="0" smtClean="0"/>
              <a:t>Often can only be indirectly inferred </a:t>
            </a:r>
            <a:r>
              <a:rPr lang="en-US" dirty="0"/>
              <a:t>from metrics such as </a:t>
            </a:r>
            <a:endParaRPr lang="en-US" dirty="0" smtClean="0"/>
          </a:p>
          <a:p>
            <a:pPr lvl="1"/>
            <a:r>
              <a:rPr lang="en-US" dirty="0" smtClean="0"/>
              <a:t>Cycles/microsecond</a:t>
            </a:r>
          </a:p>
          <a:p>
            <a:pPr lvl="1"/>
            <a:r>
              <a:rPr lang="en-US" dirty="0"/>
              <a:t>T</a:t>
            </a:r>
            <a:r>
              <a:rPr lang="en-US" dirty="0" smtClean="0"/>
              <a:t>ransfer bandwidth</a:t>
            </a:r>
          </a:p>
          <a:p>
            <a:pPr lvl="1"/>
            <a:r>
              <a:rPr lang="en-US" dirty="0" smtClean="0"/>
              <a:t>Comparison </a:t>
            </a:r>
            <a:r>
              <a:rPr lang="en-US" dirty="0"/>
              <a:t>with </a:t>
            </a:r>
            <a:r>
              <a:rPr lang="en-US" dirty="0" err="1"/>
              <a:t>Dimemas</a:t>
            </a:r>
            <a:r>
              <a:rPr lang="en-US" dirty="0"/>
              <a:t> simulations,… </a:t>
            </a:r>
          </a:p>
          <a:p>
            <a:endParaRPr lang="en-US" dirty="0" smtClean="0"/>
          </a:p>
        </p:txBody>
      </p:sp>
    </p:spTree>
    <p:extLst>
      <p:ext uri="{BB962C8B-B14F-4D97-AF65-F5344CB8AC3E}">
        <p14:creationId xmlns:p14="http://schemas.microsoft.com/office/powerpoint/2010/main" val="64061599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and statistics</a:t>
            </a:r>
            <a:endParaRPr lang="en-US" dirty="0"/>
          </a:p>
        </p:txBody>
      </p:sp>
      <p:sp>
        <p:nvSpPr>
          <p:cNvPr id="3" name="Content Placeholder 2"/>
          <p:cNvSpPr>
            <a:spLocks noGrp="1"/>
          </p:cNvSpPr>
          <p:nvPr>
            <p:ph idx="1"/>
          </p:nvPr>
        </p:nvSpPr>
        <p:spPr/>
        <p:txBody>
          <a:bodyPr>
            <a:normAutofit/>
          </a:bodyPr>
          <a:lstStyle/>
          <a:p>
            <a:r>
              <a:rPr lang="en-US" dirty="0" smtClean="0"/>
              <a:t>Avg. statistics</a:t>
            </a:r>
          </a:p>
          <a:p>
            <a:pPr lvl="1"/>
            <a:r>
              <a:rPr lang="en-US" dirty="0" smtClean="0"/>
              <a:t>Far too summarized</a:t>
            </a:r>
          </a:p>
          <a:p>
            <a:pPr lvl="1"/>
            <a:r>
              <a:rPr lang="en-US" dirty="0" smtClean="0"/>
              <a:t>Variability in time</a:t>
            </a:r>
          </a:p>
          <a:p>
            <a:pPr lvl="1"/>
            <a:r>
              <a:rPr lang="en-US" dirty="0" smtClean="0"/>
              <a:t>Variability in space</a:t>
            </a:r>
          </a:p>
          <a:p>
            <a:endParaRPr lang="en-US" dirty="0"/>
          </a:p>
          <a:p>
            <a:endParaRPr lang="en-US" dirty="0" smtClean="0"/>
          </a:p>
          <a:p>
            <a:endParaRPr lang="en-US" dirty="0"/>
          </a:p>
          <a:p>
            <a:pPr marL="0" indent="0">
              <a:buNone/>
            </a:pPr>
            <a:endParaRPr lang="en-US" dirty="0"/>
          </a:p>
          <a:p>
            <a:r>
              <a:rPr lang="en-US" dirty="0" smtClean="0"/>
              <a:t>the value you are “guaranteed” never happens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936" y="790089"/>
            <a:ext cx="1367797" cy="11521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837" y="3007262"/>
            <a:ext cx="4778896" cy="105932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629" y="1955905"/>
            <a:ext cx="4778896" cy="1051357"/>
          </a:xfrm>
          <a:prstGeom prst="rect">
            <a:avLst/>
          </a:prstGeom>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565" y="4797152"/>
            <a:ext cx="2149769" cy="1971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581803" y="5827972"/>
            <a:ext cx="1761562" cy="923330"/>
          </a:xfrm>
          <a:prstGeom prst="rect">
            <a:avLst/>
          </a:prstGeom>
          <a:solidFill>
            <a:schemeClr val="bg1"/>
          </a:solidFill>
          <a:ln>
            <a:solidFill>
              <a:srgbClr val="002060"/>
            </a:solidFill>
          </a:ln>
        </p:spPr>
        <p:txBody>
          <a:bodyPr wrap="square" rtlCol="0">
            <a:spAutoFit/>
          </a:bodyPr>
          <a:lstStyle/>
          <a:p>
            <a:pPr algn="r"/>
            <a:r>
              <a:rPr lang="en-US" dirty="0" smtClean="0">
                <a:solidFill>
                  <a:srgbClr val="002060"/>
                </a:solidFill>
              </a:rPr>
              <a:t>Histogram of duration of dot product task</a:t>
            </a:r>
          </a:p>
        </p:txBody>
      </p:sp>
    </p:spTree>
    <p:extLst>
      <p:ext uri="{BB962C8B-B14F-4D97-AF65-F5344CB8AC3E}">
        <p14:creationId xmlns:p14="http://schemas.microsoft.com/office/powerpoint/2010/main" val="889314471"/>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a:t>
            </a:r>
            <a:endParaRPr lang="en-US" dirty="0"/>
          </a:p>
        </p:txBody>
      </p:sp>
      <p:sp>
        <p:nvSpPr>
          <p:cNvPr id="3" name="Content Placeholder 2"/>
          <p:cNvSpPr>
            <a:spLocks noGrp="1"/>
          </p:cNvSpPr>
          <p:nvPr>
            <p:ph idx="1"/>
          </p:nvPr>
        </p:nvSpPr>
        <p:spPr/>
        <p:txBody>
          <a:bodyPr/>
          <a:lstStyle/>
          <a:p>
            <a:r>
              <a:rPr lang="en-US" dirty="0" smtClean="0"/>
              <a:t>Everywhere</a:t>
            </a:r>
          </a:p>
          <a:p>
            <a:pPr lvl="1"/>
            <a:r>
              <a:rPr lang="en-US" dirty="0" smtClean="0"/>
              <a:t>Non suspicious developers</a:t>
            </a:r>
          </a:p>
          <a:p>
            <a:pPr lvl="1"/>
            <a:r>
              <a:rPr lang="en-US" dirty="0" smtClean="0"/>
              <a:t>Unsuspected places</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3273524"/>
            <a:ext cx="5867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43808" y="4783605"/>
            <a:ext cx="5860322" cy="369332"/>
          </a:xfrm>
          <a:prstGeom prst="rect">
            <a:avLst/>
          </a:prstGeom>
          <a:noFill/>
        </p:spPr>
        <p:txBody>
          <a:bodyPr wrap="none" rtlCol="0">
            <a:spAutoFit/>
          </a:bodyPr>
          <a:lstStyle/>
          <a:p>
            <a:r>
              <a:rPr lang="en-US" dirty="0" smtClean="0"/>
              <a:t>IPC of MKL </a:t>
            </a:r>
            <a:r>
              <a:rPr lang="en-US" dirty="0" err="1" smtClean="0"/>
              <a:t>dgemm</a:t>
            </a:r>
            <a:r>
              <a:rPr lang="en-US" dirty="0" smtClean="0"/>
              <a:t> 16Kx16K @ Sandy bridge 16 cores</a:t>
            </a:r>
            <a:endParaRPr lang="en-US" dirty="0"/>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5149552"/>
            <a:ext cx="5867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996208" y="2763996"/>
            <a:ext cx="5603842" cy="369332"/>
          </a:xfrm>
          <a:prstGeom prst="rect">
            <a:avLst/>
          </a:prstGeom>
          <a:noFill/>
        </p:spPr>
        <p:txBody>
          <a:bodyPr wrap="none" rtlCol="0">
            <a:spAutoFit/>
          </a:bodyPr>
          <a:lstStyle/>
          <a:p>
            <a:r>
              <a:rPr lang="en-US" dirty="0" smtClean="0"/>
              <a:t>IPC of MKL </a:t>
            </a:r>
            <a:r>
              <a:rPr lang="en-US" dirty="0" err="1" smtClean="0"/>
              <a:t>dgemm</a:t>
            </a:r>
            <a:r>
              <a:rPr lang="en-US" dirty="0" smtClean="0"/>
              <a:t> 8Kx8K @ Sandy bridge 16 cores</a:t>
            </a:r>
            <a:endParaRPr lang="en-US" dirty="0"/>
          </a:p>
        </p:txBody>
      </p:sp>
    </p:spTree>
    <p:extLst>
      <p:ext uri="{BB962C8B-B14F-4D97-AF65-F5344CB8AC3E}">
        <p14:creationId xmlns:p14="http://schemas.microsoft.com/office/powerpoint/2010/main" val="188899964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45" name="Group 10"/>
          <p:cNvGrpSpPr>
            <a:grpSpLocks/>
          </p:cNvGrpSpPr>
          <p:nvPr/>
        </p:nvGrpSpPr>
        <p:grpSpPr bwMode="auto">
          <a:xfrm>
            <a:off x="652321" y="4841788"/>
            <a:ext cx="7526700" cy="1330700"/>
            <a:chOff x="982663" y="4859338"/>
            <a:chExt cx="8297634" cy="1466850"/>
          </a:xfrm>
        </p:grpSpPr>
        <p:pic>
          <p:nvPicPr>
            <p:cNvPr id="48144" name="Picture 2" descr="G:\home\jgonzale\Thesis Document\analysis\figures\pepc\pepc_bal_time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663" y="4859338"/>
              <a:ext cx="69913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7973988" y="5054601"/>
              <a:ext cx="1306309" cy="407120"/>
            </a:xfrm>
            <a:prstGeom prst="rect">
              <a:avLst/>
            </a:prstGeom>
          </p:spPr>
          <p:txBody>
            <a:bodyPr wrap="none">
              <a:spAutoFit/>
            </a:bodyPr>
            <a:lstStyle/>
            <a:p>
              <a:pPr eaLnBrk="0" hangingPunct="0">
                <a:buClr>
                  <a:srgbClr val="000000"/>
                </a:buClr>
                <a:buSzPct val="100000"/>
                <a:buFont typeface="Times New Roman" pitchFamily="16" charset="0"/>
                <a:buNone/>
                <a:defRPr/>
              </a:pPr>
              <a:r>
                <a:rPr lang="en-GB" b="1" dirty="0">
                  <a:solidFill>
                    <a:schemeClr val="tx1"/>
                  </a:solidFill>
                  <a:latin typeface="+mj-lt"/>
                  <a:ea typeface="+mn-ea"/>
                  <a:cs typeface="+mn-cs"/>
                </a:rPr>
                <a:t>19% gain</a:t>
              </a:r>
            </a:p>
          </p:txBody>
        </p:sp>
      </p:grpSp>
      <p:pic>
        <p:nvPicPr>
          <p:cNvPr id="65558"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161" y="4866271"/>
            <a:ext cx="1764000" cy="149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7"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8161" y="4866271"/>
            <a:ext cx="1764000" cy="149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Title 1"/>
          <p:cNvSpPr>
            <a:spLocks noGrp="1"/>
          </p:cNvSpPr>
          <p:nvPr>
            <p:ph type="title"/>
          </p:nvPr>
        </p:nvSpPr>
        <p:spPr/>
        <p:txBody>
          <a:bodyPr/>
          <a:lstStyle/>
          <a:p>
            <a:r>
              <a:rPr lang="en-US" i="1" dirty="0"/>
              <a:t>How can we improve the application</a:t>
            </a:r>
            <a:r>
              <a:rPr lang="en-GB" i="1" dirty="0" smtClean="0"/>
              <a:t>?</a:t>
            </a:r>
          </a:p>
        </p:txBody>
      </p:sp>
      <p:pic>
        <p:nvPicPr>
          <p:cNvPr id="48134" name="Picture 2" descr="G:\home\jgonzale\Thesis Document\analysis\figures\pepc\pepc_nominal_tim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20" y="1379665"/>
            <a:ext cx="6341760" cy="1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9" name="Group 2"/>
          <p:cNvGrpSpPr>
            <a:grpSpLocks/>
          </p:cNvGrpSpPr>
          <p:nvPr/>
        </p:nvGrpSpPr>
        <p:grpSpPr bwMode="auto">
          <a:xfrm>
            <a:off x="629281" y="3143850"/>
            <a:ext cx="7526701" cy="1330700"/>
            <a:chOff x="982663" y="4859338"/>
            <a:chExt cx="8297636" cy="1466850"/>
          </a:xfrm>
        </p:grpSpPr>
        <p:pic>
          <p:nvPicPr>
            <p:cNvPr id="48142" name="Picture 3" descr="G:\home\jgonzale\Thesis Document\analysis\figures\pepc\pepc_ipc08_timelin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663" y="4859338"/>
              <a:ext cx="69913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973989" y="5054600"/>
              <a:ext cx="1306310" cy="407120"/>
            </a:xfrm>
            <a:prstGeom prst="rect">
              <a:avLst/>
            </a:prstGeom>
          </p:spPr>
          <p:txBody>
            <a:bodyPr wrap="none">
              <a:spAutoFit/>
            </a:bodyPr>
            <a:lstStyle/>
            <a:p>
              <a:pPr eaLnBrk="0" hangingPunct="0">
                <a:buClr>
                  <a:srgbClr val="000000"/>
                </a:buClr>
                <a:buSzPct val="100000"/>
                <a:buFont typeface="Times New Roman" pitchFamily="16" charset="0"/>
                <a:buNone/>
                <a:defRPr/>
              </a:pPr>
              <a:r>
                <a:rPr lang="en-GB" b="1" dirty="0">
                  <a:solidFill>
                    <a:schemeClr val="tx1"/>
                  </a:solidFill>
                  <a:latin typeface="+mj-lt"/>
                  <a:ea typeface="+mn-ea"/>
                  <a:cs typeface="+mn-cs"/>
                </a:rPr>
                <a:t>13% gain</a:t>
              </a:r>
            </a:p>
          </p:txBody>
        </p:sp>
      </p:grpSp>
      <p:sp>
        <p:nvSpPr>
          <p:cNvPr id="15" name="Rectangle 14"/>
          <p:cNvSpPr/>
          <p:nvPr/>
        </p:nvSpPr>
        <p:spPr bwMode="auto">
          <a:xfrm>
            <a:off x="587520" y="2693083"/>
            <a:ext cx="5552640" cy="475250"/>
          </a:xfrm>
          <a:prstGeom prst="rect">
            <a:avLst/>
          </a:prstGeom>
        </p:spPr>
        <p:txBody>
          <a:bodyPr lIns="82945" tIns="41473" rIns="82945" bIns="41473">
            <a:spAutoFit/>
          </a:bodyPr>
          <a:lstStyle/>
          <a:p>
            <a:pPr eaLnBrk="0" hangingPunct="0">
              <a:buClr>
                <a:srgbClr val="000000"/>
              </a:buClr>
              <a:buSzPct val="100000"/>
              <a:buFont typeface="Times New Roman" pitchFamily="16" charset="0"/>
              <a:buNone/>
              <a:defRPr/>
            </a:pPr>
            <a:r>
              <a:rPr lang="en-GB" sz="2500" b="1" dirty="0">
                <a:solidFill>
                  <a:srgbClr val="0065B3"/>
                </a:solidFill>
                <a:latin typeface="+mj-lt"/>
              </a:rPr>
              <a:t>… we increase the IPC of Cluster1?</a:t>
            </a:r>
          </a:p>
        </p:txBody>
      </p:sp>
      <p:sp>
        <p:nvSpPr>
          <p:cNvPr id="16" name="Rectangle 15"/>
          <p:cNvSpPr/>
          <p:nvPr/>
        </p:nvSpPr>
        <p:spPr>
          <a:xfrm>
            <a:off x="587520" y="946180"/>
            <a:ext cx="6009120" cy="475250"/>
          </a:xfrm>
          <a:prstGeom prst="rect">
            <a:avLst/>
          </a:prstGeom>
        </p:spPr>
        <p:txBody>
          <a:bodyPr lIns="82945" tIns="41473" rIns="82945" bIns="41473">
            <a:spAutoFit/>
          </a:bodyPr>
          <a:lstStyle/>
          <a:p>
            <a:pPr eaLnBrk="0" hangingPunct="0">
              <a:buClr>
                <a:srgbClr val="000000"/>
              </a:buClr>
              <a:buSzPct val="100000"/>
              <a:buFont typeface="Times New Roman" pitchFamily="16" charset="0"/>
              <a:buNone/>
              <a:defRPr/>
            </a:pPr>
            <a:r>
              <a:rPr lang="en-GB" sz="2500" b="1" dirty="0" smtClean="0">
                <a:solidFill>
                  <a:srgbClr val="0065B3"/>
                </a:solidFill>
                <a:latin typeface="+mj-lt"/>
              </a:rPr>
              <a:t>What if ….</a:t>
            </a:r>
            <a:endParaRPr lang="en-GB" b="1" dirty="0">
              <a:solidFill>
                <a:srgbClr val="0065B3"/>
              </a:solidFill>
              <a:latin typeface="+mj-lt"/>
              <a:ea typeface="+mn-ea"/>
              <a:cs typeface="+mn-cs"/>
            </a:endParaRPr>
          </a:p>
        </p:txBody>
      </p:sp>
      <p:pic>
        <p:nvPicPr>
          <p:cNvPr id="65554" name="Picture 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7521" y="3192816"/>
            <a:ext cx="3005280" cy="180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5" name="Picture 1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70881" y="3591737"/>
            <a:ext cx="568800" cy="93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bwMode="auto">
          <a:xfrm>
            <a:off x="587520" y="4391022"/>
            <a:ext cx="5552640" cy="475250"/>
          </a:xfrm>
          <a:prstGeom prst="rect">
            <a:avLst/>
          </a:prstGeom>
        </p:spPr>
        <p:txBody>
          <a:bodyPr lIns="82945" tIns="41473" rIns="82945" bIns="41473">
            <a:spAutoFit/>
          </a:bodyPr>
          <a:lstStyle/>
          <a:p>
            <a:pPr eaLnBrk="0" hangingPunct="0">
              <a:buClr>
                <a:srgbClr val="000000"/>
              </a:buClr>
              <a:buSzPct val="100000"/>
              <a:buFont typeface="Times New Roman" pitchFamily="16" charset="0"/>
              <a:buNone/>
              <a:defRPr/>
            </a:pPr>
            <a:r>
              <a:rPr lang="en-GB" sz="2500" b="1" dirty="0">
                <a:solidFill>
                  <a:srgbClr val="0065B3"/>
                </a:solidFill>
                <a:latin typeface="+mj-lt"/>
              </a:rPr>
              <a:t>… we balance Clusters 1 &amp; 2?</a:t>
            </a:r>
          </a:p>
        </p:txBody>
      </p:sp>
    </p:spTree>
    <p:custDataLst>
      <p:tags r:id="rId1"/>
    </p:custDataLst>
    <p:extLst>
      <p:ext uri="{BB962C8B-B14F-4D97-AF65-F5344CB8AC3E}">
        <p14:creationId xmlns:p14="http://schemas.microsoft.com/office/powerpoint/2010/main" val="1957319376"/>
      </p:ext>
    </p:extLst>
  </p:cSld>
  <p:clrMapOvr>
    <a:masterClrMapping/>
  </p:clrMapOvr>
  <p:transition advTm="15250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path" presetSubtype="0" accel="50000" decel="50000" fill="hold" nodeType="clickEffect">
                                  <p:stCondLst>
                                    <p:cond delay="0"/>
                                  </p:stCondLst>
                                  <p:childTnLst>
                                    <p:animMotion origin="layout" path="M -4.88189E-6 1.83536E-6 L 0.06819 0.00042 " pathEditMode="relative" rAng="0" ptsTypes="AA">
                                      <p:cBhvr>
                                        <p:cTn id="10" dur="2000" fill="hold"/>
                                        <p:tgtEl>
                                          <p:spTgt spid="65555"/>
                                        </p:tgtEl>
                                        <p:attrNameLst>
                                          <p:attrName>ppt_x</p:attrName>
                                          <p:attrName>ppt_y</p:attrName>
                                        </p:attrNameLst>
                                      </p:cBhvr>
                                      <p:rCtr x="3402" y="21"/>
                                    </p:animMotion>
                                  </p:childTnLst>
                                </p:cTn>
                              </p:par>
                              <p:par>
                                <p:cTn id="11" presetID="1" presetClass="entr" presetSubtype="0" fill="hold" nodeType="withEffect">
                                  <p:stCondLst>
                                    <p:cond delay="0"/>
                                  </p:stCondLst>
                                  <p:childTnLst>
                                    <p:set>
                                      <p:cBhvr>
                                        <p:cTn id="12" dur="1" fill="hold">
                                          <p:stCondLst>
                                            <p:cond delay="0"/>
                                          </p:stCondLst>
                                        </p:cTn>
                                        <p:tgtEl>
                                          <p:spTgt spid="6555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554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555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55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55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55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nodeType="clickEffect">
                                  <p:stCondLst>
                                    <p:cond delay="0"/>
                                  </p:stCondLst>
                                  <p:childTnLst>
                                    <p:animEffect transition="out" filter="fade">
                                      <p:cBhvr>
                                        <p:cTn id="34" dur="500"/>
                                        <p:tgtEl>
                                          <p:spTgt spid="65557"/>
                                        </p:tgtEl>
                                      </p:cBhvr>
                                    </p:animEffect>
                                    <p:set>
                                      <p:cBhvr>
                                        <p:cTn id="35" dur="1" fill="hold">
                                          <p:stCondLst>
                                            <p:cond delay="499"/>
                                          </p:stCondLst>
                                        </p:cTn>
                                        <p:tgtEl>
                                          <p:spTgt spid="65557"/>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5545"/>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655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…is everywhere</a:t>
            </a:r>
            <a:endParaRPr lang="en-US" dirty="0"/>
          </a:p>
        </p:txBody>
      </p:sp>
      <p:sp>
        <p:nvSpPr>
          <p:cNvPr id="3" name="Content Placeholder 2"/>
          <p:cNvSpPr>
            <a:spLocks noGrp="1"/>
          </p:cNvSpPr>
          <p:nvPr>
            <p:ph idx="1"/>
          </p:nvPr>
        </p:nvSpPr>
        <p:spPr/>
        <p:txBody>
          <a:bodyPr/>
          <a:lstStyle/>
          <a:p>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77072"/>
            <a:ext cx="62579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947481"/>
            <a:ext cx="39719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0580" y="3512362"/>
            <a:ext cx="4333238" cy="369332"/>
          </a:xfrm>
          <a:prstGeom prst="rect">
            <a:avLst/>
          </a:prstGeom>
          <a:noFill/>
        </p:spPr>
        <p:txBody>
          <a:bodyPr wrap="none" rtlCol="0">
            <a:spAutoFit/>
          </a:bodyPr>
          <a:lstStyle/>
          <a:p>
            <a:r>
              <a:rPr lang="en-US" dirty="0" smtClean="0"/>
              <a:t>IPC of </a:t>
            </a:r>
            <a:r>
              <a:rPr lang="en-US" dirty="0" err="1" smtClean="0"/>
              <a:t>dgemms</a:t>
            </a:r>
            <a:r>
              <a:rPr lang="en-US" dirty="0" smtClean="0"/>
              <a:t> @ </a:t>
            </a:r>
            <a:r>
              <a:rPr lang="en-US" dirty="0" err="1" smtClean="0"/>
              <a:t>Cholesky</a:t>
            </a:r>
            <a:r>
              <a:rPr lang="en-US" dirty="0" smtClean="0"/>
              <a:t> @ 48 cores</a:t>
            </a:r>
            <a:endParaRPr lang="en-US" dirty="0"/>
          </a:p>
        </p:txBody>
      </p:sp>
    </p:spTree>
    <p:extLst>
      <p:ext uri="{BB962C8B-B14F-4D97-AF65-F5344CB8AC3E}">
        <p14:creationId xmlns:p14="http://schemas.microsoft.com/office/powerpoint/2010/main" val="1069131739"/>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is everywhere</a:t>
            </a:r>
            <a:endParaRPr lang="en-US" dirty="0"/>
          </a:p>
        </p:txBody>
      </p:sp>
      <p:sp>
        <p:nvSpPr>
          <p:cNvPr id="29696" name="Content Placeholder 29695"/>
          <p:cNvSpPr>
            <a:spLocks noGrp="1"/>
          </p:cNvSpPr>
          <p:nvPr>
            <p:ph idx="1"/>
          </p:nvPr>
        </p:nvSpPr>
        <p:spPr/>
        <p:txBody>
          <a:bodyPr/>
          <a:lstStyle/>
          <a:p>
            <a:r>
              <a:rPr lang="en-US" dirty="0" smtClean="0"/>
              <a:t>Hydro MPI @ 8 cores</a:t>
            </a:r>
          </a:p>
          <a:p>
            <a:pPr lvl="1"/>
            <a:r>
              <a:rPr lang="en-US" dirty="0" smtClean="0"/>
              <a:t>In space … and time</a:t>
            </a:r>
            <a:endParaRPr lang="en-US" dirty="0"/>
          </a:p>
        </p:txBody>
      </p:sp>
      <p:grpSp>
        <p:nvGrpSpPr>
          <p:cNvPr id="29706" name="Group 29705"/>
          <p:cNvGrpSpPr/>
          <p:nvPr/>
        </p:nvGrpSpPr>
        <p:grpSpPr>
          <a:xfrm>
            <a:off x="1279227" y="2161607"/>
            <a:ext cx="7653184" cy="2347513"/>
            <a:chOff x="1279227" y="2161607"/>
            <a:chExt cx="7653184" cy="2347513"/>
          </a:xfrm>
        </p:grpSpPr>
        <p:sp>
          <p:nvSpPr>
            <p:cNvPr id="11" name="TextBox 10"/>
            <p:cNvSpPr txBox="1"/>
            <p:nvPr/>
          </p:nvSpPr>
          <p:spPr>
            <a:xfrm>
              <a:off x="3707904" y="2161607"/>
              <a:ext cx="5224507" cy="646331"/>
            </a:xfrm>
            <a:prstGeom prst="rect">
              <a:avLst/>
            </a:prstGeom>
            <a:noFill/>
          </p:spPr>
          <p:txBody>
            <a:bodyPr wrap="none" rtlCol="0">
              <a:spAutoFit/>
            </a:bodyPr>
            <a:lstStyle/>
            <a:p>
              <a:r>
                <a:rPr lang="en-US" dirty="0" smtClean="0"/>
                <a:t>Useful instructions Histogram: 2.12e6 – 3.00e6]</a:t>
              </a:r>
            </a:p>
            <a:p>
              <a:r>
                <a:rPr lang="en-US" dirty="0" smtClean="0"/>
                <a:t>Color: average IPC: [0,5 – 0.94]</a:t>
              </a:r>
              <a:endParaRPr lang="en-US" dirty="0"/>
            </a:p>
          </p:txBody>
        </p:sp>
        <p:grpSp>
          <p:nvGrpSpPr>
            <p:cNvPr id="29705" name="Group 29704"/>
            <p:cNvGrpSpPr/>
            <p:nvPr/>
          </p:nvGrpSpPr>
          <p:grpSpPr>
            <a:xfrm>
              <a:off x="1279227" y="2161607"/>
              <a:ext cx="2428677" cy="2347513"/>
              <a:chOff x="3943523" y="1124744"/>
              <a:chExt cx="2428677" cy="2347513"/>
            </a:xfrm>
          </p:grpSpPr>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523" y="1124744"/>
                <a:ext cx="2428677" cy="234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e 13"/>
              <p:cNvSpPr/>
              <p:nvPr/>
            </p:nvSpPr>
            <p:spPr>
              <a:xfrm rot="16200000">
                <a:off x="4860032" y="2492895"/>
                <a:ext cx="216023" cy="165618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4135649" y="1543984"/>
                <a:ext cx="357028" cy="17326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Curved Connector 20"/>
          <p:cNvCxnSpPr>
            <a:stCxn id="19" idx="2"/>
            <a:endCxn id="23" idx="1"/>
          </p:cNvCxnSpPr>
          <p:nvPr/>
        </p:nvCxnSpPr>
        <p:spPr>
          <a:xfrm rot="10800000" flipV="1">
            <a:off x="718521" y="3447186"/>
            <a:ext cx="752832" cy="1868702"/>
          </a:xfrm>
          <a:prstGeom prst="curved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9703" name="Group 29702"/>
          <p:cNvGrpSpPr/>
          <p:nvPr/>
        </p:nvGrpSpPr>
        <p:grpSpPr>
          <a:xfrm>
            <a:off x="179512" y="5291916"/>
            <a:ext cx="4220153" cy="1368251"/>
            <a:chOff x="495863" y="5291916"/>
            <a:chExt cx="4220153" cy="1368251"/>
          </a:xfrm>
        </p:grpSpPr>
        <p:grpSp>
          <p:nvGrpSpPr>
            <p:cNvPr id="6" name="Group 5"/>
            <p:cNvGrpSpPr/>
            <p:nvPr/>
          </p:nvGrpSpPr>
          <p:grpSpPr>
            <a:xfrm>
              <a:off x="495863" y="5291916"/>
              <a:ext cx="4220153" cy="1368251"/>
              <a:chOff x="495863" y="4363452"/>
              <a:chExt cx="4220153" cy="1368251"/>
            </a:xfrm>
          </p:grpSpPr>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01147"/>
                <a:ext cx="4176464" cy="1030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5863" y="4363452"/>
                <a:ext cx="1980029" cy="369332"/>
              </a:xfrm>
              <a:prstGeom prst="rect">
                <a:avLst/>
              </a:prstGeom>
              <a:noFill/>
            </p:spPr>
            <p:txBody>
              <a:bodyPr wrap="none" rtlCol="0">
                <a:spAutoFit/>
              </a:bodyPr>
              <a:lstStyle/>
              <a:p>
                <a:r>
                  <a:rPr lang="en-US" dirty="0" smtClean="0"/>
                  <a:t>[2.12e6 – 2.24e6]</a:t>
                </a:r>
                <a:endParaRPr lang="en-US" dirty="0"/>
              </a:p>
            </p:txBody>
          </p:sp>
        </p:grpSp>
        <p:sp>
          <p:nvSpPr>
            <p:cNvPr id="23" name="Oval 22"/>
            <p:cNvSpPr/>
            <p:nvPr/>
          </p:nvSpPr>
          <p:spPr>
            <a:xfrm>
              <a:off x="971600" y="5293697"/>
              <a:ext cx="432048" cy="15152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Curved Connector 29"/>
          <p:cNvCxnSpPr>
            <a:stCxn id="14" idx="1"/>
            <a:endCxn id="31" idx="2"/>
          </p:cNvCxnSpPr>
          <p:nvPr/>
        </p:nvCxnSpPr>
        <p:spPr>
          <a:xfrm rot="16200000" flipH="1">
            <a:off x="3005478" y="3764132"/>
            <a:ext cx="432744" cy="1836204"/>
          </a:xfrm>
          <a:prstGeom prst="curvedConnector4">
            <a:avLst>
              <a:gd name="adj1" fmla="val 52826"/>
              <a:gd name="adj2" fmla="val 5294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9702" name="Group 29701"/>
          <p:cNvGrpSpPr/>
          <p:nvPr/>
        </p:nvGrpSpPr>
        <p:grpSpPr>
          <a:xfrm>
            <a:off x="4139952" y="3933056"/>
            <a:ext cx="4680520" cy="1449452"/>
            <a:chOff x="4139952" y="3419708"/>
            <a:chExt cx="4680520" cy="1449452"/>
          </a:xfrm>
        </p:grpSpPr>
        <p:grpSp>
          <p:nvGrpSpPr>
            <p:cNvPr id="4" name="Group 3"/>
            <p:cNvGrpSpPr/>
            <p:nvPr/>
          </p:nvGrpSpPr>
          <p:grpSpPr>
            <a:xfrm>
              <a:off x="4139952" y="3419708"/>
              <a:ext cx="4680520" cy="1449452"/>
              <a:chOff x="4211960" y="1843171"/>
              <a:chExt cx="4680520" cy="1449452"/>
            </a:xfrm>
          </p:grpSpPr>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146883"/>
                <a:ext cx="4643264" cy="114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912451" y="1843171"/>
                <a:ext cx="1980029" cy="369332"/>
              </a:xfrm>
              <a:prstGeom prst="rect">
                <a:avLst/>
              </a:prstGeom>
              <a:noFill/>
            </p:spPr>
            <p:txBody>
              <a:bodyPr wrap="none" rtlCol="0">
                <a:spAutoFit/>
              </a:bodyPr>
              <a:lstStyle/>
              <a:p>
                <a:pPr algn="r"/>
                <a:r>
                  <a:rPr lang="en-US" dirty="0" smtClean="0"/>
                  <a:t>[2.12e6 – 3.00e6]</a:t>
                </a:r>
                <a:endParaRPr lang="en-US" dirty="0"/>
              </a:p>
            </p:txBody>
          </p:sp>
        </p:grpSp>
        <p:sp>
          <p:nvSpPr>
            <p:cNvPr id="31" name="Oval 30"/>
            <p:cNvSpPr/>
            <p:nvPr/>
          </p:nvSpPr>
          <p:spPr>
            <a:xfrm>
              <a:off x="4139952" y="4189388"/>
              <a:ext cx="432048" cy="3917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5367316" y="5821723"/>
            <a:ext cx="3074493" cy="646331"/>
          </a:xfrm>
          <a:prstGeom prst="rect">
            <a:avLst/>
          </a:prstGeom>
          <a:noFill/>
        </p:spPr>
        <p:txBody>
          <a:bodyPr wrap="square" rtlCol="0">
            <a:spAutoFit/>
          </a:bodyPr>
          <a:lstStyle/>
          <a:p>
            <a:r>
              <a:rPr lang="en-US" dirty="0" smtClean="0"/>
              <a:t>seeing it may need precise analysis capability</a:t>
            </a:r>
            <a:endParaRPr lang="en-US" dirty="0"/>
          </a:p>
        </p:txBody>
      </p:sp>
    </p:spTree>
    <p:extLst>
      <p:ext uri="{BB962C8B-B14F-4D97-AF65-F5344CB8AC3E}">
        <p14:creationId xmlns:p14="http://schemas.microsoft.com/office/powerpoint/2010/main" val="385782154"/>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is everywhere</a:t>
            </a:r>
            <a:endParaRPr lang="en-US" dirty="0"/>
          </a:p>
        </p:txBody>
      </p:sp>
      <p:sp>
        <p:nvSpPr>
          <p:cNvPr id="29696" name="Content Placeholder 29695"/>
          <p:cNvSpPr>
            <a:spLocks noGrp="1"/>
          </p:cNvSpPr>
          <p:nvPr>
            <p:ph idx="1"/>
          </p:nvPr>
        </p:nvSpPr>
        <p:spPr>
          <a:xfrm>
            <a:off x="107504" y="980728"/>
            <a:ext cx="3787005" cy="5184576"/>
          </a:xfrm>
        </p:spPr>
        <p:txBody>
          <a:bodyPr/>
          <a:lstStyle/>
          <a:p>
            <a:r>
              <a:rPr lang="en-US" dirty="0" smtClean="0"/>
              <a:t>Hydro MPI @ 8 cores</a:t>
            </a:r>
          </a:p>
          <a:p>
            <a:pPr lvl="1"/>
            <a:r>
              <a:rPr lang="en-US" dirty="0" smtClean="0"/>
              <a:t>In space … and time</a:t>
            </a:r>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smtClean="0"/>
          </a:p>
          <a:p>
            <a:pPr lvl="1"/>
            <a:r>
              <a:rPr lang="en-US" dirty="0" smtClean="0"/>
              <a:t>Unexpected/unexplained changes in L2 miss ratio</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85" y="2773288"/>
            <a:ext cx="4693920"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2962263" y="2403956"/>
            <a:ext cx="5804794" cy="369332"/>
          </a:xfrm>
          <a:prstGeom prst="rect">
            <a:avLst/>
          </a:prstGeom>
          <a:noFill/>
        </p:spPr>
        <p:txBody>
          <a:bodyPr wrap="none" rtlCol="0">
            <a:spAutoFit/>
          </a:bodyPr>
          <a:lstStyle/>
          <a:p>
            <a:pPr algn="r"/>
            <a:r>
              <a:rPr lang="en-US" dirty="0" smtClean="0"/>
              <a:t>L2 cache miss ratio@ long (&gt;1.8s) bursts. Orange &gt;10</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137" y="4789512"/>
            <a:ext cx="4693920" cy="115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3894509" y="4429472"/>
            <a:ext cx="4997971" cy="369332"/>
          </a:xfrm>
          <a:prstGeom prst="rect">
            <a:avLst/>
          </a:prstGeom>
          <a:noFill/>
        </p:spPr>
        <p:txBody>
          <a:bodyPr wrap="none" rtlCol="0">
            <a:spAutoFit/>
          </a:bodyPr>
          <a:lstStyle/>
          <a:p>
            <a:pPr algn="r"/>
            <a:r>
              <a:rPr lang="en-US" dirty="0" smtClean="0"/>
              <a:t>Time btw. Collective exits. Bimodal 6 and 9.3 s</a:t>
            </a:r>
            <a:endParaRPr lang="en-US" dirty="0"/>
          </a:p>
        </p:txBody>
      </p:sp>
    </p:spTree>
    <p:extLst>
      <p:ext uri="{BB962C8B-B14F-4D97-AF65-F5344CB8AC3E}">
        <p14:creationId xmlns:p14="http://schemas.microsoft.com/office/powerpoint/2010/main" val="3330250745"/>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Variability … is everywhere</a:t>
            </a:r>
          </a:p>
        </p:txBody>
      </p:sp>
      <p:sp>
        <p:nvSpPr>
          <p:cNvPr id="3" name="Content Placeholder 2"/>
          <p:cNvSpPr>
            <a:spLocks noGrp="1"/>
          </p:cNvSpPr>
          <p:nvPr>
            <p:ph idx="1"/>
          </p:nvPr>
        </p:nvSpPr>
        <p:spPr/>
        <p:txBody>
          <a:bodyPr/>
          <a:lstStyle/>
          <a:p>
            <a:r>
              <a:rPr lang="en-US" dirty="0" smtClean="0"/>
              <a:t>Turbo frequencies</a:t>
            </a:r>
          </a:p>
          <a:p>
            <a:pPr lvl="1"/>
            <a:r>
              <a:rPr lang="en-US" dirty="0" smtClean="0"/>
              <a:t>Multi modal</a:t>
            </a:r>
            <a:endParaRPr lang="en-US" dirty="0"/>
          </a:p>
          <a:p>
            <a:pPr lvl="1"/>
            <a:r>
              <a:rPr lang="en-US" dirty="0" smtClean="0"/>
              <a:t>2.985;  3.090;  3.165; 3.270 </a:t>
            </a:r>
            <a:r>
              <a:rPr lang="en-US" dirty="0"/>
              <a:t>GHz</a:t>
            </a:r>
          </a:p>
          <a:p>
            <a:endParaRPr lang="en-US" dirty="0" smtClean="0"/>
          </a:p>
          <a:p>
            <a:endParaRPr lang="en-US" dirty="0"/>
          </a:p>
        </p:txBody>
      </p:sp>
      <p:grpSp>
        <p:nvGrpSpPr>
          <p:cNvPr id="18" name="Group 17"/>
          <p:cNvGrpSpPr/>
          <p:nvPr/>
        </p:nvGrpSpPr>
        <p:grpSpPr>
          <a:xfrm>
            <a:off x="5252955" y="2448242"/>
            <a:ext cx="3558540" cy="4203576"/>
            <a:chOff x="5252955" y="2448242"/>
            <a:chExt cx="3558540" cy="4203576"/>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955" y="4556318"/>
              <a:ext cx="3558540" cy="20955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55" y="2448242"/>
              <a:ext cx="3558540" cy="2095500"/>
            </a:xfrm>
            <a:prstGeom prst="rect">
              <a:avLst/>
            </a:prstGeom>
          </p:spPr>
        </p:pic>
      </p:grpSp>
      <p:grpSp>
        <p:nvGrpSpPr>
          <p:cNvPr id="17" name="Group 16"/>
          <p:cNvGrpSpPr/>
          <p:nvPr/>
        </p:nvGrpSpPr>
        <p:grpSpPr>
          <a:xfrm>
            <a:off x="605034" y="2557064"/>
            <a:ext cx="4573712" cy="3968280"/>
            <a:chOff x="605034" y="2557064"/>
            <a:chExt cx="4573712" cy="396828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34" y="2557064"/>
              <a:ext cx="4572000" cy="2034540"/>
            </a:xfrm>
            <a:prstGeom prst="rect">
              <a:avLst/>
            </a:prstGeom>
          </p:spPr>
        </p:pic>
        <p:sp>
          <p:nvSpPr>
            <p:cNvPr id="16" name="TextBox 15"/>
            <p:cNvSpPr txBox="1"/>
            <p:nvPr/>
          </p:nvSpPr>
          <p:spPr>
            <a:xfrm>
              <a:off x="2093379" y="6149855"/>
              <a:ext cx="1595309" cy="369332"/>
            </a:xfrm>
            <a:prstGeom prst="rect">
              <a:avLst/>
            </a:prstGeom>
            <a:solidFill>
              <a:schemeClr val="bg1"/>
            </a:solidFill>
            <a:ln>
              <a:solidFill>
                <a:srgbClr val="004990"/>
              </a:solidFill>
            </a:ln>
          </p:spPr>
          <p:txBody>
            <a:bodyPr wrap="none" rtlCol="0">
              <a:spAutoFit/>
            </a:bodyPr>
            <a:lstStyle/>
            <a:p>
              <a:r>
                <a:rPr lang="en-US" dirty="0" smtClean="0"/>
                <a:t>2.832 – 3.390</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746" y="4490804"/>
              <a:ext cx="4572000" cy="2034540"/>
            </a:xfrm>
            <a:prstGeom prst="rect">
              <a:avLst/>
            </a:prstGeom>
          </p:spPr>
        </p:pic>
      </p:grpSp>
      <p:sp>
        <p:nvSpPr>
          <p:cNvPr id="4" name="TextBox 3"/>
          <p:cNvSpPr txBox="1"/>
          <p:nvPr/>
        </p:nvSpPr>
        <p:spPr>
          <a:xfrm>
            <a:off x="7812360" y="908720"/>
            <a:ext cx="710451" cy="369332"/>
          </a:xfrm>
          <a:prstGeom prst="rect">
            <a:avLst/>
          </a:prstGeom>
          <a:noFill/>
          <a:ln>
            <a:solidFill>
              <a:srgbClr val="002060"/>
            </a:solidFill>
          </a:ln>
        </p:spPr>
        <p:txBody>
          <a:bodyPr wrap="none" rtlCol="0">
            <a:spAutoFit/>
          </a:bodyPr>
          <a:lstStyle/>
          <a:p>
            <a:r>
              <a:rPr lang="en-US" dirty="0" smtClean="0"/>
              <a:t>AMG</a:t>
            </a:r>
            <a:endParaRPr lang="en-US" dirty="0"/>
          </a:p>
        </p:txBody>
      </p:sp>
    </p:spTree>
    <p:extLst>
      <p:ext uri="{BB962C8B-B14F-4D97-AF65-F5344CB8AC3E}">
        <p14:creationId xmlns:p14="http://schemas.microsoft.com/office/powerpoint/2010/main" val="4159783932"/>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is everywhere</a:t>
            </a:r>
            <a:endParaRPr lang="en-US" dirty="0"/>
          </a:p>
        </p:txBody>
      </p:sp>
      <p:sp>
        <p:nvSpPr>
          <p:cNvPr id="29696" name="Content Placeholder 29695"/>
          <p:cNvSpPr>
            <a:spLocks noGrp="1"/>
          </p:cNvSpPr>
          <p:nvPr>
            <p:ph idx="1"/>
          </p:nvPr>
        </p:nvSpPr>
        <p:spPr>
          <a:xfrm>
            <a:off x="107504" y="980728"/>
            <a:ext cx="7416824" cy="5184576"/>
          </a:xfrm>
        </p:spPr>
        <p:txBody>
          <a:bodyPr/>
          <a:lstStyle/>
          <a:p>
            <a:pPr algn="r"/>
            <a:r>
              <a:rPr lang="en-US" dirty="0"/>
              <a:t>PETSC within fluidity (</a:t>
            </a:r>
            <a:r>
              <a:rPr lang="en-US" dirty="0" smtClean="0"/>
              <a:t>EPCC) </a:t>
            </a:r>
            <a:r>
              <a:rPr lang="en-US" dirty="0"/>
              <a:t>@ 4 MPI x 4 OMP</a:t>
            </a:r>
          </a:p>
          <a:p>
            <a:pPr lvl="1"/>
            <a:r>
              <a:rPr lang="en-US" dirty="0" smtClean="0"/>
              <a:t>In space … and time</a:t>
            </a:r>
          </a:p>
        </p:txBody>
      </p:sp>
      <p:sp>
        <p:nvSpPr>
          <p:cNvPr id="24" name="TextBox 23"/>
          <p:cNvSpPr txBox="1"/>
          <p:nvPr/>
        </p:nvSpPr>
        <p:spPr>
          <a:xfrm>
            <a:off x="1940301" y="1988840"/>
            <a:ext cx="2464956" cy="923330"/>
          </a:xfrm>
          <a:prstGeom prst="rect">
            <a:avLst/>
          </a:prstGeom>
          <a:noFill/>
        </p:spPr>
        <p:txBody>
          <a:bodyPr wrap="square" rtlCol="0">
            <a:spAutoFit/>
          </a:bodyPr>
          <a:lstStyle>
            <a:defPPr>
              <a:defRPr lang="es-ES"/>
            </a:defPPr>
            <a:lvl1pPr algn="r">
              <a:defRPr>
                <a:solidFill>
                  <a:srgbClr val="002060"/>
                </a:solidFill>
              </a:defRPr>
            </a:lvl1pPr>
          </a:lstStyle>
          <a:p>
            <a:r>
              <a:rPr lang="en-US" dirty="0"/>
              <a:t>Duration of </a:t>
            </a:r>
            <a:r>
              <a:rPr lang="en-US" dirty="0" err="1"/>
              <a:t>VecCopy_Sec</a:t>
            </a:r>
            <a:r>
              <a:rPr lang="en-US" dirty="0"/>
              <a:t> </a:t>
            </a:r>
            <a:r>
              <a:rPr lang="en-US" dirty="0" err="1"/>
              <a:t>Omp</a:t>
            </a:r>
            <a:r>
              <a:rPr lang="en-US" dirty="0"/>
              <a:t> Loop </a:t>
            </a:r>
          </a:p>
        </p:txBody>
      </p:sp>
      <p:sp>
        <p:nvSpPr>
          <p:cNvPr id="10" name="TextBox 9"/>
          <p:cNvSpPr txBox="1"/>
          <p:nvPr/>
        </p:nvSpPr>
        <p:spPr>
          <a:xfrm>
            <a:off x="3431173" y="6079540"/>
            <a:ext cx="3373075" cy="646331"/>
          </a:xfrm>
          <a:prstGeom prst="rect">
            <a:avLst/>
          </a:prstGeom>
          <a:noFill/>
        </p:spPr>
        <p:txBody>
          <a:bodyPr wrap="square" rtlCol="0">
            <a:spAutoFit/>
          </a:bodyPr>
          <a:lstStyle>
            <a:defPPr>
              <a:defRPr lang="es-ES"/>
            </a:defPPr>
            <a:lvl1pPr algn="r">
              <a:defRPr>
                <a:solidFill>
                  <a:srgbClr val="002060"/>
                </a:solidFill>
              </a:defRPr>
            </a:lvl1pPr>
          </a:lstStyle>
          <a:p>
            <a:pPr algn="l"/>
            <a:r>
              <a:rPr lang="en-US" dirty="0"/>
              <a:t>Duration of </a:t>
            </a:r>
            <a:r>
              <a:rPr lang="en-US" dirty="0" err="1"/>
              <a:t>VecCopy_AXPY</a:t>
            </a:r>
            <a:r>
              <a:rPr lang="en-US" dirty="0"/>
              <a:t> </a:t>
            </a:r>
            <a:r>
              <a:rPr lang="en-US" dirty="0" err="1" smtClean="0"/>
              <a:t>Omp</a:t>
            </a:r>
            <a:r>
              <a:rPr lang="en-US" dirty="0"/>
              <a:t> </a:t>
            </a:r>
            <a:r>
              <a:rPr lang="en-US" dirty="0" smtClean="0"/>
              <a:t>Loop </a:t>
            </a:r>
            <a:endParaRPr lang="en-US" dirty="0"/>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257" y="1866863"/>
            <a:ext cx="3017520" cy="29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914017" y="1556792"/>
            <a:ext cx="2994715" cy="646331"/>
          </a:xfrm>
          <a:prstGeom prst="rect">
            <a:avLst/>
          </a:prstGeom>
          <a:noFill/>
        </p:spPr>
        <p:txBody>
          <a:bodyPr wrap="square" rtlCol="0">
            <a:spAutoFit/>
          </a:bodyPr>
          <a:lstStyle/>
          <a:p>
            <a:pPr algn="r"/>
            <a:r>
              <a:rPr lang="en-US" dirty="0">
                <a:solidFill>
                  <a:srgbClr val="002060"/>
                </a:solidFill>
              </a:rPr>
              <a:t>Across threads within MPI</a:t>
            </a:r>
          </a:p>
          <a:p>
            <a:pPr algn="r"/>
            <a:r>
              <a:rPr lang="en-US" dirty="0" smtClean="0">
                <a:solidFill>
                  <a:srgbClr val="002060"/>
                </a:solidFill>
              </a:rPr>
              <a:t>Across MPIs</a:t>
            </a:r>
          </a:p>
        </p:txBody>
      </p:sp>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51" y="3685045"/>
            <a:ext cx="3017520" cy="2994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827123" y="5044504"/>
            <a:ext cx="1761562" cy="369332"/>
          </a:xfrm>
          <a:prstGeom prst="rect">
            <a:avLst/>
          </a:prstGeom>
          <a:solidFill>
            <a:schemeClr val="bg1"/>
          </a:solidFill>
          <a:ln>
            <a:solidFill>
              <a:srgbClr val="002060"/>
            </a:solidFill>
          </a:ln>
        </p:spPr>
        <p:txBody>
          <a:bodyPr wrap="square" rtlCol="0">
            <a:spAutoFit/>
          </a:bodyPr>
          <a:lstStyle/>
          <a:p>
            <a:pPr algn="r"/>
            <a:r>
              <a:rPr lang="en-US" dirty="0">
                <a:solidFill>
                  <a:srgbClr val="002060"/>
                </a:solidFill>
              </a:rPr>
              <a:t>3</a:t>
            </a:r>
            <a:r>
              <a:rPr lang="en-US" dirty="0" smtClean="0">
                <a:solidFill>
                  <a:srgbClr val="002060"/>
                </a:solidFill>
              </a:rPr>
              <a:t> modes + tail</a:t>
            </a:r>
          </a:p>
        </p:txBody>
      </p:sp>
    </p:spTree>
    <p:extLst>
      <p:ext uri="{BB962C8B-B14F-4D97-AF65-F5344CB8AC3E}">
        <p14:creationId xmlns:p14="http://schemas.microsoft.com/office/powerpoint/2010/main" val="77738735"/>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90C5D-AEA8-4823-B9B3-806910A0ECF7}" type="slidenum">
              <a:rPr lang="es-ES" smtClean="0"/>
              <a:pPr/>
              <a:t>175</a:t>
            </a:fld>
            <a:endParaRPr lang="es-ES" dirty="0"/>
          </a:p>
        </p:txBody>
      </p:sp>
      <p:sp>
        <p:nvSpPr>
          <p:cNvPr id="3" name="Title 2"/>
          <p:cNvSpPr>
            <a:spLocks noGrp="1"/>
          </p:cNvSpPr>
          <p:nvPr>
            <p:ph type="title"/>
          </p:nvPr>
        </p:nvSpPr>
        <p:spPr/>
        <p:txBody>
          <a:bodyPr/>
          <a:lstStyle/>
          <a:p>
            <a:r>
              <a:rPr lang="en-US" dirty="0"/>
              <a:t>I</a:t>
            </a:r>
            <a:r>
              <a:rPr lang="en-US" dirty="0" smtClean="0"/>
              <a:t>ssues with the MPI implementation</a:t>
            </a:r>
            <a:endParaRPr lang="en-US" dirty="0"/>
          </a:p>
        </p:txBody>
      </p:sp>
      <p:sp>
        <p:nvSpPr>
          <p:cNvPr id="4" name="Content Placeholder 3"/>
          <p:cNvSpPr>
            <a:spLocks noGrp="1"/>
          </p:cNvSpPr>
          <p:nvPr>
            <p:ph idx="1"/>
          </p:nvPr>
        </p:nvSpPr>
        <p:spPr/>
        <p:txBody>
          <a:bodyPr/>
          <a:lstStyle/>
          <a:p>
            <a:r>
              <a:rPr lang="en-US" dirty="0" smtClean="0"/>
              <a:t>Progression engine issues</a:t>
            </a:r>
          </a:p>
          <a:p>
            <a:pPr lvl="1"/>
            <a:r>
              <a:rPr lang="en-US" dirty="0" smtClean="0"/>
              <a:t>Theoretically synchronizing </a:t>
            </a:r>
            <a:r>
              <a:rPr lang="en-US" dirty="0" err="1"/>
              <a:t>c</a:t>
            </a:r>
            <a:r>
              <a:rPr lang="en-US" dirty="0" err="1" smtClean="0"/>
              <a:t>olectives</a:t>
            </a:r>
            <a:endParaRPr lang="en-US" dirty="0"/>
          </a:p>
          <a:p>
            <a:pPr lvl="1"/>
            <a:r>
              <a:rPr lang="en-US" dirty="0" smtClean="0"/>
              <a:t>Duration of i-sends and i-</a:t>
            </a:r>
            <a:r>
              <a:rPr lang="en-US" dirty="0" err="1" smtClean="0"/>
              <a:t>recvs</a:t>
            </a:r>
            <a:endParaRPr lang="en-US" dirty="0" smtClean="0"/>
          </a:p>
          <a:p>
            <a:endParaRPr lang="en-US" dirty="0"/>
          </a:p>
        </p:txBody>
      </p:sp>
    </p:spTree>
    <p:extLst>
      <p:ext uri="{BB962C8B-B14F-4D97-AF65-F5344CB8AC3E}">
        <p14:creationId xmlns:p14="http://schemas.microsoft.com/office/powerpoint/2010/main" val="294725077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Missleading</a:t>
            </a:r>
            <a:r>
              <a:rPr lang="en-US" dirty="0" smtClean="0"/>
              <a:t> appearances</a:t>
            </a:r>
            <a:endParaRPr lang="en-US" dirty="0"/>
          </a:p>
        </p:txBody>
      </p:sp>
      <p:sp>
        <p:nvSpPr>
          <p:cNvPr id="3" name="Content Placeholder 2"/>
          <p:cNvSpPr>
            <a:spLocks noGrp="1"/>
          </p:cNvSpPr>
          <p:nvPr>
            <p:ph idx="1"/>
          </p:nvPr>
        </p:nvSpPr>
        <p:spPr/>
        <p:txBody>
          <a:bodyPr>
            <a:normAutofit lnSpcReduction="10000"/>
          </a:bodyPr>
          <a:lstStyle/>
          <a:p>
            <a:r>
              <a:rPr lang="en-US" dirty="0" smtClean="0"/>
              <a:t>How it is:  </a:t>
            </a:r>
          </a:p>
          <a:p>
            <a:pPr lvl="1"/>
            <a:r>
              <a:rPr lang="en-US" dirty="0" smtClean="0"/>
              <a:t>looks like dynamic (micro) load imbalance</a:t>
            </a:r>
          </a:p>
          <a:p>
            <a:endParaRPr lang="en-US" dirty="0"/>
          </a:p>
          <a:p>
            <a:endParaRPr lang="en-US" dirty="0" smtClean="0"/>
          </a:p>
          <a:p>
            <a:endParaRPr lang="en-US" dirty="0"/>
          </a:p>
          <a:p>
            <a:pPr marL="0" indent="0">
              <a:buNone/>
            </a:pPr>
            <a:endParaRPr lang="en-US" dirty="0"/>
          </a:p>
          <a:p>
            <a:r>
              <a:rPr lang="en-US" dirty="0" smtClean="0"/>
              <a:t>How it should be (</a:t>
            </a:r>
            <a:r>
              <a:rPr lang="en-US" dirty="0" err="1" smtClean="0"/>
              <a:t>dimemas</a:t>
            </a:r>
            <a:r>
              <a:rPr lang="en-US" dirty="0" smtClean="0"/>
              <a:t>): </a:t>
            </a:r>
          </a:p>
          <a:p>
            <a:pPr lvl="1"/>
            <a:r>
              <a:rPr lang="en-US" dirty="0" smtClean="0"/>
              <a:t>But it is an MPI problem</a:t>
            </a:r>
          </a:p>
          <a:p>
            <a:pPr lvl="1"/>
            <a:endParaRPr lang="en-US" dirty="0" smtClean="0"/>
          </a:p>
          <a:p>
            <a:pPr lvl="1"/>
            <a:endParaRPr lang="en-US" dirty="0"/>
          </a:p>
          <a:p>
            <a:pPr lvl="1"/>
            <a:endParaRPr lang="en-US" dirty="0" smtClean="0"/>
          </a:p>
          <a:p>
            <a:pPr lvl="1"/>
            <a:endParaRPr lang="en-US" dirty="0"/>
          </a:p>
          <a:p>
            <a:pPr lvl="1"/>
            <a:endParaRPr lang="en-US" dirty="0"/>
          </a:p>
          <a:p>
            <a:pPr lvl="1"/>
            <a:r>
              <a:rPr lang="en-US" dirty="0" smtClean="0"/>
              <a:t>.. the frequent progression engine issue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1772816"/>
            <a:ext cx="2286000" cy="13944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4" y="1772816"/>
            <a:ext cx="2286000" cy="13944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032" y="4005064"/>
            <a:ext cx="2286000" cy="139446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9824" y="4005064"/>
            <a:ext cx="2286000" cy="1394460"/>
          </a:xfrm>
          <a:prstGeom prst="rect">
            <a:avLst/>
          </a:prstGeom>
        </p:spPr>
      </p:pic>
    </p:spTree>
    <p:extLst>
      <p:ext uri="{BB962C8B-B14F-4D97-AF65-F5344CB8AC3E}">
        <p14:creationId xmlns:p14="http://schemas.microsoft.com/office/powerpoint/2010/main" val="3912180531"/>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Thanks</a:t>
            </a:r>
            <a:endParaRPr lang="es-ES" dirty="0"/>
          </a:p>
        </p:txBody>
      </p:sp>
    </p:spTree>
    <p:extLst>
      <p:ext uri="{BB962C8B-B14F-4D97-AF65-F5344CB8AC3E}">
        <p14:creationId xmlns:p14="http://schemas.microsoft.com/office/powerpoint/2010/main" val="394254472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3648" y="4931876"/>
            <a:ext cx="6480720" cy="646331"/>
          </a:xfrm>
          <a:prstGeom prst="rect">
            <a:avLst/>
          </a:prstGeom>
          <a:noFill/>
        </p:spPr>
        <p:txBody>
          <a:bodyPr wrap="square" rtlCol="0">
            <a:spAutoFit/>
          </a:bodyPr>
          <a:lstStyle/>
          <a:p>
            <a:pPr algn="ctr"/>
            <a:r>
              <a:rPr lang="en-US" dirty="0" err="1" smtClean="0">
                <a:solidFill>
                  <a:schemeClr val="bg1"/>
                </a:solidFill>
                <a:latin typeface="Arial" pitchFamily="34" charset="0"/>
                <a:cs typeface="Arial" pitchFamily="34" charset="0"/>
              </a:rPr>
              <a:t>Jesús</a:t>
            </a:r>
            <a:r>
              <a:rPr lang="en-US" dirty="0" smtClean="0">
                <a:solidFill>
                  <a:schemeClr val="bg1"/>
                </a:solidFill>
                <a:latin typeface="Arial" pitchFamily="34" charset="0"/>
                <a:cs typeface="Arial" pitchFamily="34" charset="0"/>
              </a:rPr>
              <a:t> Labarta, Judit Gimenez</a:t>
            </a:r>
          </a:p>
          <a:p>
            <a:pPr algn="ctr"/>
            <a:r>
              <a:rPr lang="en-US" dirty="0" smtClean="0">
                <a:solidFill>
                  <a:schemeClr val="bg1"/>
                </a:solidFill>
                <a:latin typeface="Arial" pitchFamily="34" charset="0"/>
                <a:cs typeface="Arial" pitchFamily="34" charset="0"/>
              </a:rPr>
              <a:t>BSC</a:t>
            </a:r>
            <a:endParaRPr lang="en-US" dirty="0">
              <a:solidFill>
                <a:schemeClr val="bg1"/>
              </a:solidFill>
              <a:latin typeface="Arial" pitchFamily="34" charset="0"/>
              <a:cs typeface="Arial" pitchFamily="34" charset="0"/>
            </a:endParaRPr>
          </a:p>
        </p:txBody>
      </p:sp>
      <p:sp>
        <p:nvSpPr>
          <p:cNvPr id="12" name="Title 11"/>
          <p:cNvSpPr>
            <a:spLocks noGrp="1"/>
          </p:cNvSpPr>
          <p:nvPr>
            <p:ph type="ctrTitle"/>
          </p:nvPr>
        </p:nvSpPr>
        <p:spPr>
          <a:xfrm>
            <a:off x="757808" y="2708920"/>
            <a:ext cx="7772400" cy="1368152"/>
          </a:xfrm>
        </p:spPr>
        <p:txBody>
          <a:bodyPr>
            <a:normAutofit/>
          </a:bodyPr>
          <a:lstStyle/>
          <a:p>
            <a:r>
              <a:rPr lang="en-US" dirty="0" smtClean="0"/>
              <a:t>Detailed material</a:t>
            </a:r>
            <a:endParaRPr lang="en-US" dirty="0"/>
          </a:p>
        </p:txBody>
      </p:sp>
      <p:sp>
        <p:nvSpPr>
          <p:cNvPr id="6" name="TextBox 5"/>
          <p:cNvSpPr txBox="1"/>
          <p:nvPr/>
        </p:nvSpPr>
        <p:spPr>
          <a:xfrm>
            <a:off x="6444208" y="5969024"/>
            <a:ext cx="2448272" cy="307777"/>
          </a:xfrm>
          <a:prstGeom prst="rect">
            <a:avLst/>
          </a:prstGeom>
          <a:noFill/>
        </p:spPr>
        <p:txBody>
          <a:bodyPr wrap="square" rtlCol="0">
            <a:spAutoFit/>
          </a:bodyPr>
          <a:lstStyle/>
          <a:p>
            <a:pPr algn="r"/>
            <a:r>
              <a:rPr lang="en-US" sz="1400" dirty="0" smtClean="0">
                <a:solidFill>
                  <a:schemeClr val="bg1"/>
                </a:solidFill>
              </a:rPr>
              <a:t>Barcelona, Feb. 2015</a:t>
            </a:r>
            <a:endParaRPr lang="en-US" sz="1400" dirty="0">
              <a:solidFill>
                <a:schemeClr val="bg1"/>
              </a:solidFill>
            </a:endParaRPr>
          </a:p>
        </p:txBody>
      </p:sp>
    </p:spTree>
    <p:extLst>
      <p:ext uri="{BB962C8B-B14F-4D97-AF65-F5344CB8AC3E}">
        <p14:creationId xmlns:p14="http://schemas.microsoft.com/office/powerpoint/2010/main" val="78202813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3101726"/>
            <a:ext cx="4131737" cy="699309"/>
          </a:xfrm>
          <a:prstGeom prst="rect">
            <a:avLst/>
          </a:prstGeom>
          <a:noFill/>
        </p:spPr>
        <p:txBody>
          <a:bodyPr wrap="none" lIns="82945" tIns="41473" rIns="82945" bIns="41473" rtlCol="0">
            <a:spAutoFit/>
          </a:bodyPr>
          <a:lstStyle/>
          <a:p>
            <a:r>
              <a:rPr lang="en-US" sz="4000" dirty="0" smtClean="0">
                <a:solidFill>
                  <a:srgbClr val="004586"/>
                </a:solidFill>
              </a:rPr>
              <a:t>Semantic Module</a:t>
            </a:r>
            <a:endParaRPr lang="en-US" sz="4000" dirty="0">
              <a:solidFill>
                <a:srgbClr val="004586"/>
              </a:solidFill>
            </a:endParaRPr>
          </a:p>
        </p:txBody>
      </p:sp>
    </p:spTree>
    <p:extLst>
      <p:ext uri="{BB962C8B-B14F-4D97-AF65-F5344CB8AC3E}">
        <p14:creationId xmlns:p14="http://schemas.microsoft.com/office/powerpoint/2010/main" val="1193326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340" name="Rectangle 2"/>
          <p:cNvSpPr>
            <a:spLocks noGrp="1" noChangeArrowheads="1"/>
          </p:cNvSpPr>
          <p:nvPr>
            <p:ph type="title"/>
          </p:nvPr>
        </p:nvSpPr>
        <p:spPr/>
        <p:txBody>
          <a:bodyPr/>
          <a:lstStyle/>
          <a:p>
            <a:r>
              <a:rPr lang="en-US" dirty="0" smtClean="0"/>
              <a:t>Analytics: </a:t>
            </a:r>
            <a:r>
              <a:rPr lang="en-US" dirty="0" err="1" smtClean="0"/>
              <a:t>sqeeze</a:t>
            </a:r>
            <a:r>
              <a:rPr lang="en-US" dirty="0" smtClean="0"/>
              <a:t> data </a:t>
            </a:r>
            <a:r>
              <a:rPr lang="en-US" dirty="0" smtClean="0">
                <a:sym typeface="Wingdings" panose="05000000000000000000" pitchFamily="2" charset="2"/>
              </a:rPr>
              <a:t> insight</a:t>
            </a:r>
            <a:endParaRPr lang="en-US" dirty="0" smtClean="0"/>
          </a:p>
        </p:txBody>
      </p:sp>
      <p:sp>
        <p:nvSpPr>
          <p:cNvPr id="9" name="Content Placeholder 8"/>
          <p:cNvSpPr>
            <a:spLocks noGrp="1"/>
          </p:cNvSpPr>
          <p:nvPr>
            <p:ph idx="1"/>
          </p:nvPr>
        </p:nvSpPr>
        <p:spPr/>
        <p:txBody>
          <a:bodyPr>
            <a:normAutofit/>
          </a:bodyPr>
          <a:lstStyle/>
          <a:p>
            <a:r>
              <a:rPr lang="en-US" dirty="0" smtClean="0"/>
              <a:t>Fundamental behavior model</a:t>
            </a:r>
          </a:p>
          <a:p>
            <a:pPr lvl="1"/>
            <a:r>
              <a:rPr lang="en-US" dirty="0" smtClean="0"/>
              <a:t>Load balance</a:t>
            </a:r>
          </a:p>
          <a:p>
            <a:pPr lvl="1"/>
            <a:r>
              <a:rPr lang="en-US" dirty="0" smtClean="0"/>
              <a:t>Serialization</a:t>
            </a:r>
          </a:p>
          <a:p>
            <a:pPr lvl="1"/>
            <a:r>
              <a:rPr lang="en-US" dirty="0" smtClean="0"/>
              <a:t>Transfer</a:t>
            </a:r>
          </a:p>
          <a:p>
            <a:pPr marL="0" indent="0">
              <a:buNone/>
            </a:pPr>
            <a:endParaRPr lang="en-US" dirty="0" smtClean="0"/>
          </a:p>
          <a:p>
            <a:endParaRPr lang="en-US" dirty="0" smtClean="0"/>
          </a:p>
          <a:p>
            <a:r>
              <a:rPr lang="en-US" dirty="0" smtClean="0"/>
              <a:t>Explains bottleneck …</a:t>
            </a:r>
            <a:endParaRPr lang="en-US" dirty="0"/>
          </a:p>
          <a:p>
            <a:r>
              <a:rPr lang="en-US" dirty="0" smtClean="0"/>
              <a:t>…how they migrate …</a:t>
            </a:r>
            <a:endParaRPr lang="en-US" dirty="0"/>
          </a:p>
          <a:p>
            <a:r>
              <a:rPr lang="en-US" dirty="0" smtClean="0"/>
              <a:t>… and combined effect</a:t>
            </a:r>
          </a:p>
          <a:p>
            <a:endParaRPr lang="en-US" dirty="0" smtClean="0"/>
          </a:p>
          <a:p>
            <a:endParaRPr lang="en-US" dirty="0"/>
          </a:p>
          <a:p>
            <a:r>
              <a:rPr lang="en-US" dirty="0" smtClean="0"/>
              <a:t>Guides tuning work in the most productive direction</a:t>
            </a:r>
            <a:endParaRPr lang="en-US" dirty="0"/>
          </a:p>
        </p:txBody>
      </p:sp>
      <p:grpSp>
        <p:nvGrpSpPr>
          <p:cNvPr id="8" name="Group 7"/>
          <p:cNvGrpSpPr/>
          <p:nvPr/>
        </p:nvGrpSpPr>
        <p:grpSpPr>
          <a:xfrm>
            <a:off x="4788024" y="2348880"/>
            <a:ext cx="3889303" cy="3057035"/>
            <a:chOff x="2194865" y="2780928"/>
            <a:chExt cx="3889303" cy="3057035"/>
          </a:xfrm>
        </p:grpSpPr>
        <p:graphicFrame>
          <p:nvGraphicFramePr>
            <p:cNvPr id="40" name="Object 5"/>
            <p:cNvGraphicFramePr>
              <a:graphicFrameLocks noChangeAspect="1"/>
            </p:cNvGraphicFramePr>
            <p:nvPr>
              <p:extLst>
                <p:ext uri="{D42A27DB-BD31-4B8C-83A1-F6EECF244321}">
                  <p14:modId xmlns:p14="http://schemas.microsoft.com/office/powerpoint/2010/main" val="1207844832"/>
                </p:ext>
              </p:extLst>
            </p:nvPr>
          </p:nvGraphicFramePr>
          <p:xfrm>
            <a:off x="2194865" y="3202142"/>
            <a:ext cx="3889303" cy="2635821"/>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 Box 7"/>
            <p:cNvSpPr txBox="1">
              <a:spLocks noChangeArrowheads="1"/>
            </p:cNvSpPr>
            <p:nvPr/>
          </p:nvSpPr>
          <p:spPr bwMode="auto">
            <a:xfrm>
              <a:off x="2804381" y="2780928"/>
              <a:ext cx="1805310" cy="326536"/>
            </a:xfrm>
            <a:prstGeom prst="rect">
              <a:avLst/>
            </a:prstGeom>
            <a:noFill/>
            <a:ln w="57150" algn="ctr">
              <a:solidFill>
                <a:srgbClr val="01FFCF"/>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7" tIns="32149" rIns="64297" bIns="32149">
              <a:spAutoFit/>
            </a:bodyPr>
            <a:lstStyle/>
            <a:p>
              <a:pPr algn="ctr" eaLnBrk="0" hangingPunct="0"/>
              <a:r>
                <a:rPr lang="en-US" sz="1700" dirty="0">
                  <a:latin typeface="Arial" pitchFamily="34" charset="0"/>
                </a:rPr>
                <a:t> </a:t>
              </a:r>
              <a:r>
                <a:rPr lang="en-US" sz="1700" dirty="0" smtClean="0">
                  <a:latin typeface="Arial" pitchFamily="34" charset="0"/>
                </a:rPr>
                <a:t>GROMACSv4.5</a:t>
              </a:r>
              <a:endParaRPr lang="en-US" sz="1700" dirty="0">
                <a:latin typeface="Arial" pitchFamily="34" charset="0"/>
              </a:endParaRPr>
            </a:p>
          </p:txBody>
        </p:sp>
      </p:grpSp>
      <p:graphicFrame>
        <p:nvGraphicFramePr>
          <p:cNvPr id="7" name="Object 6"/>
          <p:cNvGraphicFramePr>
            <a:graphicFrameLocks noChangeAspect="1"/>
          </p:cNvGraphicFramePr>
          <p:nvPr>
            <p:extLst>
              <p:ext uri="{D42A27DB-BD31-4B8C-83A1-F6EECF244321}">
                <p14:modId xmlns:p14="http://schemas.microsoft.com/office/powerpoint/2010/main" val="4104922950"/>
              </p:ext>
            </p:extLst>
          </p:nvPr>
        </p:nvGraphicFramePr>
        <p:xfrm>
          <a:off x="5292080" y="1412776"/>
          <a:ext cx="2836863" cy="600075"/>
        </p:xfrm>
        <a:graphic>
          <a:graphicData uri="http://schemas.openxmlformats.org/presentationml/2006/ole">
            <mc:AlternateContent xmlns:mc="http://schemas.openxmlformats.org/markup-compatibility/2006">
              <mc:Choice xmlns:v="urn:schemas-microsoft-com:vml" Requires="v">
                <p:oleObj spid="_x0000_s49157" name="Equation" r:id="rId4" imgW="1193760" imgH="253800" progId="Equation.3">
                  <p:embed/>
                </p:oleObj>
              </mc:Choice>
              <mc:Fallback>
                <p:oleObj name="Equation" r:id="rId4" imgW="1193760" imgH="253800" progId="Equation.3">
                  <p:embed/>
                  <p:pic>
                    <p:nvPicPr>
                      <p:cNvPr id="0" name=""/>
                      <p:cNvPicPr>
                        <a:picLocks noChangeAspect="1" noChangeArrowheads="1"/>
                      </p:cNvPicPr>
                      <p:nvPr/>
                    </p:nvPicPr>
                    <p:blipFill>
                      <a:blip r:embed="rId5"/>
                      <a:srcRect/>
                      <a:stretch>
                        <a:fillRect/>
                      </a:stretch>
                    </p:blipFill>
                    <p:spPr bwMode="auto">
                      <a:xfrm>
                        <a:off x="5292080" y="1412776"/>
                        <a:ext cx="28368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1"/>
          <p:cNvSpPr>
            <a:spLocks noChangeArrowheads="1"/>
          </p:cNvSpPr>
          <p:nvPr/>
        </p:nvSpPr>
        <p:spPr bwMode="auto">
          <a:xfrm>
            <a:off x="2195736" y="6335774"/>
            <a:ext cx="5904656"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smtClean="0">
                <a:solidFill>
                  <a:srgbClr val="009900"/>
                </a:solidFill>
                <a:latin typeface="Times New Roman" pitchFamily="18" charset="0"/>
              </a:rPr>
              <a:t>M. Casas et al, “Automatic </a:t>
            </a:r>
            <a:r>
              <a:rPr lang="en-US" sz="1300" b="1" dirty="0">
                <a:solidFill>
                  <a:srgbClr val="009900"/>
                </a:solidFill>
                <a:latin typeface="Times New Roman" pitchFamily="18" charset="0"/>
              </a:rPr>
              <a:t>analysis of speedup of MPI applications”. I</a:t>
            </a:r>
            <a:r>
              <a:rPr lang="en-US" sz="1300" b="1" dirty="0" smtClean="0">
                <a:solidFill>
                  <a:srgbClr val="009900"/>
                </a:solidFill>
                <a:latin typeface="Times New Roman" pitchFamily="18" charset="0"/>
              </a:rPr>
              <a:t>CS 2008.</a:t>
            </a:r>
            <a:endParaRPr lang="en-GB" sz="1300" b="1" dirty="0">
              <a:solidFill>
                <a:srgbClr val="009900"/>
              </a:solidFill>
              <a:latin typeface="Times New Roman" pitchFamily="18" charset="0"/>
            </a:endParaRPr>
          </a:p>
        </p:txBody>
      </p:sp>
    </p:spTree>
    <p:extLst>
      <p:ext uri="{BB962C8B-B14F-4D97-AF65-F5344CB8AC3E}">
        <p14:creationId xmlns:p14="http://schemas.microsoft.com/office/powerpoint/2010/main" val="1785279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Basic</a:t>
            </a:r>
            <a:r>
              <a:rPr lang="en-US" dirty="0">
                <a:sym typeface="Symbol" pitchFamily="18" charset="2"/>
              </a:rPr>
              <a:t> functions of time</a:t>
            </a:r>
          </a:p>
        </p:txBody>
      </p:sp>
      <p:sp>
        <p:nvSpPr>
          <p:cNvPr id="82947" name="Rectangle 3"/>
          <p:cNvSpPr>
            <a:spLocks noGrp="1" noChangeArrowheads="1"/>
          </p:cNvSpPr>
          <p:nvPr>
            <p:ph type="body" sz="half" idx="1"/>
          </p:nvPr>
        </p:nvSpPr>
        <p:spPr>
          <a:xfrm>
            <a:off x="457703" y="1034897"/>
            <a:ext cx="8447400" cy="4887567"/>
          </a:xfrm>
        </p:spPr>
        <p:txBody>
          <a:bodyPr>
            <a:normAutofit/>
          </a:bodyPr>
          <a:lstStyle/>
          <a:p>
            <a:pPr marL="241122" indent="-241122" defTabSz="642991"/>
            <a:r>
              <a:rPr lang="en-US" sz="1400" dirty="0">
                <a:solidFill>
                  <a:schemeClr val="tx1"/>
                </a:solidFill>
              </a:rPr>
              <a:t>The filter module presents a subset of the trace to the semantic module. Each thread     </a:t>
            </a:r>
            <a:r>
              <a:rPr lang="en-US" sz="1400" dirty="0" smtClean="0">
                <a:solidFill>
                  <a:schemeClr val="tx1"/>
                </a:solidFill>
              </a:rPr>
              <a:t> </a:t>
            </a:r>
            <a:r>
              <a:rPr lang="en-US" sz="1400" dirty="0">
                <a:solidFill>
                  <a:schemeClr val="tx1"/>
                </a:solidFill>
              </a:rPr>
              <a:t>is described by</a:t>
            </a:r>
          </a:p>
          <a:p>
            <a:pPr marL="241122" indent="-241122" defTabSz="642991"/>
            <a:endParaRPr lang="en-US" sz="1400" dirty="0">
              <a:solidFill>
                <a:schemeClr val="tx1"/>
              </a:solidFill>
            </a:endParaRPr>
          </a:p>
          <a:p>
            <a:pPr marL="522431" lvl="1" indent="-202051" defTabSz="642991">
              <a:lnSpc>
                <a:spcPct val="150000"/>
              </a:lnSpc>
            </a:pPr>
            <a:r>
              <a:rPr lang="en-US" sz="1400" dirty="0">
                <a:solidFill>
                  <a:schemeClr val="tx1"/>
                </a:solidFill>
              </a:rPr>
              <a:t>A sequence of events                     , states                        and </a:t>
            </a:r>
            <a:r>
              <a:rPr lang="en-US" sz="1400" dirty="0" smtClean="0">
                <a:solidFill>
                  <a:schemeClr val="tx1"/>
                </a:solidFill>
              </a:rPr>
              <a:t>communications</a:t>
            </a:r>
            <a:endParaRPr lang="en-US" sz="1400" dirty="0">
              <a:solidFill>
                <a:schemeClr val="tx1"/>
              </a:solidFill>
            </a:endParaRPr>
          </a:p>
          <a:p>
            <a:pPr marL="522431" lvl="1" indent="-202051" defTabSz="642991">
              <a:lnSpc>
                <a:spcPct val="150000"/>
              </a:lnSpc>
            </a:pPr>
            <a:r>
              <a:rPr lang="en-US" sz="1400" dirty="0">
                <a:solidFill>
                  <a:schemeClr val="tx1"/>
                </a:solidFill>
              </a:rPr>
              <a:t>For each event  </a:t>
            </a:r>
            <a:r>
              <a:rPr lang="en-US" sz="1400" dirty="0">
                <a:solidFill>
                  <a:schemeClr val="tx1"/>
                </a:solidFill>
                <a:sym typeface="Symbol" pitchFamily="18" charset="2"/>
              </a:rPr>
              <a:t>let                    </a:t>
            </a:r>
            <a:r>
              <a:rPr lang="en-US" sz="1400" dirty="0" smtClean="0">
                <a:solidFill>
                  <a:schemeClr val="tx1"/>
                </a:solidFill>
                <a:sym typeface="Symbol" pitchFamily="18" charset="2"/>
              </a:rPr>
              <a:t>be </a:t>
            </a:r>
            <a:r>
              <a:rPr lang="en-US" sz="1400" dirty="0">
                <a:solidFill>
                  <a:schemeClr val="tx1"/>
                </a:solidFill>
                <a:sym typeface="Symbol" pitchFamily="18" charset="2"/>
              </a:rPr>
              <a:t>its time  and                   its value</a:t>
            </a:r>
          </a:p>
          <a:p>
            <a:pPr marL="522431" lvl="1" indent="-202051" defTabSz="642991">
              <a:lnSpc>
                <a:spcPct val="150000"/>
              </a:lnSpc>
            </a:pPr>
            <a:r>
              <a:rPr lang="en-US" sz="1400" dirty="0">
                <a:solidFill>
                  <a:schemeClr val="tx1"/>
                </a:solidFill>
                <a:sym typeface="Symbol" pitchFamily="18" charset="2"/>
              </a:rPr>
              <a:t>For each state  let                   </a:t>
            </a:r>
            <a:r>
              <a:rPr lang="en-US" sz="1400" dirty="0" smtClean="0">
                <a:solidFill>
                  <a:schemeClr val="tx1"/>
                </a:solidFill>
                <a:sym typeface="Symbol" pitchFamily="18" charset="2"/>
              </a:rPr>
              <a:t> </a:t>
            </a:r>
            <a:r>
              <a:rPr lang="en-US" sz="1400" dirty="0">
                <a:solidFill>
                  <a:schemeClr val="tx1"/>
                </a:solidFill>
                <a:sym typeface="Symbol" pitchFamily="18" charset="2"/>
              </a:rPr>
              <a:t>be its start time                    its stop time and                  its value</a:t>
            </a:r>
          </a:p>
          <a:p>
            <a:pPr marL="522431" lvl="1" indent="-202051" defTabSz="642991">
              <a:lnSpc>
                <a:spcPct val="150000"/>
              </a:lnSpc>
            </a:pPr>
            <a:r>
              <a:rPr lang="en-US" sz="1400" dirty="0">
                <a:solidFill>
                  <a:schemeClr val="tx1"/>
                </a:solidFill>
                <a:sym typeface="Symbol" pitchFamily="18" charset="2"/>
              </a:rPr>
              <a:t>For each Communication let               </a:t>
            </a:r>
            <a:r>
              <a:rPr lang="en-US" sz="1400" dirty="0" smtClean="0">
                <a:solidFill>
                  <a:schemeClr val="tx1"/>
                </a:solidFill>
                <a:sym typeface="Symbol" pitchFamily="18" charset="2"/>
              </a:rPr>
              <a:t>be </a:t>
            </a:r>
            <a:r>
              <a:rPr lang="en-US" sz="1400" dirty="0">
                <a:solidFill>
                  <a:schemeClr val="tx1"/>
                </a:solidFill>
                <a:sym typeface="Symbol" pitchFamily="18" charset="2"/>
              </a:rPr>
              <a:t>its send time,              </a:t>
            </a:r>
            <a:r>
              <a:rPr lang="en-US" sz="1400" dirty="0" smtClean="0">
                <a:solidFill>
                  <a:schemeClr val="tx1"/>
                </a:solidFill>
                <a:sym typeface="Symbol" pitchFamily="18" charset="2"/>
              </a:rPr>
              <a:t> its </a:t>
            </a:r>
            <a:r>
              <a:rPr lang="en-US" sz="1400" dirty="0">
                <a:solidFill>
                  <a:schemeClr val="tx1"/>
                </a:solidFill>
                <a:sym typeface="Symbol" pitchFamily="18" charset="2"/>
              </a:rPr>
              <a:t>receive time,             </a:t>
            </a:r>
            <a:r>
              <a:rPr lang="en-US" sz="1400" dirty="0" smtClean="0">
                <a:solidFill>
                  <a:schemeClr val="tx1"/>
                </a:solidFill>
                <a:sym typeface="Symbol" pitchFamily="18" charset="2"/>
              </a:rPr>
              <a:t> </a:t>
            </a:r>
            <a:r>
              <a:rPr lang="en-US" sz="1400" dirty="0">
                <a:solidFill>
                  <a:schemeClr val="tx1"/>
                </a:solidFill>
                <a:sym typeface="Symbol" pitchFamily="18" charset="2"/>
              </a:rPr>
              <a:t>its size.</a:t>
            </a:r>
          </a:p>
          <a:p>
            <a:pPr marL="522431" lvl="1" indent="-202051" defTabSz="642991">
              <a:lnSpc>
                <a:spcPct val="150000"/>
              </a:lnSpc>
            </a:pPr>
            <a:r>
              <a:rPr lang="en-US" sz="1400" dirty="0">
                <a:solidFill>
                  <a:schemeClr val="tx1"/>
                </a:solidFill>
                <a:sym typeface="Symbol" pitchFamily="18" charset="2"/>
              </a:rPr>
              <a:t>	                   </a:t>
            </a:r>
            <a:r>
              <a:rPr lang="en-US" sz="1400" dirty="0" smtClean="0">
                <a:solidFill>
                  <a:schemeClr val="tx1"/>
                </a:solidFill>
                <a:sym typeface="Symbol" pitchFamily="18" charset="2"/>
              </a:rPr>
              <a:t>and                                        </a:t>
            </a:r>
            <a:r>
              <a:rPr lang="en-US" sz="1400" dirty="0">
                <a:solidFill>
                  <a:schemeClr val="tx1"/>
                </a:solidFill>
                <a:sym typeface="Symbol" pitchFamily="18" charset="2"/>
              </a:rPr>
              <a:t>identify the partner process and direction of the transfer                  </a:t>
            </a:r>
          </a:p>
          <a:p>
            <a:pPr marL="241122" indent="-241122" defTabSz="642991"/>
            <a:endParaRPr lang="en-US" sz="1400" dirty="0" smtClean="0">
              <a:solidFill>
                <a:schemeClr val="tx1"/>
              </a:solidFill>
            </a:endParaRPr>
          </a:p>
          <a:p>
            <a:pPr marL="241122" indent="-241122" defTabSz="642991"/>
            <a:endParaRPr lang="en-US" sz="1400" dirty="0">
              <a:solidFill>
                <a:schemeClr val="tx1"/>
              </a:solidFill>
            </a:endParaRPr>
          </a:p>
          <a:p>
            <a:pPr marL="241122" indent="-241122" defTabSz="642991"/>
            <a:r>
              <a:rPr lang="en-US" sz="1400" dirty="0">
                <a:solidFill>
                  <a:schemeClr val="tx1"/>
                </a:solidFill>
              </a:rPr>
              <a:t>Semantic module builds</a:t>
            </a:r>
          </a:p>
        </p:txBody>
      </p:sp>
      <p:graphicFrame>
        <p:nvGraphicFramePr>
          <p:cNvPr id="82948" name="Object 4"/>
          <p:cNvGraphicFramePr>
            <a:graphicFrameLocks noGrp="1" noChangeAspect="1"/>
          </p:cNvGraphicFramePr>
          <p:nvPr>
            <p:ph sz="quarter" idx="2"/>
            <p:extLst>
              <p:ext uri="{D42A27DB-BD31-4B8C-83A1-F6EECF244321}">
                <p14:modId xmlns:p14="http://schemas.microsoft.com/office/powerpoint/2010/main" val="552051406"/>
              </p:ext>
            </p:extLst>
          </p:nvPr>
        </p:nvGraphicFramePr>
        <p:xfrm>
          <a:off x="5364088" y="2907084"/>
          <a:ext cx="601711" cy="308124"/>
        </p:xfrm>
        <a:graphic>
          <a:graphicData uri="http://schemas.openxmlformats.org/presentationml/2006/ole">
            <mc:AlternateContent xmlns:mc="http://schemas.openxmlformats.org/markup-compatibility/2006">
              <mc:Choice xmlns:v="urn:schemas-microsoft-com:vml" Requires="v">
                <p:oleObj spid="_x0000_s46243" name="Equation" r:id="rId3" imgW="444240" imgH="228600" progId="Equation.3">
                  <p:embed/>
                </p:oleObj>
              </mc:Choice>
              <mc:Fallback>
                <p:oleObj name="Equation" r:id="rId3" imgW="4442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907084"/>
                        <a:ext cx="601711" cy="308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49" name="Object 5"/>
          <p:cNvGraphicFramePr>
            <a:graphicFrameLocks noChangeAspect="1"/>
          </p:cNvGraphicFramePr>
          <p:nvPr/>
        </p:nvGraphicFramePr>
        <p:xfrm>
          <a:off x="928802" y="5042745"/>
          <a:ext cx="2924829" cy="401902"/>
        </p:xfrm>
        <a:graphic>
          <a:graphicData uri="http://schemas.openxmlformats.org/presentationml/2006/ole">
            <mc:AlternateContent xmlns:mc="http://schemas.openxmlformats.org/markup-compatibility/2006">
              <mc:Choice xmlns:v="urn:schemas-microsoft-com:vml" Requires="v">
                <p:oleObj spid="_x0000_s46244" name="Equation" r:id="rId5" imgW="1663560" imgH="228600" progId="Equation.3">
                  <p:embed/>
                </p:oleObj>
              </mc:Choice>
              <mc:Fallback>
                <p:oleObj name="Equation" r:id="rId5" imgW="1663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02" y="5042745"/>
                        <a:ext cx="2924829" cy="4019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0" name="Object 6"/>
          <p:cNvGraphicFramePr>
            <a:graphicFrameLocks noChangeAspect="1"/>
          </p:cNvGraphicFramePr>
          <p:nvPr>
            <p:extLst>
              <p:ext uri="{D42A27DB-BD31-4B8C-83A1-F6EECF244321}">
                <p14:modId xmlns:p14="http://schemas.microsoft.com/office/powerpoint/2010/main" val="2298805472"/>
              </p:ext>
            </p:extLst>
          </p:nvPr>
        </p:nvGraphicFramePr>
        <p:xfrm>
          <a:off x="2908045" y="1812451"/>
          <a:ext cx="871867" cy="320405"/>
        </p:xfrm>
        <a:graphic>
          <a:graphicData uri="http://schemas.openxmlformats.org/presentationml/2006/ole">
            <mc:AlternateContent xmlns:mc="http://schemas.openxmlformats.org/markup-compatibility/2006">
              <mc:Choice xmlns:v="urn:schemas-microsoft-com:vml" Requires="v">
                <p:oleObj spid="_x0000_s46245" name="Equation" r:id="rId7" imgW="622080" imgH="228600" progId="Equation.3">
                  <p:embed/>
                </p:oleObj>
              </mc:Choice>
              <mc:Fallback>
                <p:oleObj name="Equation" r:id="rId7" imgW="622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045" y="1812451"/>
                        <a:ext cx="871867"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7"/>
          <p:cNvGraphicFramePr>
            <a:graphicFrameLocks noChangeAspect="1"/>
          </p:cNvGraphicFramePr>
          <p:nvPr>
            <p:extLst>
              <p:ext uri="{D42A27DB-BD31-4B8C-83A1-F6EECF244321}">
                <p14:modId xmlns:p14="http://schemas.microsoft.com/office/powerpoint/2010/main" val="3067831351"/>
              </p:ext>
            </p:extLst>
          </p:nvPr>
        </p:nvGraphicFramePr>
        <p:xfrm>
          <a:off x="4922583" y="2174174"/>
          <a:ext cx="657529" cy="320405"/>
        </p:xfrm>
        <a:graphic>
          <a:graphicData uri="http://schemas.openxmlformats.org/presentationml/2006/ole">
            <mc:AlternateContent xmlns:mc="http://schemas.openxmlformats.org/markup-compatibility/2006">
              <mc:Choice xmlns:v="urn:schemas-microsoft-com:vml" Requires="v">
                <p:oleObj spid="_x0000_s46246" name="Equation" r:id="rId9" imgW="469800" imgH="228600" progId="Equation.3">
                  <p:embed/>
                </p:oleObj>
              </mc:Choice>
              <mc:Fallback>
                <p:oleObj name="Equation" r:id="rId9" imgW="469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583" y="2174174"/>
                        <a:ext cx="657529"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2" name="Object 8"/>
          <p:cNvGraphicFramePr>
            <a:graphicFrameLocks noChangeAspect="1"/>
          </p:cNvGraphicFramePr>
          <p:nvPr>
            <p:extLst>
              <p:ext uri="{D42A27DB-BD31-4B8C-83A1-F6EECF244321}">
                <p14:modId xmlns:p14="http://schemas.microsoft.com/office/powerpoint/2010/main" val="2144209021"/>
              </p:ext>
            </p:extLst>
          </p:nvPr>
        </p:nvGraphicFramePr>
        <p:xfrm>
          <a:off x="2707081" y="2174174"/>
          <a:ext cx="640783" cy="320405"/>
        </p:xfrm>
        <a:graphic>
          <a:graphicData uri="http://schemas.openxmlformats.org/presentationml/2006/ole">
            <mc:AlternateContent xmlns:mc="http://schemas.openxmlformats.org/markup-compatibility/2006">
              <mc:Choice xmlns:v="urn:schemas-microsoft-com:vml" Requires="v">
                <p:oleObj spid="_x0000_s46247" name="Equation" r:id="rId11" imgW="457200" imgH="228600" progId="Equation.3">
                  <p:embed/>
                </p:oleObj>
              </mc:Choice>
              <mc:Fallback>
                <p:oleObj name="Equation" r:id="rId11" imgW="457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7081" y="2174174"/>
                        <a:ext cx="640783"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3" name="Object 9"/>
          <p:cNvGraphicFramePr>
            <a:graphicFrameLocks noChangeAspect="1"/>
          </p:cNvGraphicFramePr>
          <p:nvPr>
            <p:extLst>
              <p:ext uri="{D42A27DB-BD31-4B8C-83A1-F6EECF244321}">
                <p14:modId xmlns:p14="http://schemas.microsoft.com/office/powerpoint/2010/main" val="2834769063"/>
              </p:ext>
            </p:extLst>
          </p:nvPr>
        </p:nvGraphicFramePr>
        <p:xfrm>
          <a:off x="4546922" y="1812452"/>
          <a:ext cx="817166" cy="320404"/>
        </p:xfrm>
        <a:graphic>
          <a:graphicData uri="http://schemas.openxmlformats.org/presentationml/2006/ole">
            <mc:AlternateContent xmlns:mc="http://schemas.openxmlformats.org/markup-compatibility/2006">
              <mc:Choice xmlns:v="urn:schemas-microsoft-com:vml" Requires="v">
                <p:oleObj spid="_x0000_s46248" name="Equation" r:id="rId13" imgW="583920" imgH="228600" progId="Equation.3">
                  <p:embed/>
                </p:oleObj>
              </mc:Choice>
              <mc:Fallback>
                <p:oleObj name="Equation" r:id="rId13" imgW="58392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6922" y="1812452"/>
                        <a:ext cx="817166"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4" name="Object 10"/>
          <p:cNvGraphicFramePr>
            <a:graphicFrameLocks noChangeAspect="1"/>
          </p:cNvGraphicFramePr>
          <p:nvPr>
            <p:extLst>
              <p:ext uri="{D42A27DB-BD31-4B8C-83A1-F6EECF244321}">
                <p14:modId xmlns:p14="http://schemas.microsoft.com/office/powerpoint/2010/main" val="1061363834"/>
              </p:ext>
            </p:extLst>
          </p:nvPr>
        </p:nvGraphicFramePr>
        <p:xfrm>
          <a:off x="2652934" y="2514672"/>
          <a:ext cx="622922" cy="320404"/>
        </p:xfrm>
        <a:graphic>
          <a:graphicData uri="http://schemas.openxmlformats.org/presentationml/2006/ole">
            <mc:AlternateContent xmlns:mc="http://schemas.openxmlformats.org/markup-compatibility/2006">
              <mc:Choice xmlns:v="urn:schemas-microsoft-com:vml" Requires="v">
                <p:oleObj spid="_x0000_s46249" name="Equation" r:id="rId15" imgW="444240" imgH="228600" progId="Equation.3">
                  <p:embed/>
                </p:oleObj>
              </mc:Choice>
              <mc:Fallback>
                <p:oleObj name="Equation" r:id="rId15" imgW="4442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2934" y="2514672"/>
                        <a:ext cx="622922"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5" name="Object 11"/>
          <p:cNvGraphicFramePr>
            <a:graphicFrameLocks noChangeAspect="1"/>
          </p:cNvGraphicFramePr>
          <p:nvPr>
            <p:extLst>
              <p:ext uri="{D42A27DB-BD31-4B8C-83A1-F6EECF244321}">
                <p14:modId xmlns:p14="http://schemas.microsoft.com/office/powerpoint/2010/main" val="3149038950"/>
              </p:ext>
            </p:extLst>
          </p:nvPr>
        </p:nvGraphicFramePr>
        <p:xfrm>
          <a:off x="4814290" y="2514672"/>
          <a:ext cx="621806" cy="320404"/>
        </p:xfrm>
        <a:graphic>
          <a:graphicData uri="http://schemas.openxmlformats.org/presentationml/2006/ole">
            <mc:AlternateContent xmlns:mc="http://schemas.openxmlformats.org/markup-compatibility/2006">
              <mc:Choice xmlns:v="urn:schemas-microsoft-com:vml" Requires="v">
                <p:oleObj spid="_x0000_s46250" name="Equation" r:id="rId17" imgW="444240" imgH="228600" progId="Equation.3">
                  <p:embed/>
                </p:oleObj>
              </mc:Choice>
              <mc:Fallback>
                <p:oleObj name="Equation" r:id="rId17" imgW="4442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14290" y="2514672"/>
                        <a:ext cx="621806"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6" name="Object 12"/>
          <p:cNvGraphicFramePr>
            <a:graphicFrameLocks noChangeAspect="1"/>
          </p:cNvGraphicFramePr>
          <p:nvPr>
            <p:extLst>
              <p:ext uri="{D42A27DB-BD31-4B8C-83A1-F6EECF244321}">
                <p14:modId xmlns:p14="http://schemas.microsoft.com/office/powerpoint/2010/main" val="3621610533"/>
              </p:ext>
            </p:extLst>
          </p:nvPr>
        </p:nvGraphicFramePr>
        <p:xfrm>
          <a:off x="7092280" y="2514672"/>
          <a:ext cx="587199" cy="320404"/>
        </p:xfrm>
        <a:graphic>
          <a:graphicData uri="http://schemas.openxmlformats.org/presentationml/2006/ole">
            <mc:AlternateContent xmlns:mc="http://schemas.openxmlformats.org/markup-compatibility/2006">
              <mc:Choice xmlns:v="urn:schemas-microsoft-com:vml" Requires="v">
                <p:oleObj spid="_x0000_s46251" name="Equation" r:id="rId19" imgW="419040" imgH="228600" progId="Equation.3">
                  <p:embed/>
                </p:oleObj>
              </mc:Choice>
              <mc:Fallback>
                <p:oleObj name="Equation" r:id="rId19" imgW="419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2280" y="2514672"/>
                        <a:ext cx="587199"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7" name="Object 13"/>
          <p:cNvGraphicFramePr>
            <a:graphicFrameLocks noChangeAspect="1"/>
          </p:cNvGraphicFramePr>
          <p:nvPr>
            <p:extLst>
              <p:ext uri="{D42A27DB-BD31-4B8C-83A1-F6EECF244321}">
                <p14:modId xmlns:p14="http://schemas.microsoft.com/office/powerpoint/2010/main" val="931343926"/>
              </p:ext>
            </p:extLst>
          </p:nvPr>
        </p:nvGraphicFramePr>
        <p:xfrm>
          <a:off x="7308304" y="1812452"/>
          <a:ext cx="782560" cy="320404"/>
        </p:xfrm>
        <a:graphic>
          <a:graphicData uri="http://schemas.openxmlformats.org/presentationml/2006/ole">
            <mc:AlternateContent xmlns:mc="http://schemas.openxmlformats.org/markup-compatibility/2006">
              <mc:Choice xmlns:v="urn:schemas-microsoft-com:vml" Requires="v">
                <p:oleObj spid="_x0000_s46252" name="Equation" r:id="rId21" imgW="558720" imgH="228600" progId="Equation.3">
                  <p:embed/>
                </p:oleObj>
              </mc:Choice>
              <mc:Fallback>
                <p:oleObj name="Equation" r:id="rId21" imgW="55872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08304" y="1812452"/>
                        <a:ext cx="782560"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8" name="Object 14"/>
          <p:cNvGraphicFramePr>
            <a:graphicFrameLocks noChangeAspect="1"/>
          </p:cNvGraphicFramePr>
          <p:nvPr>
            <p:extLst>
              <p:ext uri="{D42A27DB-BD31-4B8C-83A1-F6EECF244321}">
                <p14:modId xmlns:p14="http://schemas.microsoft.com/office/powerpoint/2010/main" val="3958914198"/>
              </p:ext>
            </p:extLst>
          </p:nvPr>
        </p:nvGraphicFramePr>
        <p:xfrm>
          <a:off x="3375012" y="2890576"/>
          <a:ext cx="606176" cy="319288"/>
        </p:xfrm>
        <a:graphic>
          <a:graphicData uri="http://schemas.openxmlformats.org/presentationml/2006/ole">
            <mc:AlternateContent xmlns:mc="http://schemas.openxmlformats.org/markup-compatibility/2006">
              <mc:Choice xmlns:v="urn:schemas-microsoft-com:vml" Requires="v">
                <p:oleObj spid="_x0000_s46253" name="Equation" r:id="rId23" imgW="431640" imgH="228600" progId="Equation.3">
                  <p:embed/>
                </p:oleObj>
              </mc:Choice>
              <mc:Fallback>
                <p:oleObj name="Equation" r:id="rId23" imgW="43164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75012" y="2890576"/>
                        <a:ext cx="606176" cy="3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9" name="Object 15"/>
          <p:cNvGraphicFramePr>
            <a:graphicFrameLocks noChangeAspect="1"/>
          </p:cNvGraphicFramePr>
          <p:nvPr>
            <p:extLst>
              <p:ext uri="{D42A27DB-BD31-4B8C-83A1-F6EECF244321}">
                <p14:modId xmlns:p14="http://schemas.microsoft.com/office/powerpoint/2010/main" val="947435198"/>
              </p:ext>
            </p:extLst>
          </p:nvPr>
        </p:nvGraphicFramePr>
        <p:xfrm>
          <a:off x="7331453" y="2907084"/>
          <a:ext cx="624037" cy="319288"/>
        </p:xfrm>
        <a:graphic>
          <a:graphicData uri="http://schemas.openxmlformats.org/presentationml/2006/ole">
            <mc:AlternateContent xmlns:mc="http://schemas.openxmlformats.org/markup-compatibility/2006">
              <mc:Choice xmlns:v="urn:schemas-microsoft-com:vml" Requires="v">
                <p:oleObj spid="_x0000_s46254" name="Equation" r:id="rId25" imgW="444240" imgH="228600" progId="Equation.3">
                  <p:embed/>
                </p:oleObj>
              </mc:Choice>
              <mc:Fallback>
                <p:oleObj name="Equation" r:id="rId25" imgW="4442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31453" y="2907084"/>
                        <a:ext cx="624037" cy="3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0" name="Object 16"/>
          <p:cNvGraphicFramePr>
            <a:graphicFrameLocks noChangeAspect="1"/>
          </p:cNvGraphicFramePr>
          <p:nvPr>
            <p:extLst>
              <p:ext uri="{D42A27DB-BD31-4B8C-83A1-F6EECF244321}">
                <p14:modId xmlns:p14="http://schemas.microsoft.com/office/powerpoint/2010/main" val="1149921464"/>
              </p:ext>
            </p:extLst>
          </p:nvPr>
        </p:nvGraphicFramePr>
        <p:xfrm>
          <a:off x="2483768" y="3267124"/>
          <a:ext cx="1820762" cy="305892"/>
        </p:xfrm>
        <a:graphic>
          <a:graphicData uri="http://schemas.openxmlformats.org/presentationml/2006/ole">
            <mc:AlternateContent xmlns:mc="http://schemas.openxmlformats.org/markup-compatibility/2006">
              <mc:Choice xmlns:v="urn:schemas-microsoft-com:vml" Requires="v">
                <p:oleObj spid="_x0000_s46255" name="Equation" r:id="rId27" imgW="1358640" imgH="228600" progId="Equation.3">
                  <p:embed/>
                </p:oleObj>
              </mc:Choice>
              <mc:Fallback>
                <p:oleObj name="Equation" r:id="rId27" imgW="135864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83768" y="3267124"/>
                        <a:ext cx="1820762" cy="3058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61" name="Text Box 17"/>
          <p:cNvSpPr txBox="1">
            <a:spLocks noChangeArrowheads="1"/>
          </p:cNvSpPr>
          <p:nvPr/>
        </p:nvSpPr>
        <p:spPr bwMode="auto">
          <a:xfrm>
            <a:off x="369645" y="5883389"/>
            <a:ext cx="1319257"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Function of time</a:t>
            </a:r>
          </a:p>
        </p:txBody>
      </p:sp>
      <p:sp>
        <p:nvSpPr>
          <p:cNvPr id="82962" name="Text Box 18"/>
          <p:cNvSpPr txBox="1">
            <a:spLocks noChangeArrowheads="1"/>
          </p:cNvSpPr>
          <p:nvPr/>
        </p:nvSpPr>
        <p:spPr bwMode="auto">
          <a:xfrm>
            <a:off x="1817233" y="5883389"/>
            <a:ext cx="13176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Series of values</a:t>
            </a:r>
          </a:p>
        </p:txBody>
      </p:sp>
      <p:sp>
        <p:nvSpPr>
          <p:cNvPr id="82963" name="Oval 19"/>
          <p:cNvSpPr>
            <a:spLocks noChangeArrowheads="1"/>
          </p:cNvSpPr>
          <p:nvPr/>
        </p:nvSpPr>
        <p:spPr bwMode="auto">
          <a:xfrm>
            <a:off x="982386" y="5123126"/>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2964" name="AutoShape 20"/>
          <p:cNvCxnSpPr>
            <a:cxnSpLocks noChangeShapeType="1"/>
            <a:stCxn id="82961" idx="0"/>
            <a:endCxn id="82963" idx="4"/>
          </p:cNvCxnSpPr>
          <p:nvPr/>
        </p:nvCxnSpPr>
        <p:spPr bwMode="auto">
          <a:xfrm rot="5400000" flipH="1" flipV="1">
            <a:off x="799853" y="5566894"/>
            <a:ext cx="545916" cy="87074"/>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965" name="Oval 21"/>
          <p:cNvSpPr>
            <a:spLocks noChangeArrowheads="1"/>
          </p:cNvSpPr>
          <p:nvPr/>
        </p:nvSpPr>
        <p:spPr bwMode="auto">
          <a:xfrm>
            <a:off x="1732571" y="5176713"/>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2966" name="AutoShape 22"/>
          <p:cNvCxnSpPr>
            <a:cxnSpLocks noChangeShapeType="1"/>
            <a:stCxn id="82962" idx="0"/>
            <a:endCxn id="82965" idx="4"/>
          </p:cNvCxnSpPr>
          <p:nvPr/>
        </p:nvCxnSpPr>
        <p:spPr bwMode="auto">
          <a:xfrm rot="16200000" flipV="1">
            <a:off x="1925133" y="5332461"/>
            <a:ext cx="492329" cy="60952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aphicFrame>
        <p:nvGraphicFramePr>
          <p:cNvPr id="83004" name="Object 60"/>
          <p:cNvGraphicFramePr>
            <a:graphicFrameLocks noGrp="1" noChangeAspect="1"/>
          </p:cNvGraphicFramePr>
          <p:nvPr>
            <p:ph sz="quarter" idx="3"/>
            <p:extLst>
              <p:ext uri="{D42A27DB-BD31-4B8C-83A1-F6EECF244321}">
                <p14:modId xmlns:p14="http://schemas.microsoft.com/office/powerpoint/2010/main" val="709457687"/>
              </p:ext>
            </p:extLst>
          </p:nvPr>
        </p:nvGraphicFramePr>
        <p:xfrm>
          <a:off x="7468517" y="1080736"/>
          <a:ext cx="199827" cy="214347"/>
        </p:xfrm>
        <a:graphic>
          <a:graphicData uri="http://schemas.openxmlformats.org/presentationml/2006/ole">
            <mc:AlternateContent xmlns:mc="http://schemas.openxmlformats.org/markup-compatibility/2006">
              <mc:Choice xmlns:v="urn:schemas-microsoft-com:vml" Requires="v">
                <p:oleObj spid="_x0000_s46256" name="Equation" r:id="rId29" imgW="164880" imgH="177480" progId="Equation.3">
                  <p:embed/>
                </p:oleObj>
              </mc:Choice>
              <mc:Fallback>
                <p:oleObj name="Equation" r:id="rId29" imgW="164880" imgH="177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468517" y="1080736"/>
                        <a:ext cx="199827" cy="214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05" name="Object 61"/>
          <p:cNvGraphicFramePr>
            <a:graphicFrameLocks noChangeAspect="1"/>
          </p:cNvGraphicFramePr>
          <p:nvPr>
            <p:extLst>
              <p:ext uri="{D42A27DB-BD31-4B8C-83A1-F6EECF244321}">
                <p14:modId xmlns:p14="http://schemas.microsoft.com/office/powerpoint/2010/main" val="2561089857"/>
              </p:ext>
            </p:extLst>
          </p:nvPr>
        </p:nvGraphicFramePr>
        <p:xfrm>
          <a:off x="1043608" y="3267124"/>
          <a:ext cx="1051599" cy="304775"/>
        </p:xfrm>
        <a:graphic>
          <a:graphicData uri="http://schemas.openxmlformats.org/presentationml/2006/ole">
            <mc:AlternateContent xmlns:mc="http://schemas.openxmlformats.org/markup-compatibility/2006">
              <mc:Choice xmlns:v="urn:schemas-microsoft-com:vml" Requires="v">
                <p:oleObj spid="_x0000_s46257" name="Equation" r:id="rId31" imgW="787320" imgH="228600" progId="Equation.3">
                  <p:embed/>
                </p:oleObj>
              </mc:Choice>
              <mc:Fallback>
                <p:oleObj name="Equation" r:id="rId31" imgW="787320" imgH="2286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43608" y="3267124"/>
                        <a:ext cx="1051599" cy="30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7"/>
          <p:cNvGrpSpPr/>
          <p:nvPr/>
        </p:nvGrpSpPr>
        <p:grpSpPr>
          <a:xfrm>
            <a:off x="5508104" y="3910400"/>
            <a:ext cx="2946268" cy="2749140"/>
            <a:chOff x="5508104" y="3910400"/>
            <a:chExt cx="2946268" cy="2749140"/>
          </a:xfrm>
        </p:grpSpPr>
        <p:sp>
          <p:nvSpPr>
            <p:cNvPr id="83002" name="Text Box 58"/>
            <p:cNvSpPr txBox="1">
              <a:spLocks noChangeArrowheads="1"/>
            </p:cNvSpPr>
            <p:nvPr/>
          </p:nvSpPr>
          <p:spPr bwMode="auto">
            <a:xfrm>
              <a:off x="7156003" y="453218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83003" name="Text Box 59"/>
            <p:cNvSpPr txBox="1">
              <a:spLocks noChangeArrowheads="1"/>
            </p:cNvSpPr>
            <p:nvPr/>
          </p:nvSpPr>
          <p:spPr bwMode="auto">
            <a:xfrm>
              <a:off x="7154854" y="492277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2" name="Rectangle 1"/>
            <p:cNvSpPr/>
            <p:nvPr/>
          </p:nvSpPr>
          <p:spPr>
            <a:xfrm>
              <a:off x="5508104" y="417536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urved Connector 3"/>
            <p:cNvCxnSpPr>
              <a:stCxn id="2" idx="2"/>
              <a:endCxn id="8" idx="0"/>
            </p:cNvCxnSpPr>
            <p:nvPr/>
          </p:nvCxnSpPr>
          <p:spPr>
            <a:xfrm rot="5400000">
              <a:off x="6681342" y="4271123"/>
              <a:ext cx="316527" cy="2164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8" idx="2"/>
              <a:endCxn id="72" idx="0"/>
            </p:cNvCxnSpPr>
            <p:nvPr/>
          </p:nvCxnSpPr>
          <p:spPr>
            <a:xfrm rot="5400000">
              <a:off x="6619648" y="4845470"/>
              <a:ext cx="223458"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07900" y="453761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07900" y="495719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339924" y="542831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72" idx="2"/>
              <a:endCxn id="74" idx="0"/>
            </p:cNvCxnSpPr>
            <p:nvPr/>
          </p:nvCxnSpPr>
          <p:spPr>
            <a:xfrm rot="16200000" flipH="1">
              <a:off x="6609897" y="5274805"/>
              <a:ext cx="274985" cy="3202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 Box 59"/>
            <p:cNvSpPr txBox="1">
              <a:spLocks noChangeArrowheads="1"/>
            </p:cNvSpPr>
            <p:nvPr/>
          </p:nvSpPr>
          <p:spPr bwMode="auto">
            <a:xfrm>
              <a:off x="7171996" y="537939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pic>
          <p:nvPicPr>
            <p:cNvPr id="80" name="Picture 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57833" y="5937574"/>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1" name="Curved Connector 80"/>
            <p:cNvCxnSpPr>
              <a:stCxn id="74" idx="2"/>
              <a:endCxn id="80" idx="0"/>
            </p:cNvCxnSpPr>
            <p:nvPr/>
          </p:nvCxnSpPr>
          <p:spPr>
            <a:xfrm rot="16200000" flipH="1">
              <a:off x="6728183" y="5659654"/>
              <a:ext cx="313138" cy="242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Text Box 58"/>
            <p:cNvSpPr txBox="1">
              <a:spLocks noChangeArrowheads="1"/>
            </p:cNvSpPr>
            <p:nvPr/>
          </p:nvSpPr>
          <p:spPr bwMode="auto">
            <a:xfrm>
              <a:off x="7823473" y="391040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spTree>
    <p:extLst>
      <p:ext uri="{BB962C8B-B14F-4D97-AF65-F5344CB8AC3E}">
        <p14:creationId xmlns:p14="http://schemas.microsoft.com/office/powerpoint/2010/main" val="2641517529"/>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Filter module</a:t>
            </a:r>
          </a:p>
        </p:txBody>
      </p:sp>
      <p:sp>
        <p:nvSpPr>
          <p:cNvPr id="23554" name="Rectangle 2"/>
          <p:cNvSpPr>
            <a:spLocks noChangeArrowheads="1"/>
          </p:cNvSpPr>
          <p:nvPr/>
        </p:nvSpPr>
        <p:spPr bwMode="auto">
          <a:xfrm>
            <a:off x="5358466" y="4759183"/>
            <a:ext cx="1603074" cy="397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Show list of event types </a:t>
            </a:r>
          </a:p>
        </p:txBody>
      </p:sp>
      <p:sp>
        <p:nvSpPr>
          <p:cNvPr id="23555" name="Oval 3"/>
          <p:cNvSpPr>
            <a:spLocks noChangeArrowheads="1"/>
          </p:cNvSpPr>
          <p:nvPr/>
        </p:nvSpPr>
        <p:spPr bwMode="auto">
          <a:xfrm>
            <a:off x="4703172" y="4605120"/>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3556" name="AutoShape 4"/>
          <p:cNvCxnSpPr>
            <a:cxnSpLocks noChangeShapeType="1"/>
            <a:stCxn id="23557" idx="2"/>
            <a:endCxn id="23558" idx="1"/>
          </p:cNvCxnSpPr>
          <p:nvPr/>
        </p:nvCxnSpPr>
        <p:spPr bwMode="auto">
          <a:xfrm>
            <a:off x="1360828" y="3038821"/>
            <a:ext cx="1230214" cy="379573"/>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7" name="Rectangle 5"/>
          <p:cNvSpPr>
            <a:spLocks noChangeArrowheads="1"/>
          </p:cNvSpPr>
          <p:nvPr/>
        </p:nvSpPr>
        <p:spPr bwMode="auto">
          <a:xfrm>
            <a:off x="232201" y="2526397"/>
            <a:ext cx="2257254" cy="512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Communications that pass through the filter</a:t>
            </a:r>
          </a:p>
        </p:txBody>
      </p:sp>
      <p:sp>
        <p:nvSpPr>
          <p:cNvPr id="23558" name="AutoShape 6"/>
          <p:cNvSpPr>
            <a:spLocks/>
          </p:cNvSpPr>
          <p:nvPr/>
        </p:nvSpPr>
        <p:spPr bwMode="auto">
          <a:xfrm>
            <a:off x="2591042" y="2658132"/>
            <a:ext cx="244480" cy="1519410"/>
          </a:xfrm>
          <a:prstGeom prst="leftBrace">
            <a:avLst>
              <a:gd name="adj1" fmla="val 51788"/>
              <a:gd name="adj2" fmla="val 50000"/>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3559" name="AutoShape 7"/>
          <p:cNvCxnSpPr>
            <a:cxnSpLocks noChangeShapeType="1"/>
            <a:stCxn id="23560" idx="2"/>
            <a:endCxn id="23561" idx="1"/>
          </p:cNvCxnSpPr>
          <p:nvPr/>
        </p:nvCxnSpPr>
        <p:spPr bwMode="auto">
          <a:xfrm>
            <a:off x="1360828" y="4303694"/>
            <a:ext cx="1306126" cy="453255"/>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60" name="Rectangle 8"/>
          <p:cNvSpPr>
            <a:spLocks noChangeArrowheads="1"/>
          </p:cNvSpPr>
          <p:nvPr/>
        </p:nvSpPr>
        <p:spPr bwMode="auto">
          <a:xfrm>
            <a:off x="232201" y="3911841"/>
            <a:ext cx="2257254" cy="391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Events that pass through the filter</a:t>
            </a:r>
          </a:p>
        </p:txBody>
      </p:sp>
      <p:sp>
        <p:nvSpPr>
          <p:cNvPr id="23561" name="AutoShape 9"/>
          <p:cNvSpPr>
            <a:spLocks/>
          </p:cNvSpPr>
          <p:nvPr/>
        </p:nvSpPr>
        <p:spPr bwMode="auto">
          <a:xfrm>
            <a:off x="2666954" y="4177542"/>
            <a:ext cx="117216" cy="1157699"/>
          </a:xfrm>
          <a:prstGeom prst="leftBrace">
            <a:avLst>
              <a:gd name="adj1" fmla="val 82302"/>
              <a:gd name="adj2" fmla="val 50000"/>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3562" name="Oval 10"/>
          <p:cNvSpPr>
            <a:spLocks noChangeArrowheads="1"/>
          </p:cNvSpPr>
          <p:nvPr/>
        </p:nvSpPr>
        <p:spPr bwMode="auto">
          <a:xfrm>
            <a:off x="4687543" y="4465571"/>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pic>
        <p:nvPicPr>
          <p:cNvPr id="235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966" y="1362000"/>
            <a:ext cx="2204786" cy="42065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564" name="AutoShape 12"/>
          <p:cNvCxnSpPr>
            <a:cxnSpLocks noChangeShapeType="1"/>
            <a:stCxn id="23554" idx="1"/>
            <a:endCxn id="23555" idx="6"/>
          </p:cNvCxnSpPr>
          <p:nvPr/>
        </p:nvCxnSpPr>
        <p:spPr bwMode="auto">
          <a:xfrm flipH="1" flipV="1">
            <a:off x="4856111" y="4681035"/>
            <a:ext cx="502356" cy="27686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356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992" y="3009794"/>
            <a:ext cx="1120813" cy="1040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566" name="AutoShape 14"/>
          <p:cNvCxnSpPr>
            <a:cxnSpLocks noChangeShapeType="1"/>
            <a:stCxn id="23562" idx="6"/>
            <a:endCxn id="23565" idx="1"/>
          </p:cNvCxnSpPr>
          <p:nvPr/>
        </p:nvCxnSpPr>
        <p:spPr bwMode="auto">
          <a:xfrm flipV="1">
            <a:off x="4840482" y="3530034"/>
            <a:ext cx="1127510" cy="1011452"/>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93553076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Control</a:t>
            </a:r>
          </a:p>
        </p:txBody>
      </p:sp>
      <p:sp>
        <p:nvSpPr>
          <p:cNvPr id="28674" name="Oval 2"/>
          <p:cNvSpPr>
            <a:spLocks noChangeArrowheads="1"/>
          </p:cNvSpPr>
          <p:nvPr/>
        </p:nvSpPr>
        <p:spPr bwMode="auto">
          <a:xfrm>
            <a:off x="1843091" y="4900964"/>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8675" name="Oval 3"/>
          <p:cNvSpPr>
            <a:spLocks noChangeArrowheads="1"/>
          </p:cNvSpPr>
          <p:nvPr/>
        </p:nvSpPr>
        <p:spPr bwMode="auto">
          <a:xfrm>
            <a:off x="2387867" y="3378204"/>
            <a:ext cx="118333" cy="16522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8676" name="AutoShape 4"/>
          <p:cNvCxnSpPr>
            <a:cxnSpLocks noChangeShapeType="1"/>
            <a:stCxn id="28675" idx="6"/>
            <a:endCxn id="28682" idx="1"/>
          </p:cNvCxnSpPr>
          <p:nvPr/>
        </p:nvCxnSpPr>
        <p:spPr bwMode="auto">
          <a:xfrm flipV="1">
            <a:off x="2506200" y="1684637"/>
            <a:ext cx="300297" cy="177618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8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21" y="922140"/>
            <a:ext cx="2204786" cy="41574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8678" name="Group 6"/>
          <p:cNvGrpSpPr>
            <a:grpSpLocks/>
          </p:cNvGrpSpPr>
          <p:nvPr/>
        </p:nvGrpSpPr>
        <p:grpSpPr bwMode="auto">
          <a:xfrm>
            <a:off x="4357104" y="775894"/>
            <a:ext cx="1211236" cy="3703074"/>
            <a:chOff x="3903" y="695"/>
            <a:chExt cx="1085" cy="3317"/>
          </a:xfrm>
        </p:grpSpPr>
        <p:pic>
          <p:nvPicPr>
            <p:cNvPr id="286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 y="1896"/>
              <a:ext cx="1086" cy="2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8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3" y="695"/>
              <a:ext cx="1086" cy="2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2868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5019" y="2658132"/>
            <a:ext cx="1212353" cy="14814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6497" y="1164398"/>
            <a:ext cx="1212353" cy="1040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8683" name="AutoShape 11"/>
          <p:cNvCxnSpPr>
            <a:cxnSpLocks noChangeShapeType="1"/>
            <a:stCxn id="28684" idx="6"/>
            <a:endCxn id="28679" idx="2"/>
          </p:cNvCxnSpPr>
          <p:nvPr/>
        </p:nvCxnSpPr>
        <p:spPr bwMode="auto">
          <a:xfrm flipV="1">
            <a:off x="2173528" y="4480084"/>
            <a:ext cx="2789752" cy="319847"/>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84" name="Oval 12"/>
          <p:cNvSpPr>
            <a:spLocks noChangeArrowheads="1"/>
          </p:cNvSpPr>
          <p:nvPr/>
        </p:nvSpPr>
        <p:spPr bwMode="auto">
          <a:xfrm>
            <a:off x="2020588" y="4723458"/>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8685" name="AutoShape 13"/>
          <p:cNvCxnSpPr>
            <a:cxnSpLocks noChangeShapeType="1"/>
            <a:stCxn id="28686" idx="6"/>
            <a:endCxn id="28681" idx="1"/>
          </p:cNvCxnSpPr>
          <p:nvPr/>
        </p:nvCxnSpPr>
        <p:spPr bwMode="auto">
          <a:xfrm flipV="1">
            <a:off x="1869882" y="3398300"/>
            <a:ext cx="1095137" cy="1123091"/>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86" name="Oval 14"/>
          <p:cNvSpPr>
            <a:spLocks noChangeArrowheads="1"/>
          </p:cNvSpPr>
          <p:nvPr/>
        </p:nvSpPr>
        <p:spPr bwMode="auto">
          <a:xfrm>
            <a:off x="1716942" y="4445476"/>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8687" name="AutoShape 15"/>
          <p:cNvCxnSpPr>
            <a:cxnSpLocks noChangeShapeType="1"/>
            <a:stCxn id="28688" idx="6"/>
            <a:endCxn id="28695" idx="1"/>
          </p:cNvCxnSpPr>
          <p:nvPr/>
        </p:nvCxnSpPr>
        <p:spPr bwMode="auto">
          <a:xfrm flipV="1">
            <a:off x="5844078" y="4417567"/>
            <a:ext cx="1924583" cy="78705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88" name="Oval 16"/>
          <p:cNvSpPr>
            <a:spLocks noChangeArrowheads="1"/>
          </p:cNvSpPr>
          <p:nvPr/>
        </p:nvSpPr>
        <p:spPr bwMode="auto">
          <a:xfrm>
            <a:off x="5691138" y="5128708"/>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8689" name="AutoShape 17"/>
          <p:cNvCxnSpPr>
            <a:cxnSpLocks noChangeShapeType="1"/>
            <a:stCxn id="28690" idx="6"/>
            <a:endCxn id="28696" idx="1"/>
          </p:cNvCxnSpPr>
          <p:nvPr/>
        </p:nvCxnSpPr>
        <p:spPr bwMode="auto">
          <a:xfrm>
            <a:off x="5793842" y="5330775"/>
            <a:ext cx="1086206" cy="27686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90" name="Oval 18"/>
          <p:cNvSpPr>
            <a:spLocks noChangeArrowheads="1"/>
          </p:cNvSpPr>
          <p:nvPr/>
        </p:nvSpPr>
        <p:spPr bwMode="auto">
          <a:xfrm>
            <a:off x="5640904" y="5254861"/>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pic>
        <p:nvPicPr>
          <p:cNvPr id="28691"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9050" y="4810537"/>
            <a:ext cx="838377" cy="599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8692" name="AutoShape 20"/>
          <p:cNvCxnSpPr>
            <a:cxnSpLocks noChangeShapeType="1"/>
            <a:stCxn id="28674" idx="6"/>
            <a:endCxn id="28691" idx="1"/>
          </p:cNvCxnSpPr>
          <p:nvPr/>
        </p:nvCxnSpPr>
        <p:spPr bwMode="auto">
          <a:xfrm>
            <a:off x="1996029" y="4976879"/>
            <a:ext cx="3013022" cy="132851"/>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8693" name="Picture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5304" y="835062"/>
            <a:ext cx="894193" cy="10404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94"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8572" y="2278558"/>
            <a:ext cx="1089555" cy="20697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95"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68661" y="3236423"/>
            <a:ext cx="1212353" cy="2363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96"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0048" y="4867472"/>
            <a:ext cx="709997" cy="14814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8697" name="AutoShape 25"/>
          <p:cNvCxnSpPr>
            <a:cxnSpLocks noChangeShapeType="1"/>
            <a:stCxn id="28698" idx="6"/>
            <a:endCxn id="28694" idx="1"/>
          </p:cNvCxnSpPr>
          <p:nvPr/>
        </p:nvCxnSpPr>
        <p:spPr bwMode="auto">
          <a:xfrm flipV="1">
            <a:off x="5819519" y="3313454"/>
            <a:ext cx="509054" cy="1713663"/>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698" name="Oval 26"/>
          <p:cNvSpPr>
            <a:spLocks noChangeArrowheads="1"/>
          </p:cNvSpPr>
          <p:nvPr/>
        </p:nvSpPr>
        <p:spPr bwMode="auto">
          <a:xfrm>
            <a:off x="5666578" y="4951202"/>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8699" name="AutoShape 27"/>
          <p:cNvCxnSpPr>
            <a:cxnSpLocks noChangeShapeType="1"/>
            <a:stCxn id="28700" idx="6"/>
            <a:endCxn id="28693" idx="1"/>
          </p:cNvCxnSpPr>
          <p:nvPr/>
        </p:nvCxnSpPr>
        <p:spPr bwMode="auto">
          <a:xfrm flipV="1">
            <a:off x="5819518" y="1355301"/>
            <a:ext cx="285785" cy="357134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700" name="Oval 28"/>
          <p:cNvSpPr>
            <a:spLocks noChangeArrowheads="1"/>
          </p:cNvSpPr>
          <p:nvPr/>
        </p:nvSpPr>
        <p:spPr bwMode="auto">
          <a:xfrm>
            <a:off x="5666578" y="4850727"/>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363741850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a:t>
            </a:r>
          </a:p>
        </p:txBody>
      </p:sp>
      <p:sp>
        <p:nvSpPr>
          <p:cNvPr id="29698" name="Rectangle 2"/>
          <p:cNvSpPr>
            <a:spLocks noGrp="1" noChangeArrowheads="1"/>
          </p:cNvSpPr>
          <p:nvPr>
            <p:ph type="body" idx="1"/>
          </p:nvPr>
        </p:nvSpPr>
        <p:spPr>
          <a:xfrm>
            <a:off x="446540" y="1232498"/>
            <a:ext cx="4061271"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dirty="0"/>
              <a:t>From Events to functions of time</a:t>
            </a:r>
          </a:p>
          <a:p>
            <a:pPr lvl="1">
              <a:lnSpc>
                <a:spcPct val="15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dirty="0"/>
              <a:t>Last event value</a:t>
            </a:r>
          </a:p>
          <a:p>
            <a:pPr lvl="1">
              <a:lnSpc>
                <a:spcPct val="15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dirty="0"/>
              <a:t>Next event </a:t>
            </a:r>
            <a:r>
              <a:rPr lang="en-GB" sz="1700" dirty="0" smtClean="0"/>
              <a:t>value</a:t>
            </a:r>
            <a:endParaRPr lang="en-GB" sz="1700" dirty="0"/>
          </a:p>
          <a:p>
            <a:pPr lvl="1">
              <a:lnSpc>
                <a:spcPct val="15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dirty="0"/>
              <a:t>Average Next Event </a:t>
            </a:r>
            <a:r>
              <a:rPr lang="en-GB" sz="1700" dirty="0" smtClean="0"/>
              <a:t>Value</a:t>
            </a:r>
            <a:endParaRPr lang="en-GB" sz="1700" dirty="0"/>
          </a:p>
          <a:p>
            <a:pPr lvl="1">
              <a:lnSpc>
                <a:spcPct val="15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dirty="0"/>
              <a:t>Interval btw. Events</a:t>
            </a:r>
          </a:p>
          <a:p>
            <a:pPr lvl="1">
              <a:lnSpc>
                <a:spcPct val="11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700" dirty="0"/>
          </a:p>
          <a:p>
            <a:pPr lvl="1">
              <a:lnSpc>
                <a:spcPct val="11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700" dirty="0"/>
          </a:p>
          <a:p>
            <a:pPr lvl="1">
              <a:lnSpc>
                <a:spcPct val="11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dirty="0"/>
          </a:p>
        </p:txBody>
      </p:sp>
      <p:graphicFrame>
        <p:nvGraphicFramePr>
          <p:cNvPr id="29704" name="Object 8"/>
          <p:cNvGraphicFramePr>
            <a:graphicFrameLocks noChangeAspect="1"/>
          </p:cNvGraphicFramePr>
          <p:nvPr>
            <p:extLst>
              <p:ext uri="{D42A27DB-BD31-4B8C-83A1-F6EECF244321}">
                <p14:modId xmlns:p14="http://schemas.microsoft.com/office/powerpoint/2010/main" val="3441264277"/>
              </p:ext>
            </p:extLst>
          </p:nvPr>
        </p:nvGraphicFramePr>
        <p:xfrm>
          <a:off x="3941278" y="1745467"/>
          <a:ext cx="918754" cy="243373"/>
        </p:xfrm>
        <a:graphic>
          <a:graphicData uri="http://schemas.openxmlformats.org/presentationml/2006/ole">
            <mc:AlternateContent xmlns:mc="http://schemas.openxmlformats.org/markup-compatibility/2006">
              <mc:Choice xmlns:v="urn:schemas-microsoft-com:vml" Requires="v">
                <p:oleObj spid="_x0000_s21822" name="Equation" r:id="rId4" imgW="863280" imgH="228600" progId="Equation.3">
                  <p:embed/>
                </p:oleObj>
              </mc:Choice>
              <mc:Fallback>
                <p:oleObj name="Equation" r:id="rId4" imgW="8632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278" y="1745467"/>
                        <a:ext cx="918754" cy="243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9"/>
          <p:cNvGraphicFramePr>
            <a:graphicFrameLocks noChangeAspect="1"/>
          </p:cNvGraphicFramePr>
          <p:nvPr>
            <p:extLst>
              <p:ext uri="{D42A27DB-BD31-4B8C-83A1-F6EECF244321}">
                <p14:modId xmlns:p14="http://schemas.microsoft.com/office/powerpoint/2010/main" val="975520949"/>
              </p:ext>
            </p:extLst>
          </p:nvPr>
        </p:nvGraphicFramePr>
        <p:xfrm>
          <a:off x="3990405" y="2321531"/>
          <a:ext cx="1013643" cy="243373"/>
        </p:xfrm>
        <a:graphic>
          <a:graphicData uri="http://schemas.openxmlformats.org/presentationml/2006/ole">
            <mc:AlternateContent xmlns:mc="http://schemas.openxmlformats.org/markup-compatibility/2006">
              <mc:Choice xmlns:v="urn:schemas-microsoft-com:vml" Requires="v">
                <p:oleObj spid="_x0000_s21823" name="Equation" r:id="rId6" imgW="952200" imgH="228600" progId="Equation.3">
                  <p:embed/>
                </p:oleObj>
              </mc:Choice>
              <mc:Fallback>
                <p:oleObj name="Equation" r:id="rId6" imgW="952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405" y="2321531"/>
                        <a:ext cx="1013643" cy="243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10"/>
          <p:cNvGraphicFramePr>
            <a:graphicFrameLocks noChangeAspect="1"/>
          </p:cNvGraphicFramePr>
          <p:nvPr>
            <p:extLst>
              <p:ext uri="{D42A27DB-BD31-4B8C-83A1-F6EECF244321}">
                <p14:modId xmlns:p14="http://schemas.microsoft.com/office/powerpoint/2010/main" val="4015229767"/>
              </p:ext>
            </p:extLst>
          </p:nvPr>
        </p:nvGraphicFramePr>
        <p:xfrm>
          <a:off x="3972572" y="2780928"/>
          <a:ext cx="1607540" cy="458837"/>
        </p:xfrm>
        <a:graphic>
          <a:graphicData uri="http://schemas.openxmlformats.org/presentationml/2006/ole">
            <mc:AlternateContent xmlns:mc="http://schemas.openxmlformats.org/markup-compatibility/2006">
              <mc:Choice xmlns:v="urn:schemas-microsoft-com:vml" Requires="v">
                <p:oleObj spid="_x0000_s21824" name="Equation" r:id="rId8" imgW="1511280" imgH="431640" progId="Equation.3">
                  <p:embed/>
                </p:oleObj>
              </mc:Choice>
              <mc:Fallback>
                <p:oleObj name="Equation" r:id="rId8" imgW="151128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2572" y="2780928"/>
                        <a:ext cx="1607540" cy="4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11"/>
          <p:cNvGraphicFramePr>
            <a:graphicFrameLocks noChangeAspect="1"/>
          </p:cNvGraphicFramePr>
          <p:nvPr>
            <p:extLst>
              <p:ext uri="{D42A27DB-BD31-4B8C-83A1-F6EECF244321}">
                <p14:modId xmlns:p14="http://schemas.microsoft.com/office/powerpoint/2010/main" val="1915123350"/>
              </p:ext>
            </p:extLst>
          </p:nvPr>
        </p:nvGraphicFramePr>
        <p:xfrm>
          <a:off x="3927357" y="3501008"/>
          <a:ext cx="1580747" cy="243373"/>
        </p:xfrm>
        <a:graphic>
          <a:graphicData uri="http://schemas.openxmlformats.org/presentationml/2006/ole">
            <mc:AlternateContent xmlns:mc="http://schemas.openxmlformats.org/markup-compatibility/2006">
              <mc:Choice xmlns:v="urn:schemas-microsoft-com:vml" Requires="v">
                <p:oleObj spid="_x0000_s21825" name="Equation" r:id="rId10" imgW="1485720" imgH="228600" progId="Equation.3">
                  <p:embed/>
                </p:oleObj>
              </mc:Choice>
              <mc:Fallback>
                <p:oleObj name="Equation" r:id="rId10" imgW="148572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357" y="3501008"/>
                        <a:ext cx="1580747" cy="243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24666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a:t>
            </a:r>
          </a:p>
        </p:txBody>
      </p:sp>
      <p:sp>
        <p:nvSpPr>
          <p:cNvPr id="30722" name="Rectangle 2"/>
          <p:cNvSpPr>
            <a:spLocks noGrp="1" noChangeArrowheads="1"/>
          </p:cNvSpPr>
          <p:nvPr>
            <p:ph type="body" idx="1"/>
          </p:nvPr>
        </p:nvSpPr>
        <p:spPr>
          <a:xfrm>
            <a:off x="446540" y="1232498"/>
            <a:ext cx="7149796"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lnSpcReduction="10000"/>
          </a:bodyPr>
          <a:lstStyle/>
          <a:p>
            <a:pPr>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From communication records to functions of </a:t>
            </a:r>
            <a:r>
              <a:rPr lang="en-GB" sz="1600" dirty="0" smtClean="0"/>
              <a:t>time</a:t>
            </a:r>
            <a:endParaRPr lang="en-GB" sz="16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Send </a:t>
            </a:r>
            <a:r>
              <a:rPr lang="en-GB" sz="1500" dirty="0" smtClean="0"/>
              <a:t>Bytes</a:t>
            </a:r>
            <a:endParaRPr lang="en-GB" sz="15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Send </a:t>
            </a:r>
            <a:r>
              <a:rPr lang="en-GB" sz="1500" dirty="0" smtClean="0"/>
              <a:t>Bandwidth</a:t>
            </a:r>
            <a:endParaRPr lang="en-GB" sz="15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err="1"/>
              <a:t>Msgs</a:t>
            </a:r>
            <a:r>
              <a:rPr lang="en-GB" sz="1500" dirty="0"/>
              <a:t> in </a:t>
            </a:r>
            <a:r>
              <a:rPr lang="en-GB" sz="1500" dirty="0" smtClean="0"/>
              <a:t>transit</a:t>
            </a:r>
            <a:endParaRPr lang="en-GB" sz="15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err="1"/>
              <a:t>Recv</a:t>
            </a:r>
            <a:r>
              <a:rPr lang="en-GB" sz="1500" dirty="0"/>
              <a:t>. </a:t>
            </a:r>
            <a:r>
              <a:rPr lang="en-GB" sz="1500" dirty="0" smtClean="0"/>
              <a:t>Bandwidth</a:t>
            </a:r>
            <a:endParaRPr lang="en-GB" sz="15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Rec. Negative </a:t>
            </a:r>
            <a:r>
              <a:rPr lang="en-GB" sz="1500" dirty="0" err="1" smtClean="0"/>
              <a:t>Msgs</a:t>
            </a:r>
            <a:endParaRPr lang="en-GB" sz="1500" dirty="0"/>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Comm. </a:t>
            </a:r>
            <a:r>
              <a:rPr lang="en-GB" sz="1500" dirty="0" smtClean="0"/>
              <a:t>Partner</a:t>
            </a:r>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Bytes btw. Events</a:t>
            </a:r>
          </a:p>
          <a:p>
            <a:pPr lvl="1">
              <a:lnSpc>
                <a:spcPct val="200000"/>
              </a:lnSpc>
              <a:spcAft>
                <a:spcPts val="1055"/>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500" dirty="0"/>
          </a:p>
        </p:txBody>
      </p:sp>
      <p:graphicFrame>
        <p:nvGraphicFramePr>
          <p:cNvPr id="30730" name="Object 10"/>
          <p:cNvGraphicFramePr>
            <a:graphicFrameLocks noGrp="1"/>
          </p:cNvGraphicFramePr>
          <p:nvPr>
            <p:ph sz="quarter" idx="2"/>
            <p:extLst>
              <p:ext uri="{D42A27DB-BD31-4B8C-83A1-F6EECF244321}">
                <p14:modId xmlns:p14="http://schemas.microsoft.com/office/powerpoint/2010/main" val="3372070177"/>
              </p:ext>
            </p:extLst>
          </p:nvPr>
        </p:nvGraphicFramePr>
        <p:xfrm>
          <a:off x="3267761" y="3645024"/>
          <a:ext cx="5552711" cy="566012"/>
        </p:xfrm>
        <a:graphic>
          <a:graphicData uri="http://schemas.openxmlformats.org/presentationml/2006/ole">
            <mc:AlternateContent xmlns:mc="http://schemas.openxmlformats.org/markup-compatibility/2006">
              <mc:Choice xmlns:v="urn:schemas-microsoft-com:vml" Requires="v">
                <p:oleObj spid="_x0000_s23083" name="Equation" r:id="rId4" imgW="4609800" imgH="469800" progId="Equation.3">
                  <p:embed/>
                </p:oleObj>
              </mc:Choice>
              <mc:Fallback>
                <p:oleObj name="Equation" r:id="rId4" imgW="4609800" imgH="469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7761" y="3645024"/>
                        <a:ext cx="5552711" cy="56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1" name="Object 11"/>
          <p:cNvGraphicFramePr>
            <a:graphicFrameLocks/>
          </p:cNvGraphicFramePr>
          <p:nvPr>
            <p:extLst>
              <p:ext uri="{D42A27DB-BD31-4B8C-83A1-F6EECF244321}">
                <p14:modId xmlns:p14="http://schemas.microsoft.com/office/powerpoint/2010/main" val="2923914804"/>
              </p:ext>
            </p:extLst>
          </p:nvPr>
        </p:nvGraphicFramePr>
        <p:xfrm>
          <a:off x="3286148" y="1848177"/>
          <a:ext cx="4886252" cy="428695"/>
        </p:xfrm>
        <a:graphic>
          <a:graphicData uri="http://schemas.openxmlformats.org/presentationml/2006/ole">
            <mc:AlternateContent xmlns:mc="http://schemas.openxmlformats.org/markup-compatibility/2006">
              <mc:Choice xmlns:v="urn:schemas-microsoft-com:vml" Requires="v">
                <p:oleObj spid="_x0000_s23084" name="Equation" r:id="rId6" imgW="4063680" imgH="355320" progId="Equation.3">
                  <p:embed/>
                </p:oleObj>
              </mc:Choice>
              <mc:Fallback>
                <p:oleObj name="Equation" r:id="rId6" imgW="4063680" imgH="3553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48" y="1848177"/>
                        <a:ext cx="4886252" cy="428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2" name="Object 12"/>
          <p:cNvGraphicFramePr>
            <a:graphicFrameLocks/>
          </p:cNvGraphicFramePr>
          <p:nvPr>
            <p:extLst>
              <p:ext uri="{D42A27DB-BD31-4B8C-83A1-F6EECF244321}">
                <p14:modId xmlns:p14="http://schemas.microsoft.com/office/powerpoint/2010/main" val="1919517560"/>
              </p:ext>
            </p:extLst>
          </p:nvPr>
        </p:nvGraphicFramePr>
        <p:xfrm>
          <a:off x="3262180" y="2348880"/>
          <a:ext cx="5558292" cy="566012"/>
        </p:xfrm>
        <a:graphic>
          <a:graphicData uri="http://schemas.openxmlformats.org/presentationml/2006/ole">
            <mc:AlternateContent xmlns:mc="http://schemas.openxmlformats.org/markup-compatibility/2006">
              <mc:Choice xmlns:v="urn:schemas-microsoft-com:vml" Requires="v">
                <p:oleObj spid="_x0000_s23085" name="Equation" r:id="rId8" imgW="4622760" imgH="469800" progId="Equation.3">
                  <p:embed/>
                </p:oleObj>
              </mc:Choice>
              <mc:Fallback>
                <p:oleObj name="Equation" r:id="rId8" imgW="4622760" imgH="4698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2180" y="2348880"/>
                        <a:ext cx="5558292" cy="56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3"/>
          <p:cNvGraphicFramePr>
            <a:graphicFrameLocks/>
          </p:cNvGraphicFramePr>
          <p:nvPr>
            <p:extLst>
              <p:ext uri="{D42A27DB-BD31-4B8C-83A1-F6EECF244321}">
                <p14:modId xmlns:p14="http://schemas.microsoft.com/office/powerpoint/2010/main" val="1098647275"/>
              </p:ext>
            </p:extLst>
          </p:nvPr>
        </p:nvGraphicFramePr>
        <p:xfrm>
          <a:off x="3253775" y="3140968"/>
          <a:ext cx="4918625" cy="428695"/>
        </p:xfrm>
        <a:graphic>
          <a:graphicData uri="http://schemas.openxmlformats.org/presentationml/2006/ole">
            <mc:AlternateContent xmlns:mc="http://schemas.openxmlformats.org/markup-compatibility/2006">
              <mc:Choice xmlns:v="urn:schemas-microsoft-com:vml" Requires="v">
                <p:oleObj spid="_x0000_s23086" name="Equation" r:id="rId10" imgW="4089240" imgH="355320" progId="Equation.3">
                  <p:embed/>
                </p:oleObj>
              </mc:Choice>
              <mc:Fallback>
                <p:oleObj name="Equation" r:id="rId10" imgW="4089240" imgH="35532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3775" y="3140968"/>
                        <a:ext cx="4918625" cy="428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14"/>
          <p:cNvGraphicFramePr>
            <a:graphicFrameLocks/>
          </p:cNvGraphicFramePr>
          <p:nvPr>
            <p:extLst>
              <p:ext uri="{D42A27DB-BD31-4B8C-83A1-F6EECF244321}">
                <p14:modId xmlns:p14="http://schemas.microsoft.com/office/powerpoint/2010/main" val="2863331304"/>
              </p:ext>
            </p:extLst>
          </p:nvPr>
        </p:nvGraphicFramePr>
        <p:xfrm>
          <a:off x="3299545" y="4440465"/>
          <a:ext cx="4872855" cy="428695"/>
        </p:xfrm>
        <a:graphic>
          <a:graphicData uri="http://schemas.openxmlformats.org/presentationml/2006/ole">
            <mc:AlternateContent xmlns:mc="http://schemas.openxmlformats.org/markup-compatibility/2006">
              <mc:Choice xmlns:v="urn:schemas-microsoft-com:vml" Requires="v">
                <p:oleObj spid="_x0000_s23087" name="Equation" r:id="rId12" imgW="4051080" imgH="355320" progId="Equation.3">
                  <p:embed/>
                </p:oleObj>
              </mc:Choice>
              <mc:Fallback>
                <p:oleObj name="Equation" r:id="rId12" imgW="4051080" imgH="35532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9545" y="4440465"/>
                        <a:ext cx="4872855" cy="428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15"/>
          <p:cNvGraphicFramePr>
            <a:graphicFrameLocks/>
          </p:cNvGraphicFramePr>
          <p:nvPr>
            <p:extLst>
              <p:ext uri="{D42A27DB-BD31-4B8C-83A1-F6EECF244321}">
                <p14:modId xmlns:p14="http://schemas.microsoft.com/office/powerpoint/2010/main" val="2367837109"/>
              </p:ext>
            </p:extLst>
          </p:nvPr>
        </p:nvGraphicFramePr>
        <p:xfrm>
          <a:off x="3318458" y="5085184"/>
          <a:ext cx="3557798" cy="290262"/>
        </p:xfrm>
        <a:graphic>
          <a:graphicData uri="http://schemas.openxmlformats.org/presentationml/2006/ole">
            <mc:AlternateContent xmlns:mc="http://schemas.openxmlformats.org/markup-compatibility/2006">
              <mc:Choice xmlns:v="urn:schemas-microsoft-com:vml" Requires="v">
                <p:oleObj spid="_x0000_s23088" name="Equation" r:id="rId14" imgW="2958840" imgH="241200" progId="Equation.3">
                  <p:embed/>
                </p:oleObj>
              </mc:Choice>
              <mc:Fallback>
                <p:oleObj name="Equation" r:id="rId14" imgW="2958840" imgH="2412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18458" y="5085184"/>
                        <a:ext cx="3557798" cy="29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
          <p:cNvGraphicFramePr>
            <a:graphicFrameLocks noGrp="1"/>
          </p:cNvGraphicFramePr>
          <p:nvPr>
            <p:extLst>
              <p:ext uri="{D42A27DB-BD31-4B8C-83A1-F6EECF244321}">
                <p14:modId xmlns:p14="http://schemas.microsoft.com/office/powerpoint/2010/main" val="3708009104"/>
              </p:ext>
            </p:extLst>
          </p:nvPr>
        </p:nvGraphicFramePr>
        <p:xfrm>
          <a:off x="3360241" y="5589240"/>
          <a:ext cx="4956175" cy="404812"/>
        </p:xfrm>
        <a:graphic>
          <a:graphicData uri="http://schemas.openxmlformats.org/presentationml/2006/ole">
            <mc:AlternateContent xmlns:mc="http://schemas.openxmlformats.org/markup-compatibility/2006">
              <mc:Choice xmlns:v="urn:schemas-microsoft-com:vml" Requires="v">
                <p:oleObj spid="_x0000_s23089" name="Equation" r:id="rId16" imgW="4610100" imgH="355600" progId="Equation.3">
                  <p:embed/>
                </p:oleObj>
              </mc:Choice>
              <mc:Fallback>
                <p:oleObj name="Equation" r:id="rId16" imgW="4610100" imgH="355600" progId="Equation.3">
                  <p:embed/>
                  <p:pic>
                    <p:nvPicPr>
                      <p:cNvPr id="0" name=""/>
                      <p:cNvPicPr>
                        <a:picLocks noGrp="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60241" y="5589240"/>
                        <a:ext cx="4956175"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95662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Composition</a:t>
            </a:r>
          </a:p>
        </p:txBody>
      </p:sp>
      <p:sp>
        <p:nvSpPr>
          <p:cNvPr id="37890" name="Rectangle 2"/>
          <p:cNvSpPr>
            <a:spLocks noGrp="1" noChangeArrowheads="1"/>
          </p:cNvSpPr>
          <p:nvPr>
            <p:ph type="body" idx="1"/>
          </p:nvPr>
        </p:nvSpPr>
        <p:spPr>
          <a:xfrm>
            <a:off x="446539" y="1232498"/>
            <a:ext cx="8229711"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S’(t) = f(S(t))                                       S’ = f ° S</a:t>
            </a:r>
          </a:p>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Sign</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1-sign</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Select range</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Sign ° Is equal</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Delta</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Stacked value</a:t>
            </a:r>
          </a:p>
        </p:txBody>
      </p:sp>
      <p:graphicFrame>
        <p:nvGraphicFramePr>
          <p:cNvPr id="37897" name="Object 9"/>
          <p:cNvGraphicFramePr>
            <a:graphicFrameLocks noChangeAspect="1"/>
          </p:cNvGraphicFramePr>
          <p:nvPr>
            <p:extLst>
              <p:ext uri="{D42A27DB-BD31-4B8C-83A1-F6EECF244321}">
                <p14:modId xmlns:p14="http://schemas.microsoft.com/office/powerpoint/2010/main" val="1299348088"/>
              </p:ext>
            </p:extLst>
          </p:nvPr>
        </p:nvGraphicFramePr>
        <p:xfrm>
          <a:off x="3033115" y="3212976"/>
          <a:ext cx="2719422" cy="303659"/>
        </p:xfrm>
        <a:graphic>
          <a:graphicData uri="http://schemas.openxmlformats.org/presentationml/2006/ole">
            <mc:AlternateContent xmlns:mc="http://schemas.openxmlformats.org/markup-compatibility/2006">
              <mc:Choice xmlns:v="urn:schemas-microsoft-com:vml" Requires="v">
                <p:oleObj spid="_x0000_s23949" name="Equation" r:id="rId4" imgW="1701720" imgH="215640" progId="Equation.3">
                  <p:embed/>
                </p:oleObj>
              </mc:Choice>
              <mc:Fallback>
                <p:oleObj name="Equation" r:id="rId4" imgW="17017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115" y="3212976"/>
                        <a:ext cx="2719422" cy="30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8" name="Object 10"/>
          <p:cNvGraphicFramePr>
            <a:graphicFrameLocks noChangeAspect="1"/>
          </p:cNvGraphicFramePr>
          <p:nvPr>
            <p:extLst>
              <p:ext uri="{D42A27DB-BD31-4B8C-83A1-F6EECF244321}">
                <p14:modId xmlns:p14="http://schemas.microsoft.com/office/powerpoint/2010/main" val="2349587552"/>
              </p:ext>
            </p:extLst>
          </p:nvPr>
        </p:nvGraphicFramePr>
        <p:xfrm>
          <a:off x="3070212" y="3936408"/>
          <a:ext cx="3004090" cy="284680"/>
        </p:xfrm>
        <a:graphic>
          <a:graphicData uri="http://schemas.openxmlformats.org/presentationml/2006/ole">
            <mc:AlternateContent xmlns:mc="http://schemas.openxmlformats.org/markup-compatibility/2006">
              <mc:Choice xmlns:v="urn:schemas-microsoft-com:vml" Requires="v">
                <p:oleObj spid="_x0000_s23950" name="Equation" r:id="rId6" imgW="1879560" imgH="203040" progId="Equation.3">
                  <p:embed/>
                </p:oleObj>
              </mc:Choice>
              <mc:Fallback>
                <p:oleObj name="Equation" r:id="rId6" imgW="187956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0212" y="3936408"/>
                        <a:ext cx="3004090" cy="2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9" name="Object 11"/>
          <p:cNvGraphicFramePr>
            <a:graphicFrameLocks noChangeAspect="1"/>
          </p:cNvGraphicFramePr>
          <p:nvPr>
            <p:extLst>
              <p:ext uri="{D42A27DB-BD31-4B8C-83A1-F6EECF244321}">
                <p14:modId xmlns:p14="http://schemas.microsoft.com/office/powerpoint/2010/main" val="2744545314"/>
              </p:ext>
            </p:extLst>
          </p:nvPr>
        </p:nvGraphicFramePr>
        <p:xfrm>
          <a:off x="3135015" y="4513589"/>
          <a:ext cx="1604191" cy="283563"/>
        </p:xfrm>
        <a:graphic>
          <a:graphicData uri="http://schemas.openxmlformats.org/presentationml/2006/ole">
            <mc:AlternateContent xmlns:mc="http://schemas.openxmlformats.org/markup-compatibility/2006">
              <mc:Choice xmlns:v="urn:schemas-microsoft-com:vml" Requires="v">
                <p:oleObj spid="_x0000_s23951" name="Equation" r:id="rId8" imgW="1002960" imgH="203040" progId="Equation.3">
                  <p:embed/>
                </p:oleObj>
              </mc:Choice>
              <mc:Fallback>
                <p:oleObj name="Equation" r:id="rId8" imgW="100296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015" y="4513589"/>
                        <a:ext cx="1604191" cy="28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0" name="Object 12"/>
          <p:cNvGraphicFramePr>
            <a:graphicFrameLocks noChangeAspect="1"/>
          </p:cNvGraphicFramePr>
          <p:nvPr>
            <p:extLst>
              <p:ext uri="{D42A27DB-BD31-4B8C-83A1-F6EECF244321}">
                <p14:modId xmlns:p14="http://schemas.microsoft.com/office/powerpoint/2010/main" val="3693516863"/>
              </p:ext>
            </p:extLst>
          </p:nvPr>
        </p:nvGraphicFramePr>
        <p:xfrm>
          <a:off x="3033117" y="1965282"/>
          <a:ext cx="1764945" cy="284680"/>
        </p:xfrm>
        <a:graphic>
          <a:graphicData uri="http://schemas.openxmlformats.org/presentationml/2006/ole">
            <mc:AlternateContent xmlns:mc="http://schemas.openxmlformats.org/markup-compatibility/2006">
              <mc:Choice xmlns:v="urn:schemas-microsoft-com:vml" Requires="v">
                <p:oleObj spid="_x0000_s23952" name="Equation" r:id="rId10" imgW="1104840" imgH="203040" progId="Equation.3">
                  <p:embed/>
                </p:oleObj>
              </mc:Choice>
              <mc:Fallback>
                <p:oleObj name="Equation" r:id="rId10" imgW="110484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3117" y="1965282"/>
                        <a:ext cx="1764945" cy="2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01" name="Object 13"/>
          <p:cNvGraphicFramePr>
            <a:graphicFrameLocks noChangeAspect="1"/>
          </p:cNvGraphicFramePr>
          <p:nvPr>
            <p:extLst>
              <p:ext uri="{D42A27DB-BD31-4B8C-83A1-F6EECF244321}">
                <p14:modId xmlns:p14="http://schemas.microsoft.com/office/powerpoint/2010/main" val="2956247157"/>
              </p:ext>
            </p:extLst>
          </p:nvPr>
        </p:nvGraphicFramePr>
        <p:xfrm>
          <a:off x="3059832" y="2640264"/>
          <a:ext cx="2069708" cy="284680"/>
        </p:xfrm>
        <a:graphic>
          <a:graphicData uri="http://schemas.openxmlformats.org/presentationml/2006/ole">
            <mc:AlternateContent xmlns:mc="http://schemas.openxmlformats.org/markup-compatibility/2006">
              <mc:Choice xmlns:v="urn:schemas-microsoft-com:vml" Requires="v">
                <p:oleObj spid="_x0000_s23953" name="Equation" r:id="rId12" imgW="1295280" imgH="203040" progId="Equation.3">
                  <p:embed/>
                </p:oleObj>
              </mc:Choice>
              <mc:Fallback>
                <p:oleObj name="Equation" r:id="rId12" imgW="129528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9832" y="2640264"/>
                        <a:ext cx="2069708" cy="28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1201146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a:t>
            </a:r>
          </a:p>
        </p:txBody>
      </p:sp>
      <p:sp>
        <p:nvSpPr>
          <p:cNvPr id="38914" name="Rectangle 2"/>
          <p:cNvSpPr>
            <a:spLocks noGrp="1" noChangeArrowheads="1"/>
          </p:cNvSpPr>
          <p:nvPr>
            <p:ph type="body" idx="1"/>
          </p:nvPr>
        </p:nvSpPr>
        <p:spPr>
          <a:xfrm>
            <a:off x="446540" y="1232498"/>
            <a:ext cx="4040060"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Derived windows</a:t>
            </a:r>
          </a:p>
          <a:p>
            <a:pPr lvl="1" indent="-194237">
              <a:spcBef>
                <a:spcPts val="844"/>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Point wise operation</a:t>
            </a:r>
          </a:p>
          <a:p>
            <a:pPr lvl="2">
              <a:spcBef>
                <a:spcPts val="73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S = α * S</a:t>
            </a:r>
            <a:r>
              <a:rPr lang="en-GB" sz="1500" baseline="30000" dirty="0"/>
              <a:t>a</a:t>
            </a:r>
            <a:r>
              <a:rPr lang="en-GB" sz="1500" baseline="-25000" dirty="0"/>
              <a:t> </a:t>
            </a:r>
            <a:r>
              <a:rPr lang="en-GB" sz="1500" dirty="0"/>
              <a:t>&lt;op&gt;  β * </a:t>
            </a:r>
            <a:r>
              <a:rPr lang="en-GB" sz="1500" dirty="0" err="1"/>
              <a:t>S</a:t>
            </a:r>
            <a:r>
              <a:rPr lang="en-GB" sz="1500" baseline="30000" dirty="0" err="1"/>
              <a:t>b</a:t>
            </a:r>
            <a:r>
              <a:rPr lang="en-GB" sz="1500" baseline="-25000" dirty="0"/>
              <a:t> </a:t>
            </a:r>
          </a:p>
          <a:p>
            <a:pPr lvl="2">
              <a:spcBef>
                <a:spcPts val="73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&lt;op&gt; : + , -, *, /, …</a:t>
            </a:r>
          </a:p>
          <a:p>
            <a:pPr lvl="1" indent="-194237">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500" dirty="0"/>
          </a:p>
        </p:txBody>
      </p:sp>
      <p:grpSp>
        <p:nvGrpSpPr>
          <p:cNvPr id="38915" name="Group 3"/>
          <p:cNvGrpSpPr>
            <a:grpSpLocks/>
          </p:cNvGrpSpPr>
          <p:nvPr/>
        </p:nvGrpSpPr>
        <p:grpSpPr bwMode="auto">
          <a:xfrm>
            <a:off x="240015" y="1125325"/>
            <a:ext cx="8674018" cy="5072888"/>
            <a:chOff x="215" y="1008"/>
            <a:chExt cx="7770" cy="4544"/>
          </a:xfrm>
        </p:grpSpPr>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 y="2959"/>
              <a:ext cx="2592" cy="6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 y="1008"/>
              <a:ext cx="2529" cy="6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7" y="3300"/>
              <a:ext cx="2592" cy="6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 y="4925"/>
              <a:ext cx="2592" cy="6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3" y="2003"/>
              <a:ext cx="2592" cy="6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1" name="AutoShape 9"/>
            <p:cNvSpPr>
              <a:spLocks noChangeArrowheads="1"/>
            </p:cNvSpPr>
            <p:nvPr/>
          </p:nvSpPr>
          <p:spPr bwMode="auto">
            <a:xfrm>
              <a:off x="4847" y="2822"/>
              <a:ext cx="273" cy="205"/>
            </a:xfrm>
            <a:prstGeom prst="flowChartOr">
              <a:avLst/>
            </a:prstGeom>
            <a:noFill/>
            <a:ln w="2844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22" name="Line 10"/>
            <p:cNvSpPr>
              <a:spLocks noChangeShapeType="1"/>
            </p:cNvSpPr>
            <p:nvPr/>
          </p:nvSpPr>
          <p:spPr bwMode="auto">
            <a:xfrm>
              <a:off x="2253" y="3573"/>
              <a:ext cx="887" cy="819"/>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3" name="Line 11"/>
            <p:cNvSpPr>
              <a:spLocks noChangeShapeType="1"/>
            </p:cNvSpPr>
            <p:nvPr/>
          </p:nvSpPr>
          <p:spPr bwMode="auto">
            <a:xfrm>
              <a:off x="3277" y="4597"/>
              <a:ext cx="1" cy="34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4" name="Line 12"/>
            <p:cNvSpPr>
              <a:spLocks noChangeShapeType="1"/>
            </p:cNvSpPr>
            <p:nvPr/>
          </p:nvSpPr>
          <p:spPr bwMode="auto">
            <a:xfrm flipH="1">
              <a:off x="3407" y="3915"/>
              <a:ext cx="558" cy="477"/>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8925" name="Group 13"/>
            <p:cNvGrpSpPr>
              <a:grpSpLocks/>
            </p:cNvGrpSpPr>
            <p:nvPr/>
          </p:nvGrpSpPr>
          <p:grpSpPr bwMode="auto">
            <a:xfrm>
              <a:off x="3141" y="4324"/>
              <a:ext cx="272" cy="272"/>
              <a:chOff x="3141" y="4324"/>
              <a:chExt cx="272" cy="272"/>
            </a:xfrm>
          </p:grpSpPr>
          <p:sp>
            <p:nvSpPr>
              <p:cNvPr id="38926" name="Oval 14"/>
              <p:cNvSpPr>
                <a:spLocks noChangeArrowheads="1"/>
              </p:cNvSpPr>
              <p:nvPr/>
            </p:nvSpPr>
            <p:spPr bwMode="auto">
              <a:xfrm>
                <a:off x="3141" y="4324"/>
                <a:ext cx="273" cy="273"/>
              </a:xfrm>
              <a:prstGeom prst="ellipse">
                <a:avLst/>
              </a:prstGeom>
              <a:noFill/>
              <a:ln w="381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27" name="Line 15"/>
              <p:cNvSpPr>
                <a:spLocks noChangeShapeType="1"/>
              </p:cNvSpPr>
              <p:nvPr/>
            </p:nvSpPr>
            <p:spPr bwMode="auto">
              <a:xfrm flipH="1">
                <a:off x="3174" y="4392"/>
                <a:ext cx="217" cy="137"/>
              </a:xfrm>
              <a:prstGeom prst="line">
                <a:avLst/>
              </a:prstGeom>
              <a:noFill/>
              <a:ln w="381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8928" name="Line 16"/>
            <p:cNvSpPr>
              <a:spLocks noChangeShapeType="1"/>
            </p:cNvSpPr>
            <p:nvPr/>
          </p:nvSpPr>
          <p:spPr bwMode="auto">
            <a:xfrm flipH="1">
              <a:off x="5114" y="2618"/>
              <a:ext cx="626" cy="273"/>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29" name="Line 17"/>
            <p:cNvSpPr>
              <a:spLocks noChangeShapeType="1"/>
            </p:cNvSpPr>
            <p:nvPr/>
          </p:nvSpPr>
          <p:spPr bwMode="auto">
            <a:xfrm>
              <a:off x="4437" y="1730"/>
              <a:ext cx="478" cy="1092"/>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30" name="Line 18"/>
            <p:cNvSpPr>
              <a:spLocks noChangeShapeType="1"/>
            </p:cNvSpPr>
            <p:nvPr/>
          </p:nvSpPr>
          <p:spPr bwMode="auto">
            <a:xfrm>
              <a:off x="4984" y="3027"/>
              <a:ext cx="1" cy="34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931" name="Text Box 19"/>
            <p:cNvSpPr txBox="1">
              <a:spLocks noChangeArrowheads="1"/>
            </p:cNvSpPr>
            <p:nvPr/>
          </p:nvSpPr>
          <p:spPr bwMode="auto">
            <a:xfrm>
              <a:off x="6176" y="1029"/>
              <a:ext cx="79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Loads</a:t>
              </a:r>
            </a:p>
          </p:txBody>
        </p:sp>
        <p:sp>
          <p:nvSpPr>
            <p:cNvPr id="38932" name="Text Box 20"/>
            <p:cNvSpPr txBox="1">
              <a:spLocks noChangeArrowheads="1"/>
            </p:cNvSpPr>
            <p:nvPr/>
          </p:nvSpPr>
          <p:spPr bwMode="auto">
            <a:xfrm>
              <a:off x="6936" y="1656"/>
              <a:ext cx="832"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Stores</a:t>
              </a:r>
            </a:p>
          </p:txBody>
        </p:sp>
        <p:sp>
          <p:nvSpPr>
            <p:cNvPr id="38933" name="Text Box 21"/>
            <p:cNvSpPr txBox="1">
              <a:spLocks noChangeArrowheads="1"/>
            </p:cNvSpPr>
            <p:nvPr/>
          </p:nvSpPr>
          <p:spPr bwMode="auto">
            <a:xfrm>
              <a:off x="6214" y="3281"/>
              <a:ext cx="1131"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Mem Ops</a:t>
              </a:r>
            </a:p>
          </p:txBody>
        </p:sp>
        <p:sp>
          <p:nvSpPr>
            <p:cNvPr id="38934" name="Text Box 22"/>
            <p:cNvSpPr txBox="1">
              <a:spLocks noChangeArrowheads="1"/>
            </p:cNvSpPr>
            <p:nvPr/>
          </p:nvSpPr>
          <p:spPr bwMode="auto">
            <a:xfrm>
              <a:off x="215" y="2544"/>
              <a:ext cx="1533"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L2 Line Loads</a:t>
              </a:r>
            </a:p>
          </p:txBody>
        </p:sp>
        <p:sp>
          <p:nvSpPr>
            <p:cNvPr id="38935" name="Text Box 23"/>
            <p:cNvSpPr txBox="1">
              <a:spLocks noChangeArrowheads="1"/>
            </p:cNvSpPr>
            <p:nvPr/>
          </p:nvSpPr>
          <p:spPr bwMode="auto">
            <a:xfrm>
              <a:off x="4595" y="4920"/>
              <a:ext cx="140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L2 miss ratio</a:t>
              </a:r>
            </a:p>
          </p:txBody>
        </p:sp>
        <p:sp>
          <p:nvSpPr>
            <p:cNvPr id="38936" name="Oval 24"/>
            <p:cNvSpPr>
              <a:spLocks noChangeArrowheads="1"/>
            </p:cNvSpPr>
            <p:nvPr/>
          </p:nvSpPr>
          <p:spPr bwMode="auto">
            <a:xfrm>
              <a:off x="2358" y="3799"/>
              <a:ext cx="858" cy="457"/>
            </a:xfrm>
            <a:prstGeom prst="ellipse">
              <a:avLst/>
            </a:prstGeom>
            <a:solidFill>
              <a:srgbClr val="FFFFFF"/>
            </a:solidFill>
            <a:ln w="38160">
              <a:solidFill>
                <a:srgbClr val="00005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x100</a:t>
              </a:r>
            </a:p>
          </p:txBody>
        </p:sp>
      </p:grpSp>
    </p:spTree>
    <p:extLst>
      <p:ext uri="{BB962C8B-B14F-4D97-AF65-F5344CB8AC3E}">
        <p14:creationId xmlns:p14="http://schemas.microsoft.com/office/powerpoint/2010/main" val="31341978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a:t>
            </a:r>
          </a:p>
        </p:txBody>
      </p:sp>
      <p:sp>
        <p:nvSpPr>
          <p:cNvPr id="39938" name="Rectangle 2"/>
          <p:cNvSpPr>
            <a:spLocks noGrp="1" noChangeArrowheads="1"/>
          </p:cNvSpPr>
          <p:nvPr>
            <p:ph type="body" idx="1"/>
          </p:nvPr>
        </p:nvSpPr>
        <p:spPr>
          <a:xfrm>
            <a:off x="446540" y="1232498"/>
            <a:ext cx="4040060"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Derived windows</a:t>
            </a:r>
          </a:p>
          <a:p>
            <a:pPr lvl="1" indent="-194237">
              <a:spcBef>
                <a:spcPts val="844"/>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Point wise operation</a:t>
            </a:r>
          </a:p>
          <a:p>
            <a:pPr lvl="2">
              <a:spcBef>
                <a:spcPts val="73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S = α * S</a:t>
            </a:r>
            <a:r>
              <a:rPr lang="en-GB" sz="1500" baseline="30000" dirty="0"/>
              <a:t>a</a:t>
            </a:r>
            <a:r>
              <a:rPr lang="en-GB" sz="1500" baseline="-25000" dirty="0"/>
              <a:t> </a:t>
            </a:r>
            <a:r>
              <a:rPr lang="en-GB" sz="1500" dirty="0"/>
              <a:t>&lt;op&gt;  β * </a:t>
            </a:r>
            <a:r>
              <a:rPr lang="en-GB" sz="1500" dirty="0" err="1"/>
              <a:t>S</a:t>
            </a:r>
            <a:r>
              <a:rPr lang="en-GB" sz="1500" baseline="30000" dirty="0" err="1"/>
              <a:t>b</a:t>
            </a:r>
            <a:endParaRPr lang="en-GB" sz="1500" baseline="30000" dirty="0"/>
          </a:p>
          <a:p>
            <a:pPr lvl="2">
              <a:spcBef>
                <a:spcPts val="73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500" dirty="0"/>
              <a:t>&lt;op&gt; : + , -, *, /, …</a:t>
            </a:r>
          </a:p>
          <a:p>
            <a:pPr lvl="1" indent="-194237">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500" dirty="0"/>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91" y="2655298"/>
            <a:ext cx="3397044" cy="11699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664" y="2720622"/>
            <a:ext cx="3398161" cy="11699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9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55" y="5109730"/>
            <a:ext cx="3484119" cy="1225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2" name="AutoShape 6"/>
          <p:cNvSpPr>
            <a:spLocks noChangeArrowheads="1"/>
          </p:cNvSpPr>
          <p:nvPr/>
        </p:nvSpPr>
        <p:spPr bwMode="auto">
          <a:xfrm>
            <a:off x="4267797" y="4423148"/>
            <a:ext cx="304762" cy="304776"/>
          </a:xfrm>
          <a:prstGeom prst="flowChartSummingJunction">
            <a:avLst/>
          </a:prstGeom>
          <a:noFill/>
          <a:ln w="381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39943" name="Line 7"/>
          <p:cNvSpPr>
            <a:spLocks noChangeShapeType="1"/>
          </p:cNvSpPr>
          <p:nvPr/>
        </p:nvSpPr>
        <p:spPr bwMode="auto">
          <a:xfrm>
            <a:off x="3582360" y="3966544"/>
            <a:ext cx="685437" cy="533635"/>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99" tIns="32149" rIns="64299" bIns="32149"/>
          <a:lstStyle/>
          <a:p>
            <a:endParaRPr lang="en-US"/>
          </a:p>
        </p:txBody>
      </p:sp>
      <p:sp>
        <p:nvSpPr>
          <p:cNvPr id="39944" name="Line 8"/>
          <p:cNvSpPr>
            <a:spLocks noChangeShapeType="1"/>
          </p:cNvSpPr>
          <p:nvPr/>
        </p:nvSpPr>
        <p:spPr bwMode="auto">
          <a:xfrm>
            <a:off x="4419619" y="4727924"/>
            <a:ext cx="1116" cy="381807"/>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99" tIns="32149" rIns="64299" bIns="32149"/>
          <a:lstStyle/>
          <a:p>
            <a:endParaRPr lang="en-US"/>
          </a:p>
        </p:txBody>
      </p:sp>
      <p:sp>
        <p:nvSpPr>
          <p:cNvPr id="39945" name="Line 9"/>
          <p:cNvSpPr>
            <a:spLocks noChangeShapeType="1"/>
          </p:cNvSpPr>
          <p:nvPr/>
        </p:nvSpPr>
        <p:spPr bwMode="auto">
          <a:xfrm flipH="1">
            <a:off x="4565860" y="3966544"/>
            <a:ext cx="622922" cy="456605"/>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99" tIns="32149" rIns="64299" bIns="32149"/>
          <a:lstStyle/>
          <a:p>
            <a:endParaRPr lang="en-US"/>
          </a:p>
        </p:txBody>
      </p:sp>
      <p:sp>
        <p:nvSpPr>
          <p:cNvPr id="39946" name="Text Box 10"/>
          <p:cNvSpPr txBox="1">
            <a:spLocks noChangeArrowheads="1"/>
          </p:cNvSpPr>
          <p:nvPr/>
        </p:nvSpPr>
        <p:spPr bwMode="auto">
          <a:xfrm>
            <a:off x="310244" y="4113321"/>
            <a:ext cx="3095610" cy="369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Interval between MPI events</a:t>
            </a:r>
          </a:p>
        </p:txBody>
      </p:sp>
      <p:sp>
        <p:nvSpPr>
          <p:cNvPr id="39947" name="Text Box 11"/>
          <p:cNvSpPr txBox="1">
            <a:spLocks noChangeArrowheads="1"/>
          </p:cNvSpPr>
          <p:nvPr/>
        </p:nvSpPr>
        <p:spPr bwMode="auto">
          <a:xfrm>
            <a:off x="7203637" y="4047996"/>
            <a:ext cx="1261775" cy="369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In MPI call</a:t>
            </a:r>
          </a:p>
        </p:txBody>
      </p:sp>
      <p:sp>
        <p:nvSpPr>
          <p:cNvPr id="39948" name="Text Box 12"/>
          <p:cNvSpPr txBox="1">
            <a:spLocks noChangeArrowheads="1"/>
          </p:cNvSpPr>
          <p:nvPr/>
        </p:nvSpPr>
        <p:spPr bwMode="auto">
          <a:xfrm>
            <a:off x="6164667" y="5122565"/>
            <a:ext cx="1902976" cy="369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MPI call duration</a:t>
            </a:r>
          </a:p>
        </p:txBody>
      </p:sp>
    </p:spTree>
    <p:extLst>
      <p:ext uri="{BB962C8B-B14F-4D97-AF65-F5344CB8AC3E}">
        <p14:creationId xmlns:p14="http://schemas.microsoft.com/office/powerpoint/2010/main" val="17204582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Semantic</a:t>
            </a:r>
            <a:endParaRPr lang="en-US" dirty="0"/>
          </a:p>
        </p:txBody>
      </p:sp>
      <p:sp>
        <p:nvSpPr>
          <p:cNvPr id="7" name="Content Placeholder 6"/>
          <p:cNvSpPr>
            <a:spLocks noGrp="1"/>
          </p:cNvSpPr>
          <p:nvPr>
            <p:ph idx="1"/>
          </p:nvPr>
        </p:nvSpPr>
        <p:spPr/>
        <p:txBody>
          <a:bodyPr/>
          <a:lstStyle/>
          <a:p>
            <a:r>
              <a:rPr lang="en-US" dirty="0" smtClean="0"/>
              <a:t>Deriving windows</a:t>
            </a:r>
          </a:p>
          <a:p>
            <a:pPr lvl="1"/>
            <a:r>
              <a:rPr lang="en-US" dirty="0" err="1" smtClean="0"/>
              <a:t>Compose:maximum</a:t>
            </a:r>
            <a:endParaRPr lang="en-US" dirty="0" smtClean="0"/>
          </a:p>
          <a:p>
            <a:pPr lvl="1"/>
            <a:r>
              <a:rPr lang="en-US" dirty="0" err="1" smtClean="0"/>
              <a:t>Compose:clear</a:t>
            </a:r>
            <a:r>
              <a:rPr lang="en-US" dirty="0" smtClean="0"/>
              <a:t> by</a:t>
            </a:r>
          </a:p>
          <a:p>
            <a:pPr lvl="1"/>
            <a:r>
              <a:rPr lang="en-US" dirty="0" err="1" smtClean="0"/>
              <a:t>Compose:add</a:t>
            </a:r>
            <a:endParaRPr lang="en-US" dirty="0"/>
          </a:p>
        </p:txBody>
      </p:sp>
    </p:spTree>
    <p:extLst>
      <p:ext uri="{BB962C8B-B14F-4D97-AF65-F5344CB8AC3E}">
        <p14:creationId xmlns:p14="http://schemas.microsoft.com/office/powerpoint/2010/main" val="422749906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Examples</a:t>
            </a:r>
          </a:p>
        </p:txBody>
      </p:sp>
      <p:sp>
        <p:nvSpPr>
          <p:cNvPr id="32770" name="Rectangle 2"/>
          <p:cNvSpPr>
            <a:spLocks noGrp="1" noChangeArrowheads="1"/>
          </p:cNvSpPr>
          <p:nvPr>
            <p:ph type="body" idx="1"/>
          </p:nvPr>
        </p:nvSpPr>
        <p:spPr>
          <a:xfrm>
            <a:off x="446539" y="2760840"/>
            <a:ext cx="8229711" cy="47335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Thread function: State as is</a:t>
            </a:r>
          </a:p>
        </p:txBody>
      </p:sp>
      <p:grpSp>
        <p:nvGrpSpPr>
          <p:cNvPr id="32771" name="Group 3"/>
          <p:cNvGrpSpPr>
            <a:grpSpLocks/>
          </p:cNvGrpSpPr>
          <p:nvPr/>
        </p:nvGrpSpPr>
        <p:grpSpPr bwMode="auto">
          <a:xfrm>
            <a:off x="1878812" y="1249244"/>
            <a:ext cx="5293719" cy="1307296"/>
            <a:chOff x="1683" y="1119"/>
            <a:chExt cx="4742" cy="1171"/>
          </a:xfrm>
        </p:grpSpPr>
        <p:sp>
          <p:nvSpPr>
            <p:cNvPr id="32772" name="Text Box 4"/>
            <p:cNvSpPr txBox="1">
              <a:spLocks noChangeArrowheads="1"/>
            </p:cNvSpPr>
            <p:nvPr/>
          </p:nvSpPr>
          <p:spPr bwMode="auto">
            <a:xfrm>
              <a:off x="1979" y="1721"/>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grpSp>
          <p:nvGrpSpPr>
            <p:cNvPr id="32773" name="Group 5"/>
            <p:cNvGrpSpPr>
              <a:grpSpLocks/>
            </p:cNvGrpSpPr>
            <p:nvPr/>
          </p:nvGrpSpPr>
          <p:grpSpPr bwMode="auto">
            <a:xfrm>
              <a:off x="2454" y="1119"/>
              <a:ext cx="787" cy="571"/>
              <a:chOff x="2454" y="1119"/>
              <a:chExt cx="787" cy="571"/>
            </a:xfrm>
          </p:grpSpPr>
          <p:sp>
            <p:nvSpPr>
              <p:cNvPr id="32774" name="Text Box 6"/>
              <p:cNvSpPr txBox="1">
                <a:spLocks noChangeArrowheads="1"/>
              </p:cNvSpPr>
              <p:nvPr/>
            </p:nvSpPr>
            <p:spPr bwMode="auto">
              <a:xfrm>
                <a:off x="2454" y="1352"/>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4,5</a:t>
                </a:r>
              </a:p>
            </p:txBody>
          </p:sp>
          <p:sp>
            <p:nvSpPr>
              <p:cNvPr id="32775" name="Text Box 7"/>
              <p:cNvSpPr txBox="1">
                <a:spLocks noChangeArrowheads="1"/>
              </p:cNvSpPr>
              <p:nvPr/>
            </p:nvSpPr>
            <p:spPr bwMode="auto">
              <a:xfrm>
                <a:off x="2454"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2,1</a:t>
                </a:r>
              </a:p>
            </p:txBody>
          </p:sp>
        </p:grpSp>
        <p:sp>
          <p:nvSpPr>
            <p:cNvPr id="32776" name="Text Box 8"/>
            <p:cNvSpPr txBox="1">
              <a:spLocks noChangeArrowheads="1"/>
            </p:cNvSpPr>
            <p:nvPr/>
          </p:nvSpPr>
          <p:spPr bwMode="auto">
            <a:xfrm>
              <a:off x="5392"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sp>
          <p:nvSpPr>
            <p:cNvPr id="32777" name="Text Box 9"/>
            <p:cNvSpPr txBox="1">
              <a:spLocks noChangeArrowheads="1"/>
            </p:cNvSpPr>
            <p:nvPr/>
          </p:nvSpPr>
          <p:spPr bwMode="auto">
            <a:xfrm>
              <a:off x="3771"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5</a:t>
              </a:r>
            </a:p>
          </p:txBody>
        </p:sp>
        <p:grpSp>
          <p:nvGrpSpPr>
            <p:cNvPr id="32778" name="Group 10"/>
            <p:cNvGrpSpPr>
              <a:grpSpLocks/>
            </p:cNvGrpSpPr>
            <p:nvPr/>
          </p:nvGrpSpPr>
          <p:grpSpPr bwMode="auto">
            <a:xfrm>
              <a:off x="4502" y="1119"/>
              <a:ext cx="787" cy="542"/>
              <a:chOff x="4502" y="1119"/>
              <a:chExt cx="787" cy="542"/>
            </a:xfrm>
          </p:grpSpPr>
          <p:sp>
            <p:nvSpPr>
              <p:cNvPr id="32779" name="Text Box 11"/>
              <p:cNvSpPr txBox="1">
                <a:spLocks noChangeArrowheads="1"/>
              </p:cNvSpPr>
              <p:nvPr/>
            </p:nvSpPr>
            <p:spPr bwMode="auto">
              <a:xfrm>
                <a:off x="4502"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2,0</a:t>
                </a:r>
              </a:p>
            </p:txBody>
          </p:sp>
          <p:sp>
            <p:nvSpPr>
              <p:cNvPr id="32780" name="Text Box 12"/>
              <p:cNvSpPr txBox="1">
                <a:spLocks noChangeArrowheads="1"/>
              </p:cNvSpPr>
              <p:nvPr/>
            </p:nvSpPr>
            <p:spPr bwMode="auto">
              <a:xfrm>
                <a:off x="4502" y="1323"/>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4,9</a:t>
                </a:r>
              </a:p>
            </p:txBody>
          </p:sp>
        </p:grpSp>
        <p:sp>
          <p:nvSpPr>
            <p:cNvPr id="32781" name="Text Box 13"/>
            <p:cNvSpPr txBox="1">
              <a:spLocks noChangeArrowheads="1"/>
            </p:cNvSpPr>
            <p:nvPr/>
          </p:nvSpPr>
          <p:spPr bwMode="auto">
            <a:xfrm>
              <a:off x="1683" y="2007"/>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grpSp>
          <p:nvGrpSpPr>
            <p:cNvPr id="32782" name="Group 14"/>
            <p:cNvGrpSpPr>
              <a:grpSpLocks/>
            </p:cNvGrpSpPr>
            <p:nvPr/>
          </p:nvGrpSpPr>
          <p:grpSpPr bwMode="auto">
            <a:xfrm>
              <a:off x="1843" y="1665"/>
              <a:ext cx="4162" cy="341"/>
              <a:chOff x="1843" y="1665"/>
              <a:chExt cx="4162" cy="341"/>
            </a:xfrm>
          </p:grpSpPr>
          <p:grpSp>
            <p:nvGrpSpPr>
              <p:cNvPr id="32783" name="Group 15"/>
              <p:cNvGrpSpPr>
                <a:grpSpLocks/>
              </p:cNvGrpSpPr>
              <p:nvPr/>
            </p:nvGrpSpPr>
            <p:grpSpPr bwMode="auto">
              <a:xfrm>
                <a:off x="1843" y="1801"/>
                <a:ext cx="4162" cy="205"/>
                <a:chOff x="1843" y="1801"/>
                <a:chExt cx="4162" cy="205"/>
              </a:xfrm>
            </p:grpSpPr>
            <p:sp>
              <p:nvSpPr>
                <p:cNvPr id="32784" name="Line 16"/>
                <p:cNvSpPr>
                  <a:spLocks noChangeShapeType="1"/>
                </p:cNvSpPr>
                <p:nvPr/>
              </p:nvSpPr>
              <p:spPr bwMode="auto">
                <a:xfrm>
                  <a:off x="1843" y="2006"/>
                  <a:ext cx="4163"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2785" name="Group 17"/>
                <p:cNvGrpSpPr>
                  <a:grpSpLocks/>
                </p:cNvGrpSpPr>
                <p:nvPr/>
              </p:nvGrpSpPr>
              <p:grpSpPr bwMode="auto">
                <a:xfrm>
                  <a:off x="2731" y="1801"/>
                  <a:ext cx="163" cy="203"/>
                  <a:chOff x="2731" y="1801"/>
                  <a:chExt cx="163" cy="203"/>
                </a:xfrm>
              </p:grpSpPr>
              <p:sp>
                <p:nvSpPr>
                  <p:cNvPr id="32786" name="Rectangle 18"/>
                  <p:cNvSpPr>
                    <a:spLocks noChangeArrowheads="1"/>
                  </p:cNvSpPr>
                  <p:nvPr/>
                </p:nvSpPr>
                <p:spPr bwMode="auto">
                  <a:xfrm>
                    <a:off x="2731"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87" name="Line 19"/>
                  <p:cNvSpPr>
                    <a:spLocks noChangeShapeType="1"/>
                  </p:cNvSpPr>
                  <p:nvPr/>
                </p:nvSpPr>
                <p:spPr bwMode="auto">
                  <a:xfrm>
                    <a:off x="2731"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88" name="Group 20"/>
                <p:cNvGrpSpPr>
                  <a:grpSpLocks/>
                </p:cNvGrpSpPr>
                <p:nvPr/>
              </p:nvGrpSpPr>
              <p:grpSpPr bwMode="auto">
                <a:xfrm>
                  <a:off x="4778" y="1801"/>
                  <a:ext cx="163" cy="203"/>
                  <a:chOff x="4778" y="1801"/>
                  <a:chExt cx="163" cy="203"/>
                </a:xfrm>
              </p:grpSpPr>
              <p:sp>
                <p:nvSpPr>
                  <p:cNvPr id="32789" name="Rectangle 21"/>
                  <p:cNvSpPr>
                    <a:spLocks noChangeArrowheads="1"/>
                  </p:cNvSpPr>
                  <p:nvPr/>
                </p:nvSpPr>
                <p:spPr bwMode="auto">
                  <a:xfrm>
                    <a:off x="4778"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90" name="Line 22"/>
                  <p:cNvSpPr>
                    <a:spLocks noChangeShapeType="1"/>
                  </p:cNvSpPr>
                  <p:nvPr/>
                </p:nvSpPr>
                <p:spPr bwMode="auto">
                  <a:xfrm>
                    <a:off x="4778"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32791" name="Group 23"/>
              <p:cNvGrpSpPr>
                <a:grpSpLocks/>
              </p:cNvGrpSpPr>
              <p:nvPr/>
            </p:nvGrpSpPr>
            <p:grpSpPr bwMode="auto">
              <a:xfrm>
                <a:off x="2731" y="1665"/>
                <a:ext cx="2211" cy="203"/>
                <a:chOff x="2731" y="1665"/>
                <a:chExt cx="2211" cy="203"/>
              </a:xfrm>
            </p:grpSpPr>
            <p:grpSp>
              <p:nvGrpSpPr>
                <p:cNvPr id="32792" name="Group 24"/>
                <p:cNvGrpSpPr>
                  <a:grpSpLocks/>
                </p:cNvGrpSpPr>
                <p:nvPr/>
              </p:nvGrpSpPr>
              <p:grpSpPr bwMode="auto">
                <a:xfrm>
                  <a:off x="2731" y="1665"/>
                  <a:ext cx="164" cy="203"/>
                  <a:chOff x="2731" y="1665"/>
                  <a:chExt cx="164" cy="203"/>
                </a:xfrm>
              </p:grpSpPr>
              <p:sp>
                <p:nvSpPr>
                  <p:cNvPr id="32793" name="Rectangle 25"/>
                  <p:cNvSpPr>
                    <a:spLocks noChangeArrowheads="1"/>
                  </p:cNvSpPr>
                  <p:nvPr/>
                </p:nvSpPr>
                <p:spPr bwMode="auto">
                  <a:xfrm>
                    <a:off x="2731"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94" name="Line 26"/>
                  <p:cNvSpPr>
                    <a:spLocks noChangeShapeType="1"/>
                  </p:cNvSpPr>
                  <p:nvPr/>
                </p:nvSpPr>
                <p:spPr bwMode="auto">
                  <a:xfrm>
                    <a:off x="2731"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2795" name="Group 27"/>
                <p:cNvGrpSpPr>
                  <a:grpSpLocks/>
                </p:cNvGrpSpPr>
                <p:nvPr/>
              </p:nvGrpSpPr>
              <p:grpSpPr bwMode="auto">
                <a:xfrm>
                  <a:off x="4778" y="1665"/>
                  <a:ext cx="164" cy="203"/>
                  <a:chOff x="4778" y="1665"/>
                  <a:chExt cx="164" cy="203"/>
                </a:xfrm>
              </p:grpSpPr>
              <p:sp>
                <p:nvSpPr>
                  <p:cNvPr id="32796" name="Rectangle 28"/>
                  <p:cNvSpPr>
                    <a:spLocks noChangeArrowheads="1"/>
                  </p:cNvSpPr>
                  <p:nvPr/>
                </p:nvSpPr>
                <p:spPr bwMode="auto">
                  <a:xfrm>
                    <a:off x="4778"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97" name="Line 29"/>
                  <p:cNvSpPr>
                    <a:spLocks noChangeShapeType="1"/>
                  </p:cNvSpPr>
                  <p:nvPr/>
                </p:nvSpPr>
                <p:spPr bwMode="auto">
                  <a:xfrm>
                    <a:off x="4778"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grpSp>
        <p:nvGrpSpPr>
          <p:cNvPr id="32798" name="Group 30"/>
          <p:cNvGrpSpPr>
            <a:grpSpLocks/>
          </p:cNvGrpSpPr>
          <p:nvPr/>
        </p:nvGrpSpPr>
        <p:grpSpPr bwMode="auto">
          <a:xfrm>
            <a:off x="1887744" y="3429560"/>
            <a:ext cx="5293719" cy="849575"/>
            <a:chOff x="1691" y="3072"/>
            <a:chExt cx="4742" cy="761"/>
          </a:xfrm>
        </p:grpSpPr>
        <p:grpSp>
          <p:nvGrpSpPr>
            <p:cNvPr id="32799" name="Group 31"/>
            <p:cNvGrpSpPr>
              <a:grpSpLocks/>
            </p:cNvGrpSpPr>
            <p:nvPr/>
          </p:nvGrpSpPr>
          <p:grpSpPr bwMode="auto">
            <a:xfrm>
              <a:off x="1691" y="3345"/>
              <a:ext cx="4742" cy="488"/>
              <a:chOff x="1691" y="3345"/>
              <a:chExt cx="4742" cy="488"/>
            </a:xfrm>
          </p:grpSpPr>
          <p:sp>
            <p:nvSpPr>
              <p:cNvPr id="32800" name="Text Box 32"/>
              <p:cNvSpPr txBox="1">
                <a:spLocks noChangeArrowheads="1"/>
              </p:cNvSpPr>
              <p:nvPr/>
            </p:nvSpPr>
            <p:spPr bwMode="auto">
              <a:xfrm>
                <a:off x="1691" y="3550"/>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sp>
            <p:nvSpPr>
              <p:cNvPr id="32801" name="Line 33"/>
              <p:cNvSpPr>
                <a:spLocks noChangeShapeType="1"/>
              </p:cNvSpPr>
              <p:nvPr/>
            </p:nvSpPr>
            <p:spPr bwMode="auto">
              <a:xfrm>
                <a:off x="1851" y="3550"/>
                <a:ext cx="4164"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802" name="Freeform 34"/>
              <p:cNvSpPr>
                <a:spLocks noChangeArrowheads="1"/>
              </p:cNvSpPr>
              <p:nvPr/>
            </p:nvSpPr>
            <p:spPr bwMode="auto">
              <a:xfrm>
                <a:off x="1851" y="3345"/>
                <a:ext cx="3959" cy="136"/>
              </a:xfrm>
              <a:custGeom>
                <a:avLst/>
                <a:gdLst>
                  <a:gd name="T0" fmla="*/ 0 w 2784"/>
                  <a:gd name="T1" fmla="*/ 96 h 96"/>
                  <a:gd name="T2" fmla="*/ 624 w 2784"/>
                  <a:gd name="T3" fmla="*/ 96 h 96"/>
                  <a:gd name="T4" fmla="*/ 624 w 2784"/>
                  <a:gd name="T5" fmla="*/ 0 h 96"/>
                  <a:gd name="T6" fmla="*/ 2064 w 2784"/>
                  <a:gd name="T7" fmla="*/ 0 h 96"/>
                  <a:gd name="T8" fmla="*/ 2064 w 2784"/>
                  <a:gd name="T9" fmla="*/ 96 h 96"/>
                  <a:gd name="T10" fmla="*/ 2784 w 2784"/>
                  <a:gd name="T11" fmla="*/ 96 h 96"/>
                </a:gdLst>
                <a:ahLst/>
                <a:cxnLst>
                  <a:cxn ang="0">
                    <a:pos x="T0" y="T1"/>
                  </a:cxn>
                  <a:cxn ang="0">
                    <a:pos x="T2" y="T3"/>
                  </a:cxn>
                  <a:cxn ang="0">
                    <a:pos x="T4" y="T5"/>
                  </a:cxn>
                  <a:cxn ang="0">
                    <a:pos x="T6" y="T7"/>
                  </a:cxn>
                  <a:cxn ang="0">
                    <a:pos x="T8" y="T9"/>
                  </a:cxn>
                  <a:cxn ang="0">
                    <a:pos x="T10" y="T11"/>
                  </a:cxn>
                </a:cxnLst>
                <a:rect l="0" t="0" r="r" b="b"/>
                <a:pathLst>
                  <a:path w="2784" h="96">
                    <a:moveTo>
                      <a:pt x="0" y="96"/>
                    </a:moveTo>
                    <a:lnTo>
                      <a:pt x="624" y="96"/>
                    </a:lnTo>
                    <a:lnTo>
                      <a:pt x="624" y="0"/>
                    </a:lnTo>
                    <a:lnTo>
                      <a:pt x="2064" y="0"/>
                    </a:lnTo>
                    <a:lnTo>
                      <a:pt x="2064" y="96"/>
                    </a:lnTo>
                    <a:lnTo>
                      <a:pt x="2784" y="96"/>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2803" name="Group 35"/>
            <p:cNvGrpSpPr>
              <a:grpSpLocks/>
            </p:cNvGrpSpPr>
            <p:nvPr/>
          </p:nvGrpSpPr>
          <p:grpSpPr bwMode="auto">
            <a:xfrm>
              <a:off x="2125" y="3072"/>
              <a:ext cx="3467" cy="475"/>
              <a:chOff x="2125" y="3072"/>
              <a:chExt cx="3467" cy="475"/>
            </a:xfrm>
          </p:grpSpPr>
          <p:sp>
            <p:nvSpPr>
              <p:cNvPr id="32804" name="Text Box 36"/>
              <p:cNvSpPr txBox="1">
                <a:spLocks noChangeArrowheads="1"/>
              </p:cNvSpPr>
              <p:nvPr/>
            </p:nvSpPr>
            <p:spPr bwMode="auto">
              <a:xfrm>
                <a:off x="5265" y="3209"/>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3</a:t>
                </a:r>
              </a:p>
            </p:txBody>
          </p:sp>
          <p:sp>
            <p:nvSpPr>
              <p:cNvPr id="32805" name="Text Box 37"/>
              <p:cNvSpPr txBox="1">
                <a:spLocks noChangeArrowheads="1"/>
              </p:cNvSpPr>
              <p:nvPr/>
            </p:nvSpPr>
            <p:spPr bwMode="auto">
              <a:xfrm>
                <a:off x="3558" y="3072"/>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5</a:t>
                </a:r>
              </a:p>
            </p:txBody>
          </p:sp>
          <p:sp>
            <p:nvSpPr>
              <p:cNvPr id="32806" name="Text Box 38"/>
              <p:cNvSpPr txBox="1">
                <a:spLocks noChangeArrowheads="1"/>
              </p:cNvSpPr>
              <p:nvPr/>
            </p:nvSpPr>
            <p:spPr bwMode="auto">
              <a:xfrm>
                <a:off x="2125" y="3209"/>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3</a:t>
                </a:r>
              </a:p>
            </p:txBody>
          </p:sp>
        </p:grpSp>
      </p:grpSp>
      <p:sp>
        <p:nvSpPr>
          <p:cNvPr id="32807" name="Rectangle 39"/>
          <p:cNvSpPr>
            <a:spLocks noChangeArrowheads="1"/>
          </p:cNvSpPr>
          <p:nvPr/>
        </p:nvSpPr>
        <p:spPr bwMode="auto">
          <a:xfrm>
            <a:off x="342719" y="4801605"/>
            <a:ext cx="8440700" cy="990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Useful for</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Global thread activity: computing, idle, fork/join, waiting,…..</a:t>
            </a:r>
          </a:p>
        </p:txBody>
      </p:sp>
    </p:spTree>
    <p:extLst>
      <p:ext uri="{BB962C8B-B14F-4D97-AF65-F5344CB8AC3E}">
        <p14:creationId xmlns:p14="http://schemas.microsoft.com/office/powerpoint/2010/main" val="15948652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Powerful </a:t>
            </a:r>
            <a:r>
              <a:rPr lang="en-US" dirty="0" smtClean="0"/>
              <a:t>analysis … </a:t>
            </a:r>
            <a:endParaRPr lang="en-US" dirty="0"/>
          </a:p>
        </p:txBody>
      </p:sp>
      <p:sp>
        <p:nvSpPr>
          <p:cNvPr id="2" name="Content Placeholder 1"/>
          <p:cNvSpPr>
            <a:spLocks noGrp="1"/>
          </p:cNvSpPr>
          <p:nvPr>
            <p:ph idx="1"/>
          </p:nvPr>
        </p:nvSpPr>
        <p:spPr>
          <a:xfrm>
            <a:off x="107504" y="980728"/>
            <a:ext cx="5760640" cy="5184576"/>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Identify relevance of different factors …</a:t>
            </a:r>
          </a:p>
          <a:p>
            <a:r>
              <a:rPr lang="en-US" dirty="0" smtClean="0"/>
              <a:t>… trends and outliers</a:t>
            </a:r>
          </a:p>
          <a:p>
            <a:r>
              <a:rPr lang="en-US" dirty="0" smtClean="0"/>
              <a:t>In conjunction with detailed analysis of individual points</a:t>
            </a:r>
          </a:p>
          <a:p>
            <a:endParaRPr lang="en-US" dirty="0"/>
          </a:p>
        </p:txBody>
      </p:sp>
      <p:grpSp>
        <p:nvGrpSpPr>
          <p:cNvPr id="6" name="Group 5"/>
          <p:cNvGrpSpPr/>
          <p:nvPr/>
        </p:nvGrpSpPr>
        <p:grpSpPr>
          <a:xfrm>
            <a:off x="6066493" y="938891"/>
            <a:ext cx="2853254" cy="2139941"/>
            <a:chOff x="6066493" y="938891"/>
            <a:chExt cx="2853254" cy="2139941"/>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493" y="938891"/>
              <a:ext cx="2853254" cy="2139941"/>
            </a:xfrm>
            <a:prstGeom prst="rect">
              <a:avLst/>
            </a:prstGeom>
          </p:spPr>
        </p:pic>
        <p:sp>
          <p:nvSpPr>
            <p:cNvPr id="3" name="TextBox 2"/>
            <p:cNvSpPr txBox="1"/>
            <p:nvPr/>
          </p:nvSpPr>
          <p:spPr>
            <a:xfrm>
              <a:off x="7169438" y="2575937"/>
              <a:ext cx="1290994" cy="276999"/>
            </a:xfrm>
            <a:prstGeom prst="rect">
              <a:avLst/>
            </a:prstGeom>
            <a:noFill/>
            <a:ln>
              <a:solidFill>
                <a:schemeClr val="accent1"/>
              </a:solidFill>
            </a:ln>
          </p:spPr>
          <p:txBody>
            <a:bodyPr wrap="none" rtlCol="0">
              <a:spAutoFit/>
            </a:bodyPr>
            <a:lstStyle/>
            <a:p>
              <a:r>
                <a:rPr lang="en-US" sz="1200" dirty="0" smtClean="0">
                  <a:solidFill>
                    <a:srgbClr val="004990"/>
                  </a:solidFill>
                </a:rPr>
                <a:t>AVBP @ </a:t>
              </a:r>
              <a:r>
                <a:rPr lang="en-US" sz="1200" dirty="0" err="1" smtClean="0">
                  <a:solidFill>
                    <a:srgbClr val="004990"/>
                  </a:solidFill>
                </a:rPr>
                <a:t>Juropa</a:t>
              </a:r>
              <a:endParaRPr lang="en-US" sz="1200" dirty="0">
                <a:solidFill>
                  <a:srgbClr val="004990"/>
                </a:solidFill>
              </a:endParaRPr>
            </a:p>
          </p:txBody>
        </p:sp>
      </p:grpSp>
      <p:grpSp>
        <p:nvGrpSpPr>
          <p:cNvPr id="8" name="Group 7"/>
          <p:cNvGrpSpPr/>
          <p:nvPr/>
        </p:nvGrpSpPr>
        <p:grpSpPr>
          <a:xfrm>
            <a:off x="6029260" y="3499615"/>
            <a:ext cx="2645434" cy="2665689"/>
            <a:chOff x="6029260" y="3499615"/>
            <a:chExt cx="2645434" cy="2665689"/>
          </a:xfrm>
        </p:grpSpPr>
        <p:pic>
          <p:nvPicPr>
            <p:cNvPr id="19"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260" y="3499615"/>
              <a:ext cx="2645434" cy="2281998"/>
            </a:xfrm>
            <a:prstGeom prst="rect">
              <a:avLst/>
            </a:prstGeom>
          </p:spPr>
        </p:pic>
        <p:sp>
          <p:nvSpPr>
            <p:cNvPr id="21" name="TextBox 20"/>
            <p:cNvSpPr txBox="1"/>
            <p:nvPr/>
          </p:nvSpPr>
          <p:spPr>
            <a:xfrm>
              <a:off x="6430709" y="5888305"/>
              <a:ext cx="2047355" cy="276999"/>
            </a:xfrm>
            <a:prstGeom prst="rect">
              <a:avLst/>
            </a:prstGeom>
            <a:noFill/>
            <a:ln>
              <a:solidFill>
                <a:schemeClr val="accent1"/>
              </a:solidFill>
            </a:ln>
          </p:spPr>
          <p:txBody>
            <a:bodyPr wrap="none" rtlCol="0">
              <a:spAutoFit/>
            </a:bodyPr>
            <a:lstStyle/>
            <a:p>
              <a:r>
                <a:rPr lang="en-US" sz="1200" dirty="0" smtClean="0">
                  <a:solidFill>
                    <a:srgbClr val="004990"/>
                  </a:solidFill>
                </a:rPr>
                <a:t>AMG2013 @ </a:t>
              </a:r>
              <a:r>
                <a:rPr lang="en-US" sz="1200" dirty="0" err="1" smtClean="0">
                  <a:solidFill>
                    <a:srgbClr val="004990"/>
                  </a:solidFill>
                </a:rPr>
                <a:t>MareNostrum</a:t>
              </a:r>
              <a:endParaRPr lang="en-US" sz="1200" dirty="0">
                <a:solidFill>
                  <a:srgbClr val="004990"/>
                </a:solidFill>
              </a:endParaRPr>
            </a:p>
          </p:txBody>
        </p:sp>
      </p:grpSp>
      <p:grpSp>
        <p:nvGrpSpPr>
          <p:cNvPr id="11" name="Group 10"/>
          <p:cNvGrpSpPr/>
          <p:nvPr/>
        </p:nvGrpSpPr>
        <p:grpSpPr>
          <a:xfrm>
            <a:off x="395536" y="1155515"/>
            <a:ext cx="2959225" cy="3218351"/>
            <a:chOff x="395536" y="1155515"/>
            <a:chExt cx="2959225" cy="3218351"/>
          </a:xfrm>
        </p:grpSpPr>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3427504"/>
              <a:ext cx="1352996" cy="94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40 Documento"/>
            <p:cNvSpPr/>
            <p:nvPr/>
          </p:nvSpPr>
          <p:spPr>
            <a:xfrm>
              <a:off x="1475656" y="3645024"/>
              <a:ext cx="773609" cy="511323"/>
            </a:xfrm>
            <a:prstGeom prst="flowChartDocument">
              <a:avLst/>
            </a:prstGeom>
            <a:ln>
              <a:solidFill>
                <a:srgbClr val="00499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latin typeface="Courier New" pitchFamily="49" charset="0"/>
                  <a:cs typeface="Courier New" pitchFamily="49" charset="0"/>
                </a:rPr>
                <a:t>eff.csv</a:t>
              </a:r>
              <a:endParaRPr lang="en-US" sz="900" dirty="0">
                <a:latin typeface="Courier New" pitchFamily="49" charset="0"/>
                <a:cs typeface="Courier New" pitchFamily="49" charset="0"/>
              </a:endParaRPr>
            </a:p>
          </p:txBody>
        </p:sp>
        <p:grpSp>
          <p:nvGrpSpPr>
            <p:cNvPr id="45" name="44 Grupo"/>
            <p:cNvGrpSpPr/>
            <p:nvPr/>
          </p:nvGrpSpPr>
          <p:grpSpPr>
            <a:xfrm>
              <a:off x="611560" y="1155515"/>
              <a:ext cx="2743201" cy="1409389"/>
              <a:chOff x="5673392" y="2586990"/>
              <a:chExt cx="2743201" cy="1409389"/>
            </a:xfrm>
          </p:grpSpPr>
          <p:sp>
            <p:nvSpPr>
              <p:cNvPr id="22" name="21 Rectángulo"/>
              <p:cNvSpPr/>
              <p:nvPr/>
            </p:nvSpPr>
            <p:spPr>
              <a:xfrm>
                <a:off x="5673392" y="2586990"/>
                <a:ext cx="2743199" cy="1368490"/>
              </a:xfrm>
              <a:prstGeom prst="rect">
                <a:avLst/>
              </a:prstGeom>
              <a:ln>
                <a:solidFill>
                  <a:srgbClr val="00499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 name="1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6040" y="2649194"/>
                <a:ext cx="2041904" cy="522514"/>
              </a:xfrm>
              <a:prstGeom prst="rect">
                <a:avLst/>
              </a:prstGeom>
              <a:ln>
                <a:solidFill>
                  <a:srgbClr val="004990"/>
                </a:solidFill>
              </a:ln>
            </p:spPr>
          </p:pic>
          <p:sp>
            <p:nvSpPr>
              <p:cNvPr id="24" name="23 CuadroTexto"/>
              <p:cNvSpPr txBox="1"/>
              <p:nvPr/>
            </p:nvSpPr>
            <p:spPr>
              <a:xfrm>
                <a:off x="6189945" y="3688602"/>
                <a:ext cx="2226648" cy="307777"/>
              </a:xfrm>
              <a:prstGeom prst="rect">
                <a:avLst/>
              </a:prstGeom>
              <a:noFill/>
              <a:ln>
                <a:noFill/>
              </a:ln>
            </p:spPr>
            <p:txBody>
              <a:bodyPr wrap="square" rtlCol="0">
                <a:spAutoFit/>
              </a:bodyPr>
              <a:lstStyle/>
              <a:p>
                <a:pPr algn="r"/>
                <a:r>
                  <a:rPr lang="en-US" sz="1400" dirty="0" smtClean="0"/>
                  <a:t>Several core counts</a:t>
                </a:r>
                <a:endParaRPr lang="en-US" sz="1400" dirty="0"/>
              </a:p>
            </p:txBody>
          </p:sp>
          <p:pic>
            <p:nvPicPr>
              <p:cNvPr id="9" name="8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400" y="2819400"/>
                <a:ext cx="2063144" cy="522663"/>
              </a:xfrm>
              <a:prstGeom prst="rect">
                <a:avLst/>
              </a:prstGeom>
            </p:spPr>
          </p:pic>
          <p:pic>
            <p:nvPicPr>
              <p:cNvPr id="7" name="6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1130" y="2974141"/>
                <a:ext cx="2041904" cy="522514"/>
              </a:xfrm>
              <a:prstGeom prst="rect">
                <a:avLst/>
              </a:prstGeom>
              <a:ln>
                <a:solidFill>
                  <a:srgbClr val="004990"/>
                </a:solidFill>
              </a:ln>
            </p:spPr>
          </p:pic>
          <p:pic>
            <p:nvPicPr>
              <p:cNvPr id="4" name="3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9944" y="3171708"/>
                <a:ext cx="2041904" cy="522514"/>
              </a:xfrm>
              <a:prstGeom prst="rect">
                <a:avLst/>
              </a:prstGeom>
              <a:ln>
                <a:solidFill>
                  <a:srgbClr val="004990"/>
                </a:solidFill>
              </a:ln>
            </p:spPr>
          </p:pic>
        </p:grpSp>
        <p:cxnSp>
          <p:nvCxnSpPr>
            <p:cNvPr id="65" name="64 Conector angular"/>
            <p:cNvCxnSpPr>
              <a:stCxn id="97" idx="2"/>
              <a:endCxn id="41" idx="0"/>
            </p:cNvCxnSpPr>
            <p:nvPr/>
          </p:nvCxnSpPr>
          <p:spPr>
            <a:xfrm rot="5400000">
              <a:off x="1878262" y="3306408"/>
              <a:ext cx="322815" cy="354416"/>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80" name="58 Conector angular"/>
            <p:cNvCxnSpPr>
              <a:stCxn id="22" idx="2"/>
              <a:endCxn id="97" idx="0"/>
            </p:cNvCxnSpPr>
            <p:nvPr/>
          </p:nvCxnSpPr>
          <p:spPr>
            <a:xfrm rot="16200000" flipH="1">
              <a:off x="1863545" y="2643619"/>
              <a:ext cx="472947" cy="233717"/>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425797" y="2996952"/>
              <a:ext cx="1582160" cy="325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eff_factors.py</a:t>
              </a:r>
              <a:endParaRPr lang="en-US" dirty="0">
                <a:solidFill>
                  <a:schemeClr val="tx1"/>
                </a:solidFill>
              </a:endParaRPr>
            </a:p>
          </p:txBody>
        </p:sp>
      </p:grpSp>
      <p:grpSp>
        <p:nvGrpSpPr>
          <p:cNvPr id="28" name="Group 27"/>
          <p:cNvGrpSpPr/>
          <p:nvPr/>
        </p:nvGrpSpPr>
        <p:grpSpPr>
          <a:xfrm>
            <a:off x="4355976" y="1155515"/>
            <a:ext cx="3888432" cy="1963387"/>
            <a:chOff x="4355976" y="1155515"/>
            <a:chExt cx="3888432" cy="1963387"/>
          </a:xfrm>
        </p:grpSpPr>
        <p:grpSp>
          <p:nvGrpSpPr>
            <p:cNvPr id="23" name="Group 22"/>
            <p:cNvGrpSpPr/>
            <p:nvPr/>
          </p:nvGrpSpPr>
          <p:grpSpPr>
            <a:xfrm>
              <a:off x="4355976" y="1155515"/>
              <a:ext cx="3588119" cy="954050"/>
              <a:chOff x="4355976" y="1155515"/>
              <a:chExt cx="3588119" cy="954050"/>
            </a:xfrm>
          </p:grpSpPr>
          <p:sp>
            <p:nvSpPr>
              <p:cNvPr id="10" name="TextBox 9"/>
              <p:cNvSpPr txBox="1"/>
              <p:nvPr/>
            </p:nvSpPr>
            <p:spPr>
              <a:xfrm>
                <a:off x="4355976" y="1740233"/>
                <a:ext cx="1595309" cy="369332"/>
              </a:xfrm>
              <a:prstGeom prst="rect">
                <a:avLst/>
              </a:prstGeom>
              <a:noFill/>
              <a:ln>
                <a:solidFill>
                  <a:schemeClr val="accent1"/>
                </a:solidFill>
              </a:ln>
            </p:spPr>
            <p:txBody>
              <a:bodyPr wrap="none" rtlCol="0">
                <a:spAutoFit/>
              </a:bodyPr>
              <a:lstStyle/>
              <a:p>
                <a:r>
                  <a:rPr lang="en-US" dirty="0" smtClean="0"/>
                  <a:t>IPC variability</a:t>
                </a:r>
                <a:endParaRPr lang="en-US" dirty="0"/>
              </a:p>
            </p:txBody>
          </p:sp>
          <p:sp>
            <p:nvSpPr>
              <p:cNvPr id="12" name="Oval 11"/>
              <p:cNvSpPr/>
              <p:nvPr/>
            </p:nvSpPr>
            <p:spPr>
              <a:xfrm>
                <a:off x="7800079" y="1155515"/>
                <a:ext cx="144016" cy="3913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p:cNvCxnSpPr>
                <a:stCxn id="10" idx="3"/>
                <a:endCxn id="12" idx="4"/>
              </p:cNvCxnSpPr>
              <p:nvPr/>
            </p:nvCxnSpPr>
            <p:spPr>
              <a:xfrm flipV="1">
                <a:off x="5951285" y="1546881"/>
                <a:ext cx="1920802" cy="37801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355976" y="1503597"/>
              <a:ext cx="3888432" cy="1615305"/>
              <a:chOff x="4055663" y="1351197"/>
              <a:chExt cx="3888432" cy="1615305"/>
            </a:xfrm>
          </p:grpSpPr>
          <p:sp>
            <p:nvSpPr>
              <p:cNvPr id="33" name="TextBox 32"/>
              <p:cNvSpPr txBox="1"/>
              <p:nvPr/>
            </p:nvSpPr>
            <p:spPr>
              <a:xfrm>
                <a:off x="4055663" y="2043172"/>
                <a:ext cx="1611979" cy="923330"/>
              </a:xfrm>
              <a:prstGeom prst="rect">
                <a:avLst/>
              </a:prstGeom>
              <a:noFill/>
              <a:ln>
                <a:solidFill>
                  <a:schemeClr val="accent1"/>
                </a:solidFill>
              </a:ln>
            </p:spPr>
            <p:txBody>
              <a:bodyPr wrap="square" rtlCol="0">
                <a:spAutoFit/>
              </a:bodyPr>
              <a:lstStyle/>
              <a:p>
                <a:r>
                  <a:rPr lang="en-US" dirty="0" smtClean="0"/>
                  <a:t>MPI progression engine issue</a:t>
                </a:r>
                <a:endParaRPr lang="en-US" dirty="0"/>
              </a:p>
            </p:txBody>
          </p:sp>
          <p:sp>
            <p:nvSpPr>
              <p:cNvPr id="34" name="Oval 33"/>
              <p:cNvSpPr/>
              <p:nvPr/>
            </p:nvSpPr>
            <p:spPr>
              <a:xfrm>
                <a:off x="7800079" y="1351197"/>
                <a:ext cx="144016" cy="1956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urved Connector 34"/>
              <p:cNvCxnSpPr>
                <a:stCxn id="33" idx="3"/>
                <a:endCxn id="34" idx="4"/>
              </p:cNvCxnSpPr>
              <p:nvPr/>
            </p:nvCxnSpPr>
            <p:spPr>
              <a:xfrm flipV="1">
                <a:off x="5667642" y="1546880"/>
                <a:ext cx="2204445" cy="957957"/>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15082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Examples</a:t>
            </a:r>
          </a:p>
        </p:txBody>
      </p:sp>
      <p:sp>
        <p:nvSpPr>
          <p:cNvPr id="33794" name="Rectangle 2"/>
          <p:cNvSpPr>
            <a:spLocks noGrp="1" noChangeArrowheads="1"/>
          </p:cNvSpPr>
          <p:nvPr>
            <p:ph type="body" idx="1"/>
          </p:nvPr>
        </p:nvSpPr>
        <p:spPr>
          <a:xfrm>
            <a:off x="446539" y="2578868"/>
            <a:ext cx="8229711" cy="90986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Filter: type == 2</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Thread function: Last event value </a:t>
            </a:r>
          </a:p>
        </p:txBody>
      </p:sp>
      <p:grpSp>
        <p:nvGrpSpPr>
          <p:cNvPr id="33795" name="Group 3"/>
          <p:cNvGrpSpPr>
            <a:grpSpLocks/>
          </p:cNvGrpSpPr>
          <p:nvPr/>
        </p:nvGrpSpPr>
        <p:grpSpPr bwMode="auto">
          <a:xfrm>
            <a:off x="1878812" y="1249244"/>
            <a:ext cx="5293719" cy="1307296"/>
            <a:chOff x="1683" y="1119"/>
            <a:chExt cx="4742" cy="1171"/>
          </a:xfrm>
        </p:grpSpPr>
        <p:sp>
          <p:nvSpPr>
            <p:cNvPr id="33796" name="Text Box 4"/>
            <p:cNvSpPr txBox="1">
              <a:spLocks noChangeArrowheads="1"/>
            </p:cNvSpPr>
            <p:nvPr/>
          </p:nvSpPr>
          <p:spPr bwMode="auto">
            <a:xfrm>
              <a:off x="1979" y="1721"/>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grpSp>
          <p:nvGrpSpPr>
            <p:cNvPr id="33797" name="Group 5"/>
            <p:cNvGrpSpPr>
              <a:grpSpLocks/>
            </p:cNvGrpSpPr>
            <p:nvPr/>
          </p:nvGrpSpPr>
          <p:grpSpPr bwMode="auto">
            <a:xfrm>
              <a:off x="2454" y="1119"/>
              <a:ext cx="787" cy="571"/>
              <a:chOff x="2454" y="1119"/>
              <a:chExt cx="787" cy="571"/>
            </a:xfrm>
          </p:grpSpPr>
          <p:sp>
            <p:nvSpPr>
              <p:cNvPr id="33798" name="Text Box 6"/>
              <p:cNvSpPr txBox="1">
                <a:spLocks noChangeArrowheads="1"/>
              </p:cNvSpPr>
              <p:nvPr/>
            </p:nvSpPr>
            <p:spPr bwMode="auto">
              <a:xfrm>
                <a:off x="2454" y="1352"/>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4,5</a:t>
                </a:r>
              </a:p>
            </p:txBody>
          </p:sp>
          <p:sp>
            <p:nvSpPr>
              <p:cNvPr id="33799" name="Text Box 7"/>
              <p:cNvSpPr txBox="1">
                <a:spLocks noChangeArrowheads="1"/>
              </p:cNvSpPr>
              <p:nvPr/>
            </p:nvSpPr>
            <p:spPr bwMode="auto">
              <a:xfrm>
                <a:off x="2454"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2,1</a:t>
                </a:r>
              </a:p>
            </p:txBody>
          </p:sp>
        </p:grpSp>
        <p:sp>
          <p:nvSpPr>
            <p:cNvPr id="33800" name="Text Box 8"/>
            <p:cNvSpPr txBox="1">
              <a:spLocks noChangeArrowheads="1"/>
            </p:cNvSpPr>
            <p:nvPr/>
          </p:nvSpPr>
          <p:spPr bwMode="auto">
            <a:xfrm>
              <a:off x="5392"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sp>
          <p:nvSpPr>
            <p:cNvPr id="33801" name="Text Box 9"/>
            <p:cNvSpPr txBox="1">
              <a:spLocks noChangeArrowheads="1"/>
            </p:cNvSpPr>
            <p:nvPr/>
          </p:nvSpPr>
          <p:spPr bwMode="auto">
            <a:xfrm>
              <a:off x="3771"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5</a:t>
              </a:r>
            </a:p>
          </p:txBody>
        </p:sp>
        <p:grpSp>
          <p:nvGrpSpPr>
            <p:cNvPr id="33802" name="Group 10"/>
            <p:cNvGrpSpPr>
              <a:grpSpLocks/>
            </p:cNvGrpSpPr>
            <p:nvPr/>
          </p:nvGrpSpPr>
          <p:grpSpPr bwMode="auto">
            <a:xfrm>
              <a:off x="4502" y="1119"/>
              <a:ext cx="787" cy="542"/>
              <a:chOff x="4502" y="1119"/>
              <a:chExt cx="787" cy="542"/>
            </a:xfrm>
          </p:grpSpPr>
          <p:sp>
            <p:nvSpPr>
              <p:cNvPr id="33803" name="Text Box 11"/>
              <p:cNvSpPr txBox="1">
                <a:spLocks noChangeArrowheads="1"/>
              </p:cNvSpPr>
              <p:nvPr/>
            </p:nvSpPr>
            <p:spPr bwMode="auto">
              <a:xfrm>
                <a:off x="4502"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2,0</a:t>
                </a:r>
              </a:p>
            </p:txBody>
          </p:sp>
          <p:sp>
            <p:nvSpPr>
              <p:cNvPr id="33804" name="Text Box 12"/>
              <p:cNvSpPr txBox="1">
                <a:spLocks noChangeArrowheads="1"/>
              </p:cNvSpPr>
              <p:nvPr/>
            </p:nvSpPr>
            <p:spPr bwMode="auto">
              <a:xfrm>
                <a:off x="4502" y="1323"/>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4,9</a:t>
                </a:r>
              </a:p>
            </p:txBody>
          </p:sp>
        </p:grpSp>
        <p:sp>
          <p:nvSpPr>
            <p:cNvPr id="33805" name="Text Box 13"/>
            <p:cNvSpPr txBox="1">
              <a:spLocks noChangeArrowheads="1"/>
            </p:cNvSpPr>
            <p:nvPr/>
          </p:nvSpPr>
          <p:spPr bwMode="auto">
            <a:xfrm>
              <a:off x="1683" y="2007"/>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grpSp>
          <p:nvGrpSpPr>
            <p:cNvPr id="33806" name="Group 14"/>
            <p:cNvGrpSpPr>
              <a:grpSpLocks/>
            </p:cNvGrpSpPr>
            <p:nvPr/>
          </p:nvGrpSpPr>
          <p:grpSpPr bwMode="auto">
            <a:xfrm>
              <a:off x="1843" y="1665"/>
              <a:ext cx="4162" cy="341"/>
              <a:chOff x="1843" y="1665"/>
              <a:chExt cx="4162" cy="341"/>
            </a:xfrm>
          </p:grpSpPr>
          <p:grpSp>
            <p:nvGrpSpPr>
              <p:cNvPr id="33807" name="Group 15"/>
              <p:cNvGrpSpPr>
                <a:grpSpLocks/>
              </p:cNvGrpSpPr>
              <p:nvPr/>
            </p:nvGrpSpPr>
            <p:grpSpPr bwMode="auto">
              <a:xfrm>
                <a:off x="1843" y="1801"/>
                <a:ext cx="4162" cy="205"/>
                <a:chOff x="1843" y="1801"/>
                <a:chExt cx="4162" cy="205"/>
              </a:xfrm>
            </p:grpSpPr>
            <p:sp>
              <p:nvSpPr>
                <p:cNvPr id="33808" name="Line 16"/>
                <p:cNvSpPr>
                  <a:spLocks noChangeShapeType="1"/>
                </p:cNvSpPr>
                <p:nvPr/>
              </p:nvSpPr>
              <p:spPr bwMode="auto">
                <a:xfrm>
                  <a:off x="1843" y="2006"/>
                  <a:ext cx="4163"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3809" name="Group 17"/>
                <p:cNvGrpSpPr>
                  <a:grpSpLocks/>
                </p:cNvGrpSpPr>
                <p:nvPr/>
              </p:nvGrpSpPr>
              <p:grpSpPr bwMode="auto">
                <a:xfrm>
                  <a:off x="2731" y="1801"/>
                  <a:ext cx="163" cy="203"/>
                  <a:chOff x="2731" y="1801"/>
                  <a:chExt cx="163" cy="203"/>
                </a:xfrm>
              </p:grpSpPr>
              <p:sp>
                <p:nvSpPr>
                  <p:cNvPr id="33810" name="Rectangle 18"/>
                  <p:cNvSpPr>
                    <a:spLocks noChangeArrowheads="1"/>
                  </p:cNvSpPr>
                  <p:nvPr/>
                </p:nvSpPr>
                <p:spPr bwMode="auto">
                  <a:xfrm>
                    <a:off x="2731"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11" name="Line 19"/>
                  <p:cNvSpPr>
                    <a:spLocks noChangeShapeType="1"/>
                  </p:cNvSpPr>
                  <p:nvPr/>
                </p:nvSpPr>
                <p:spPr bwMode="auto">
                  <a:xfrm>
                    <a:off x="2731"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3812" name="Group 20"/>
                <p:cNvGrpSpPr>
                  <a:grpSpLocks/>
                </p:cNvGrpSpPr>
                <p:nvPr/>
              </p:nvGrpSpPr>
              <p:grpSpPr bwMode="auto">
                <a:xfrm>
                  <a:off x="4778" y="1801"/>
                  <a:ext cx="163" cy="203"/>
                  <a:chOff x="4778" y="1801"/>
                  <a:chExt cx="163" cy="203"/>
                </a:xfrm>
              </p:grpSpPr>
              <p:sp>
                <p:nvSpPr>
                  <p:cNvPr id="33813" name="Rectangle 21"/>
                  <p:cNvSpPr>
                    <a:spLocks noChangeArrowheads="1"/>
                  </p:cNvSpPr>
                  <p:nvPr/>
                </p:nvSpPr>
                <p:spPr bwMode="auto">
                  <a:xfrm>
                    <a:off x="4778"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14" name="Line 22"/>
                  <p:cNvSpPr>
                    <a:spLocks noChangeShapeType="1"/>
                  </p:cNvSpPr>
                  <p:nvPr/>
                </p:nvSpPr>
                <p:spPr bwMode="auto">
                  <a:xfrm>
                    <a:off x="4778"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33815" name="Group 23"/>
              <p:cNvGrpSpPr>
                <a:grpSpLocks/>
              </p:cNvGrpSpPr>
              <p:nvPr/>
            </p:nvGrpSpPr>
            <p:grpSpPr bwMode="auto">
              <a:xfrm>
                <a:off x="2731" y="1665"/>
                <a:ext cx="2211" cy="203"/>
                <a:chOff x="2731" y="1665"/>
                <a:chExt cx="2211" cy="203"/>
              </a:xfrm>
            </p:grpSpPr>
            <p:grpSp>
              <p:nvGrpSpPr>
                <p:cNvPr id="33816" name="Group 24"/>
                <p:cNvGrpSpPr>
                  <a:grpSpLocks/>
                </p:cNvGrpSpPr>
                <p:nvPr/>
              </p:nvGrpSpPr>
              <p:grpSpPr bwMode="auto">
                <a:xfrm>
                  <a:off x="2731" y="1665"/>
                  <a:ext cx="164" cy="203"/>
                  <a:chOff x="2731" y="1665"/>
                  <a:chExt cx="164" cy="203"/>
                </a:xfrm>
              </p:grpSpPr>
              <p:sp>
                <p:nvSpPr>
                  <p:cNvPr id="33817" name="Rectangle 25"/>
                  <p:cNvSpPr>
                    <a:spLocks noChangeArrowheads="1"/>
                  </p:cNvSpPr>
                  <p:nvPr/>
                </p:nvSpPr>
                <p:spPr bwMode="auto">
                  <a:xfrm>
                    <a:off x="2731"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18" name="Line 26"/>
                  <p:cNvSpPr>
                    <a:spLocks noChangeShapeType="1"/>
                  </p:cNvSpPr>
                  <p:nvPr/>
                </p:nvSpPr>
                <p:spPr bwMode="auto">
                  <a:xfrm>
                    <a:off x="2731"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3819" name="Group 27"/>
                <p:cNvGrpSpPr>
                  <a:grpSpLocks/>
                </p:cNvGrpSpPr>
                <p:nvPr/>
              </p:nvGrpSpPr>
              <p:grpSpPr bwMode="auto">
                <a:xfrm>
                  <a:off x="4778" y="1665"/>
                  <a:ext cx="164" cy="203"/>
                  <a:chOff x="4778" y="1665"/>
                  <a:chExt cx="164" cy="203"/>
                </a:xfrm>
              </p:grpSpPr>
              <p:sp>
                <p:nvSpPr>
                  <p:cNvPr id="33820" name="Rectangle 28"/>
                  <p:cNvSpPr>
                    <a:spLocks noChangeArrowheads="1"/>
                  </p:cNvSpPr>
                  <p:nvPr/>
                </p:nvSpPr>
                <p:spPr bwMode="auto">
                  <a:xfrm>
                    <a:off x="4778"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21" name="Line 29"/>
                  <p:cNvSpPr>
                    <a:spLocks noChangeShapeType="1"/>
                  </p:cNvSpPr>
                  <p:nvPr/>
                </p:nvSpPr>
                <p:spPr bwMode="auto">
                  <a:xfrm>
                    <a:off x="4778"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sp>
        <p:nvSpPr>
          <p:cNvPr id="33822" name="Rectangle 30"/>
          <p:cNvSpPr>
            <a:spLocks noChangeArrowheads="1"/>
          </p:cNvSpPr>
          <p:nvPr/>
        </p:nvSpPr>
        <p:spPr bwMode="auto">
          <a:xfrm>
            <a:off x="342719" y="4648660"/>
            <a:ext cx="8440700" cy="17527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Useful for</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In parallel region</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Mutual exclusion</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Variable values: iteration,….</a:t>
            </a:r>
          </a:p>
        </p:txBody>
      </p:sp>
      <p:grpSp>
        <p:nvGrpSpPr>
          <p:cNvPr id="33823" name="Group 31"/>
          <p:cNvGrpSpPr>
            <a:grpSpLocks/>
          </p:cNvGrpSpPr>
          <p:nvPr/>
        </p:nvGrpSpPr>
        <p:grpSpPr bwMode="auto">
          <a:xfrm>
            <a:off x="1878812" y="3734338"/>
            <a:ext cx="5293719" cy="772544"/>
            <a:chOff x="1683" y="3345"/>
            <a:chExt cx="4742" cy="692"/>
          </a:xfrm>
        </p:grpSpPr>
        <p:grpSp>
          <p:nvGrpSpPr>
            <p:cNvPr id="33824" name="Group 32"/>
            <p:cNvGrpSpPr>
              <a:grpSpLocks/>
            </p:cNvGrpSpPr>
            <p:nvPr/>
          </p:nvGrpSpPr>
          <p:grpSpPr bwMode="auto">
            <a:xfrm>
              <a:off x="1683" y="3618"/>
              <a:ext cx="4742" cy="419"/>
              <a:chOff x="1683" y="3618"/>
              <a:chExt cx="4742" cy="419"/>
            </a:xfrm>
          </p:grpSpPr>
          <p:sp>
            <p:nvSpPr>
              <p:cNvPr id="33825" name="Text Box 33"/>
              <p:cNvSpPr txBox="1">
                <a:spLocks noChangeArrowheads="1"/>
              </p:cNvSpPr>
              <p:nvPr/>
            </p:nvSpPr>
            <p:spPr bwMode="auto">
              <a:xfrm>
                <a:off x="1683" y="3754"/>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sp>
            <p:nvSpPr>
              <p:cNvPr id="33826" name="Line 34"/>
              <p:cNvSpPr>
                <a:spLocks noChangeShapeType="1"/>
              </p:cNvSpPr>
              <p:nvPr/>
            </p:nvSpPr>
            <p:spPr bwMode="auto">
              <a:xfrm>
                <a:off x="1843" y="3754"/>
                <a:ext cx="4164"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27" name="Freeform 35"/>
              <p:cNvSpPr>
                <a:spLocks noChangeArrowheads="1"/>
              </p:cNvSpPr>
              <p:nvPr/>
            </p:nvSpPr>
            <p:spPr bwMode="auto">
              <a:xfrm>
                <a:off x="1843" y="3618"/>
                <a:ext cx="3959" cy="137"/>
              </a:xfrm>
              <a:custGeom>
                <a:avLst/>
                <a:gdLst>
                  <a:gd name="T0" fmla="*/ 0 w 2784"/>
                  <a:gd name="T1" fmla="*/ 96 h 96"/>
                  <a:gd name="T2" fmla="*/ 624 w 2784"/>
                  <a:gd name="T3" fmla="*/ 96 h 96"/>
                  <a:gd name="T4" fmla="*/ 624 w 2784"/>
                  <a:gd name="T5" fmla="*/ 0 h 96"/>
                  <a:gd name="T6" fmla="*/ 2064 w 2784"/>
                  <a:gd name="T7" fmla="*/ 0 h 96"/>
                  <a:gd name="T8" fmla="*/ 2064 w 2784"/>
                  <a:gd name="T9" fmla="*/ 96 h 96"/>
                  <a:gd name="T10" fmla="*/ 2784 w 2784"/>
                  <a:gd name="T11" fmla="*/ 96 h 96"/>
                </a:gdLst>
                <a:ahLst/>
                <a:cxnLst>
                  <a:cxn ang="0">
                    <a:pos x="T0" y="T1"/>
                  </a:cxn>
                  <a:cxn ang="0">
                    <a:pos x="T2" y="T3"/>
                  </a:cxn>
                  <a:cxn ang="0">
                    <a:pos x="T4" y="T5"/>
                  </a:cxn>
                  <a:cxn ang="0">
                    <a:pos x="T6" y="T7"/>
                  </a:cxn>
                  <a:cxn ang="0">
                    <a:pos x="T8" y="T9"/>
                  </a:cxn>
                  <a:cxn ang="0">
                    <a:pos x="T10" y="T11"/>
                  </a:cxn>
                </a:cxnLst>
                <a:rect l="0" t="0" r="r" b="b"/>
                <a:pathLst>
                  <a:path w="2784" h="96">
                    <a:moveTo>
                      <a:pt x="0" y="96"/>
                    </a:moveTo>
                    <a:lnTo>
                      <a:pt x="624" y="96"/>
                    </a:lnTo>
                    <a:lnTo>
                      <a:pt x="624" y="0"/>
                    </a:lnTo>
                    <a:lnTo>
                      <a:pt x="2064" y="0"/>
                    </a:lnTo>
                    <a:lnTo>
                      <a:pt x="2064" y="96"/>
                    </a:lnTo>
                    <a:lnTo>
                      <a:pt x="2784" y="96"/>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3828" name="Group 36"/>
            <p:cNvGrpSpPr>
              <a:grpSpLocks/>
            </p:cNvGrpSpPr>
            <p:nvPr/>
          </p:nvGrpSpPr>
          <p:grpSpPr bwMode="auto">
            <a:xfrm>
              <a:off x="1786" y="3345"/>
              <a:ext cx="3660" cy="487"/>
              <a:chOff x="1786" y="3345"/>
              <a:chExt cx="3660" cy="487"/>
            </a:xfrm>
          </p:grpSpPr>
          <p:sp>
            <p:nvSpPr>
              <p:cNvPr id="33829" name="Text Box 37"/>
              <p:cNvSpPr txBox="1">
                <a:spLocks noChangeArrowheads="1"/>
              </p:cNvSpPr>
              <p:nvPr/>
            </p:nvSpPr>
            <p:spPr bwMode="auto">
              <a:xfrm>
                <a:off x="5119" y="3481"/>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0</a:t>
                </a:r>
              </a:p>
            </p:txBody>
          </p:sp>
          <p:sp>
            <p:nvSpPr>
              <p:cNvPr id="33830" name="Text Box 38"/>
              <p:cNvSpPr txBox="1">
                <a:spLocks noChangeArrowheads="1"/>
              </p:cNvSpPr>
              <p:nvPr/>
            </p:nvSpPr>
            <p:spPr bwMode="auto">
              <a:xfrm>
                <a:off x="3413" y="3345"/>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1</a:t>
                </a:r>
              </a:p>
            </p:txBody>
          </p:sp>
          <p:sp>
            <p:nvSpPr>
              <p:cNvPr id="33831" name="Text Box 39"/>
              <p:cNvSpPr txBox="1">
                <a:spLocks noChangeArrowheads="1"/>
              </p:cNvSpPr>
              <p:nvPr/>
            </p:nvSpPr>
            <p:spPr bwMode="auto">
              <a:xfrm>
                <a:off x="1786" y="3494"/>
                <a:ext cx="1022"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undefined</a:t>
                </a:r>
              </a:p>
            </p:txBody>
          </p:sp>
        </p:grpSp>
      </p:grpSp>
    </p:spTree>
    <p:extLst>
      <p:ext uri="{BB962C8B-B14F-4D97-AF65-F5344CB8AC3E}">
        <p14:creationId xmlns:p14="http://schemas.microsoft.com/office/powerpoint/2010/main" val="40687595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Examples</a:t>
            </a:r>
          </a:p>
        </p:txBody>
      </p:sp>
      <p:sp>
        <p:nvSpPr>
          <p:cNvPr id="34818" name="Rectangle 2"/>
          <p:cNvSpPr>
            <a:spLocks noGrp="1" noChangeArrowheads="1"/>
          </p:cNvSpPr>
          <p:nvPr>
            <p:ph type="body" idx="1"/>
          </p:nvPr>
        </p:nvSpPr>
        <p:spPr>
          <a:xfrm>
            <a:off x="446539" y="2578867"/>
            <a:ext cx="8229711" cy="836179"/>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Filter: type == 4 </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Thread function: Next event value </a:t>
            </a:r>
          </a:p>
        </p:txBody>
      </p:sp>
      <p:grpSp>
        <p:nvGrpSpPr>
          <p:cNvPr id="34819" name="Group 3"/>
          <p:cNvGrpSpPr>
            <a:grpSpLocks/>
          </p:cNvGrpSpPr>
          <p:nvPr/>
        </p:nvGrpSpPr>
        <p:grpSpPr bwMode="auto">
          <a:xfrm>
            <a:off x="1878812" y="1249244"/>
            <a:ext cx="5293719" cy="1307296"/>
            <a:chOff x="1683" y="1119"/>
            <a:chExt cx="4742" cy="1171"/>
          </a:xfrm>
        </p:grpSpPr>
        <p:sp>
          <p:nvSpPr>
            <p:cNvPr id="34820" name="Text Box 4"/>
            <p:cNvSpPr txBox="1">
              <a:spLocks noChangeArrowheads="1"/>
            </p:cNvSpPr>
            <p:nvPr/>
          </p:nvSpPr>
          <p:spPr bwMode="auto">
            <a:xfrm>
              <a:off x="1979" y="1721"/>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grpSp>
          <p:nvGrpSpPr>
            <p:cNvPr id="34821" name="Group 5"/>
            <p:cNvGrpSpPr>
              <a:grpSpLocks/>
            </p:cNvGrpSpPr>
            <p:nvPr/>
          </p:nvGrpSpPr>
          <p:grpSpPr bwMode="auto">
            <a:xfrm>
              <a:off x="2454" y="1119"/>
              <a:ext cx="787" cy="571"/>
              <a:chOff x="2454" y="1119"/>
              <a:chExt cx="787" cy="571"/>
            </a:xfrm>
          </p:grpSpPr>
          <p:sp>
            <p:nvSpPr>
              <p:cNvPr id="34822" name="Text Box 6"/>
              <p:cNvSpPr txBox="1">
                <a:spLocks noChangeArrowheads="1"/>
              </p:cNvSpPr>
              <p:nvPr/>
            </p:nvSpPr>
            <p:spPr bwMode="auto">
              <a:xfrm>
                <a:off x="2454" y="1352"/>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4,5</a:t>
                </a:r>
              </a:p>
            </p:txBody>
          </p:sp>
          <p:sp>
            <p:nvSpPr>
              <p:cNvPr id="34823" name="Text Box 7"/>
              <p:cNvSpPr txBox="1">
                <a:spLocks noChangeArrowheads="1"/>
              </p:cNvSpPr>
              <p:nvPr/>
            </p:nvSpPr>
            <p:spPr bwMode="auto">
              <a:xfrm>
                <a:off x="2454"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2,1</a:t>
                </a:r>
              </a:p>
            </p:txBody>
          </p:sp>
        </p:grpSp>
        <p:sp>
          <p:nvSpPr>
            <p:cNvPr id="34824" name="Text Box 8"/>
            <p:cNvSpPr txBox="1">
              <a:spLocks noChangeArrowheads="1"/>
            </p:cNvSpPr>
            <p:nvPr/>
          </p:nvSpPr>
          <p:spPr bwMode="auto">
            <a:xfrm>
              <a:off x="5392"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sp>
          <p:nvSpPr>
            <p:cNvPr id="34825" name="Text Box 9"/>
            <p:cNvSpPr txBox="1">
              <a:spLocks noChangeArrowheads="1"/>
            </p:cNvSpPr>
            <p:nvPr/>
          </p:nvSpPr>
          <p:spPr bwMode="auto">
            <a:xfrm>
              <a:off x="3771"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5</a:t>
              </a:r>
            </a:p>
          </p:txBody>
        </p:sp>
        <p:grpSp>
          <p:nvGrpSpPr>
            <p:cNvPr id="34826" name="Group 10"/>
            <p:cNvGrpSpPr>
              <a:grpSpLocks/>
            </p:cNvGrpSpPr>
            <p:nvPr/>
          </p:nvGrpSpPr>
          <p:grpSpPr bwMode="auto">
            <a:xfrm>
              <a:off x="4502" y="1119"/>
              <a:ext cx="787" cy="542"/>
              <a:chOff x="4502" y="1119"/>
              <a:chExt cx="787" cy="542"/>
            </a:xfrm>
          </p:grpSpPr>
          <p:sp>
            <p:nvSpPr>
              <p:cNvPr id="34827" name="Text Box 11"/>
              <p:cNvSpPr txBox="1">
                <a:spLocks noChangeArrowheads="1"/>
              </p:cNvSpPr>
              <p:nvPr/>
            </p:nvSpPr>
            <p:spPr bwMode="auto">
              <a:xfrm>
                <a:off x="4502"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2,0</a:t>
                </a:r>
              </a:p>
            </p:txBody>
          </p:sp>
          <p:sp>
            <p:nvSpPr>
              <p:cNvPr id="34828" name="Text Box 12"/>
              <p:cNvSpPr txBox="1">
                <a:spLocks noChangeArrowheads="1"/>
              </p:cNvSpPr>
              <p:nvPr/>
            </p:nvSpPr>
            <p:spPr bwMode="auto">
              <a:xfrm>
                <a:off x="4502" y="1323"/>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4,9</a:t>
                </a:r>
              </a:p>
            </p:txBody>
          </p:sp>
        </p:grpSp>
        <p:sp>
          <p:nvSpPr>
            <p:cNvPr id="34829" name="Text Box 13"/>
            <p:cNvSpPr txBox="1">
              <a:spLocks noChangeArrowheads="1"/>
            </p:cNvSpPr>
            <p:nvPr/>
          </p:nvSpPr>
          <p:spPr bwMode="auto">
            <a:xfrm>
              <a:off x="1683" y="2007"/>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grpSp>
          <p:nvGrpSpPr>
            <p:cNvPr id="34830" name="Group 14"/>
            <p:cNvGrpSpPr>
              <a:grpSpLocks/>
            </p:cNvGrpSpPr>
            <p:nvPr/>
          </p:nvGrpSpPr>
          <p:grpSpPr bwMode="auto">
            <a:xfrm>
              <a:off x="1843" y="1665"/>
              <a:ext cx="4162" cy="341"/>
              <a:chOff x="1843" y="1665"/>
              <a:chExt cx="4162" cy="341"/>
            </a:xfrm>
          </p:grpSpPr>
          <p:grpSp>
            <p:nvGrpSpPr>
              <p:cNvPr id="34831" name="Group 15"/>
              <p:cNvGrpSpPr>
                <a:grpSpLocks/>
              </p:cNvGrpSpPr>
              <p:nvPr/>
            </p:nvGrpSpPr>
            <p:grpSpPr bwMode="auto">
              <a:xfrm>
                <a:off x="1843" y="1801"/>
                <a:ext cx="4162" cy="205"/>
                <a:chOff x="1843" y="1801"/>
                <a:chExt cx="4162" cy="205"/>
              </a:xfrm>
            </p:grpSpPr>
            <p:sp>
              <p:nvSpPr>
                <p:cNvPr id="34832" name="Line 16"/>
                <p:cNvSpPr>
                  <a:spLocks noChangeShapeType="1"/>
                </p:cNvSpPr>
                <p:nvPr/>
              </p:nvSpPr>
              <p:spPr bwMode="auto">
                <a:xfrm>
                  <a:off x="1843" y="2006"/>
                  <a:ext cx="4163"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4833" name="Group 17"/>
                <p:cNvGrpSpPr>
                  <a:grpSpLocks/>
                </p:cNvGrpSpPr>
                <p:nvPr/>
              </p:nvGrpSpPr>
              <p:grpSpPr bwMode="auto">
                <a:xfrm>
                  <a:off x="2731" y="1801"/>
                  <a:ext cx="163" cy="203"/>
                  <a:chOff x="2731" y="1801"/>
                  <a:chExt cx="163" cy="203"/>
                </a:xfrm>
              </p:grpSpPr>
              <p:sp>
                <p:nvSpPr>
                  <p:cNvPr id="34834" name="Rectangle 18"/>
                  <p:cNvSpPr>
                    <a:spLocks noChangeArrowheads="1"/>
                  </p:cNvSpPr>
                  <p:nvPr/>
                </p:nvSpPr>
                <p:spPr bwMode="auto">
                  <a:xfrm>
                    <a:off x="2731"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35" name="Line 19"/>
                  <p:cNvSpPr>
                    <a:spLocks noChangeShapeType="1"/>
                  </p:cNvSpPr>
                  <p:nvPr/>
                </p:nvSpPr>
                <p:spPr bwMode="auto">
                  <a:xfrm>
                    <a:off x="2731"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4836" name="Group 20"/>
                <p:cNvGrpSpPr>
                  <a:grpSpLocks/>
                </p:cNvGrpSpPr>
                <p:nvPr/>
              </p:nvGrpSpPr>
              <p:grpSpPr bwMode="auto">
                <a:xfrm>
                  <a:off x="4778" y="1801"/>
                  <a:ext cx="163" cy="203"/>
                  <a:chOff x="4778" y="1801"/>
                  <a:chExt cx="163" cy="203"/>
                </a:xfrm>
              </p:grpSpPr>
              <p:sp>
                <p:nvSpPr>
                  <p:cNvPr id="34837" name="Rectangle 21"/>
                  <p:cNvSpPr>
                    <a:spLocks noChangeArrowheads="1"/>
                  </p:cNvSpPr>
                  <p:nvPr/>
                </p:nvSpPr>
                <p:spPr bwMode="auto">
                  <a:xfrm>
                    <a:off x="4778"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38" name="Line 22"/>
                  <p:cNvSpPr>
                    <a:spLocks noChangeShapeType="1"/>
                  </p:cNvSpPr>
                  <p:nvPr/>
                </p:nvSpPr>
                <p:spPr bwMode="auto">
                  <a:xfrm>
                    <a:off x="4778"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34839" name="Group 23"/>
              <p:cNvGrpSpPr>
                <a:grpSpLocks/>
              </p:cNvGrpSpPr>
              <p:nvPr/>
            </p:nvGrpSpPr>
            <p:grpSpPr bwMode="auto">
              <a:xfrm>
                <a:off x="2731" y="1665"/>
                <a:ext cx="2211" cy="203"/>
                <a:chOff x="2731" y="1665"/>
                <a:chExt cx="2211" cy="203"/>
              </a:xfrm>
            </p:grpSpPr>
            <p:grpSp>
              <p:nvGrpSpPr>
                <p:cNvPr id="34840" name="Group 24"/>
                <p:cNvGrpSpPr>
                  <a:grpSpLocks/>
                </p:cNvGrpSpPr>
                <p:nvPr/>
              </p:nvGrpSpPr>
              <p:grpSpPr bwMode="auto">
                <a:xfrm>
                  <a:off x="2731" y="1665"/>
                  <a:ext cx="164" cy="203"/>
                  <a:chOff x="2731" y="1665"/>
                  <a:chExt cx="164" cy="203"/>
                </a:xfrm>
              </p:grpSpPr>
              <p:sp>
                <p:nvSpPr>
                  <p:cNvPr id="34841" name="Rectangle 25"/>
                  <p:cNvSpPr>
                    <a:spLocks noChangeArrowheads="1"/>
                  </p:cNvSpPr>
                  <p:nvPr/>
                </p:nvSpPr>
                <p:spPr bwMode="auto">
                  <a:xfrm>
                    <a:off x="2731"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42" name="Line 26"/>
                  <p:cNvSpPr>
                    <a:spLocks noChangeShapeType="1"/>
                  </p:cNvSpPr>
                  <p:nvPr/>
                </p:nvSpPr>
                <p:spPr bwMode="auto">
                  <a:xfrm>
                    <a:off x="2731"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4843" name="Group 27"/>
                <p:cNvGrpSpPr>
                  <a:grpSpLocks/>
                </p:cNvGrpSpPr>
                <p:nvPr/>
              </p:nvGrpSpPr>
              <p:grpSpPr bwMode="auto">
                <a:xfrm>
                  <a:off x="4778" y="1665"/>
                  <a:ext cx="164" cy="203"/>
                  <a:chOff x="4778" y="1665"/>
                  <a:chExt cx="164" cy="203"/>
                </a:xfrm>
              </p:grpSpPr>
              <p:sp>
                <p:nvSpPr>
                  <p:cNvPr id="34844" name="Rectangle 28"/>
                  <p:cNvSpPr>
                    <a:spLocks noChangeArrowheads="1"/>
                  </p:cNvSpPr>
                  <p:nvPr/>
                </p:nvSpPr>
                <p:spPr bwMode="auto">
                  <a:xfrm>
                    <a:off x="4778"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45" name="Line 29"/>
                  <p:cNvSpPr>
                    <a:spLocks noChangeShapeType="1"/>
                  </p:cNvSpPr>
                  <p:nvPr/>
                </p:nvSpPr>
                <p:spPr bwMode="auto">
                  <a:xfrm>
                    <a:off x="4778"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sp>
        <p:nvSpPr>
          <p:cNvPr id="34846" name="Rectangle 30"/>
          <p:cNvSpPr>
            <a:spLocks noChangeArrowheads="1"/>
          </p:cNvSpPr>
          <p:nvPr/>
        </p:nvSpPr>
        <p:spPr bwMode="auto">
          <a:xfrm>
            <a:off x="342719" y="4877520"/>
            <a:ext cx="8440700" cy="1296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Useful for</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Hwc events (TLB, L1 misses,...) within interval</a:t>
            </a:r>
          </a:p>
        </p:txBody>
      </p:sp>
      <p:grpSp>
        <p:nvGrpSpPr>
          <p:cNvPr id="34847" name="Group 31"/>
          <p:cNvGrpSpPr>
            <a:grpSpLocks/>
          </p:cNvGrpSpPr>
          <p:nvPr/>
        </p:nvGrpSpPr>
        <p:grpSpPr bwMode="auto">
          <a:xfrm>
            <a:off x="1878812" y="3810250"/>
            <a:ext cx="5293719" cy="806035"/>
            <a:chOff x="1683" y="3413"/>
            <a:chExt cx="4742" cy="722"/>
          </a:xfrm>
        </p:grpSpPr>
        <p:sp>
          <p:nvSpPr>
            <p:cNvPr id="34848" name="Text Box 32"/>
            <p:cNvSpPr txBox="1">
              <a:spLocks noChangeArrowheads="1"/>
            </p:cNvSpPr>
            <p:nvPr/>
          </p:nvSpPr>
          <p:spPr bwMode="auto">
            <a:xfrm>
              <a:off x="1683" y="3852"/>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sp>
          <p:nvSpPr>
            <p:cNvPr id="34849" name="Line 33"/>
            <p:cNvSpPr>
              <a:spLocks noChangeShapeType="1"/>
            </p:cNvSpPr>
            <p:nvPr/>
          </p:nvSpPr>
          <p:spPr bwMode="auto">
            <a:xfrm>
              <a:off x="1843" y="3852"/>
              <a:ext cx="4164"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850" name="Freeform 34"/>
            <p:cNvSpPr>
              <a:spLocks noChangeArrowheads="1"/>
            </p:cNvSpPr>
            <p:nvPr/>
          </p:nvSpPr>
          <p:spPr bwMode="auto">
            <a:xfrm>
              <a:off x="1842" y="3473"/>
              <a:ext cx="3957" cy="384"/>
            </a:xfrm>
            <a:custGeom>
              <a:avLst/>
              <a:gdLst>
                <a:gd name="T0" fmla="*/ 0 w 2783"/>
                <a:gd name="T1" fmla="*/ 148 h 270"/>
                <a:gd name="T2" fmla="*/ 627 w 2783"/>
                <a:gd name="T3" fmla="*/ 148 h 270"/>
                <a:gd name="T4" fmla="*/ 627 w 2783"/>
                <a:gd name="T5" fmla="*/ 0 h 270"/>
                <a:gd name="T6" fmla="*/ 2062 w 2783"/>
                <a:gd name="T7" fmla="*/ 0 h 270"/>
                <a:gd name="T8" fmla="*/ 2062 w 2783"/>
                <a:gd name="T9" fmla="*/ 270 h 270"/>
                <a:gd name="T10" fmla="*/ 2783 w 2783"/>
                <a:gd name="T11" fmla="*/ 270 h 270"/>
              </a:gdLst>
              <a:ahLst/>
              <a:cxnLst>
                <a:cxn ang="0">
                  <a:pos x="T0" y="T1"/>
                </a:cxn>
                <a:cxn ang="0">
                  <a:pos x="T2" y="T3"/>
                </a:cxn>
                <a:cxn ang="0">
                  <a:pos x="T4" y="T5"/>
                </a:cxn>
                <a:cxn ang="0">
                  <a:pos x="T6" y="T7"/>
                </a:cxn>
                <a:cxn ang="0">
                  <a:pos x="T8" y="T9"/>
                </a:cxn>
                <a:cxn ang="0">
                  <a:pos x="T10" y="T11"/>
                </a:cxn>
              </a:cxnLst>
              <a:rect l="0" t="0" r="r" b="b"/>
              <a:pathLst>
                <a:path w="2783" h="270">
                  <a:moveTo>
                    <a:pt x="0" y="148"/>
                  </a:moveTo>
                  <a:lnTo>
                    <a:pt x="627" y="148"/>
                  </a:lnTo>
                  <a:lnTo>
                    <a:pt x="627" y="0"/>
                  </a:lnTo>
                  <a:lnTo>
                    <a:pt x="2062" y="0"/>
                  </a:lnTo>
                  <a:lnTo>
                    <a:pt x="2062" y="270"/>
                  </a:lnTo>
                  <a:lnTo>
                    <a:pt x="2783" y="270"/>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51" name="Text Box 35"/>
            <p:cNvSpPr txBox="1">
              <a:spLocks noChangeArrowheads="1"/>
            </p:cNvSpPr>
            <p:nvPr/>
          </p:nvSpPr>
          <p:spPr bwMode="auto">
            <a:xfrm>
              <a:off x="4887" y="3575"/>
              <a:ext cx="1022"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undefined</a:t>
              </a:r>
            </a:p>
          </p:txBody>
        </p:sp>
        <p:sp>
          <p:nvSpPr>
            <p:cNvPr id="34852" name="Text Box 36"/>
            <p:cNvSpPr txBox="1">
              <a:spLocks noChangeArrowheads="1"/>
            </p:cNvSpPr>
            <p:nvPr/>
          </p:nvSpPr>
          <p:spPr bwMode="auto">
            <a:xfrm>
              <a:off x="3550" y="3413"/>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9</a:t>
              </a:r>
            </a:p>
          </p:txBody>
        </p:sp>
        <p:sp>
          <p:nvSpPr>
            <p:cNvPr id="34853" name="Text Box 37"/>
            <p:cNvSpPr txBox="1">
              <a:spLocks noChangeArrowheads="1"/>
            </p:cNvSpPr>
            <p:nvPr/>
          </p:nvSpPr>
          <p:spPr bwMode="auto">
            <a:xfrm>
              <a:off x="2112" y="3417"/>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5</a:t>
              </a:r>
            </a:p>
          </p:txBody>
        </p:sp>
      </p:grpSp>
    </p:spTree>
    <p:extLst>
      <p:ext uri="{BB962C8B-B14F-4D97-AF65-F5344CB8AC3E}">
        <p14:creationId xmlns:p14="http://schemas.microsoft.com/office/powerpoint/2010/main" val="36014739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Examples</a:t>
            </a:r>
          </a:p>
        </p:txBody>
      </p:sp>
      <p:sp>
        <p:nvSpPr>
          <p:cNvPr id="35842" name="Rectangle 2"/>
          <p:cNvSpPr>
            <a:spLocks noGrp="1" noChangeArrowheads="1"/>
          </p:cNvSpPr>
          <p:nvPr>
            <p:ph type="body" idx="1"/>
          </p:nvPr>
        </p:nvSpPr>
        <p:spPr>
          <a:xfrm>
            <a:off x="446539" y="2578867"/>
            <a:ext cx="8229711" cy="836179"/>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Filter: type == 4</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a:t>Thread function: Average next event value </a:t>
            </a:r>
          </a:p>
        </p:txBody>
      </p:sp>
      <p:grpSp>
        <p:nvGrpSpPr>
          <p:cNvPr id="35843" name="Group 3"/>
          <p:cNvGrpSpPr>
            <a:grpSpLocks/>
          </p:cNvGrpSpPr>
          <p:nvPr/>
        </p:nvGrpSpPr>
        <p:grpSpPr bwMode="auto">
          <a:xfrm>
            <a:off x="1878812" y="1249244"/>
            <a:ext cx="5293719" cy="1307296"/>
            <a:chOff x="1683" y="1119"/>
            <a:chExt cx="4742" cy="1171"/>
          </a:xfrm>
        </p:grpSpPr>
        <p:sp>
          <p:nvSpPr>
            <p:cNvPr id="35844" name="Text Box 4"/>
            <p:cNvSpPr txBox="1">
              <a:spLocks noChangeArrowheads="1"/>
            </p:cNvSpPr>
            <p:nvPr/>
          </p:nvSpPr>
          <p:spPr bwMode="auto">
            <a:xfrm>
              <a:off x="1979" y="1721"/>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grpSp>
          <p:nvGrpSpPr>
            <p:cNvPr id="35845" name="Group 5"/>
            <p:cNvGrpSpPr>
              <a:grpSpLocks/>
            </p:cNvGrpSpPr>
            <p:nvPr/>
          </p:nvGrpSpPr>
          <p:grpSpPr bwMode="auto">
            <a:xfrm>
              <a:off x="2454" y="1119"/>
              <a:ext cx="787" cy="571"/>
              <a:chOff x="2454" y="1119"/>
              <a:chExt cx="787" cy="571"/>
            </a:xfrm>
          </p:grpSpPr>
          <p:sp>
            <p:nvSpPr>
              <p:cNvPr id="35846" name="Text Box 6"/>
              <p:cNvSpPr txBox="1">
                <a:spLocks noChangeArrowheads="1"/>
              </p:cNvSpPr>
              <p:nvPr/>
            </p:nvSpPr>
            <p:spPr bwMode="auto">
              <a:xfrm>
                <a:off x="2454" y="1352"/>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4,5</a:t>
                </a:r>
              </a:p>
            </p:txBody>
          </p:sp>
          <p:sp>
            <p:nvSpPr>
              <p:cNvPr id="35847" name="Text Box 7"/>
              <p:cNvSpPr txBox="1">
                <a:spLocks noChangeArrowheads="1"/>
              </p:cNvSpPr>
              <p:nvPr/>
            </p:nvSpPr>
            <p:spPr bwMode="auto">
              <a:xfrm>
                <a:off x="2454"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2,1</a:t>
                </a:r>
              </a:p>
            </p:txBody>
          </p:sp>
        </p:grpSp>
        <p:sp>
          <p:nvSpPr>
            <p:cNvPr id="35848" name="Text Box 8"/>
            <p:cNvSpPr txBox="1">
              <a:spLocks noChangeArrowheads="1"/>
            </p:cNvSpPr>
            <p:nvPr/>
          </p:nvSpPr>
          <p:spPr bwMode="auto">
            <a:xfrm>
              <a:off x="5392"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3</a:t>
              </a:r>
            </a:p>
          </p:txBody>
        </p:sp>
        <p:sp>
          <p:nvSpPr>
            <p:cNvPr id="35849" name="Text Box 9"/>
            <p:cNvSpPr txBox="1">
              <a:spLocks noChangeArrowheads="1"/>
            </p:cNvSpPr>
            <p:nvPr/>
          </p:nvSpPr>
          <p:spPr bwMode="auto">
            <a:xfrm>
              <a:off x="3771" y="1733"/>
              <a:ext cx="53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S: 5</a:t>
              </a:r>
            </a:p>
          </p:txBody>
        </p:sp>
        <p:grpSp>
          <p:nvGrpSpPr>
            <p:cNvPr id="35850" name="Group 10"/>
            <p:cNvGrpSpPr>
              <a:grpSpLocks/>
            </p:cNvGrpSpPr>
            <p:nvPr/>
          </p:nvGrpSpPr>
          <p:grpSpPr bwMode="auto">
            <a:xfrm>
              <a:off x="4502" y="1119"/>
              <a:ext cx="787" cy="542"/>
              <a:chOff x="4502" y="1119"/>
              <a:chExt cx="787" cy="542"/>
            </a:xfrm>
          </p:grpSpPr>
          <p:sp>
            <p:nvSpPr>
              <p:cNvPr id="35851" name="Text Box 11"/>
              <p:cNvSpPr txBox="1">
                <a:spLocks noChangeArrowheads="1"/>
              </p:cNvSpPr>
              <p:nvPr/>
            </p:nvSpPr>
            <p:spPr bwMode="auto">
              <a:xfrm>
                <a:off x="4502" y="1119"/>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2,0</a:t>
                </a:r>
              </a:p>
            </p:txBody>
          </p:sp>
          <p:sp>
            <p:nvSpPr>
              <p:cNvPr id="35852" name="Text Box 12"/>
              <p:cNvSpPr txBox="1">
                <a:spLocks noChangeArrowheads="1"/>
              </p:cNvSpPr>
              <p:nvPr/>
            </p:nvSpPr>
            <p:spPr bwMode="auto">
              <a:xfrm>
                <a:off x="4502" y="1323"/>
                <a:ext cx="78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Ev: 4,9</a:t>
                </a:r>
              </a:p>
            </p:txBody>
          </p:sp>
        </p:grpSp>
        <p:sp>
          <p:nvSpPr>
            <p:cNvPr id="35853" name="Text Box 13"/>
            <p:cNvSpPr txBox="1">
              <a:spLocks noChangeArrowheads="1"/>
            </p:cNvSpPr>
            <p:nvPr/>
          </p:nvSpPr>
          <p:spPr bwMode="auto">
            <a:xfrm>
              <a:off x="1683" y="2007"/>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grpSp>
          <p:nvGrpSpPr>
            <p:cNvPr id="35854" name="Group 14"/>
            <p:cNvGrpSpPr>
              <a:grpSpLocks/>
            </p:cNvGrpSpPr>
            <p:nvPr/>
          </p:nvGrpSpPr>
          <p:grpSpPr bwMode="auto">
            <a:xfrm>
              <a:off x="1843" y="1665"/>
              <a:ext cx="4162" cy="341"/>
              <a:chOff x="1843" y="1665"/>
              <a:chExt cx="4162" cy="341"/>
            </a:xfrm>
          </p:grpSpPr>
          <p:grpSp>
            <p:nvGrpSpPr>
              <p:cNvPr id="35855" name="Group 15"/>
              <p:cNvGrpSpPr>
                <a:grpSpLocks/>
              </p:cNvGrpSpPr>
              <p:nvPr/>
            </p:nvGrpSpPr>
            <p:grpSpPr bwMode="auto">
              <a:xfrm>
                <a:off x="1843" y="1801"/>
                <a:ext cx="4162" cy="205"/>
                <a:chOff x="1843" y="1801"/>
                <a:chExt cx="4162" cy="205"/>
              </a:xfrm>
            </p:grpSpPr>
            <p:sp>
              <p:nvSpPr>
                <p:cNvPr id="35856" name="Line 16"/>
                <p:cNvSpPr>
                  <a:spLocks noChangeShapeType="1"/>
                </p:cNvSpPr>
                <p:nvPr/>
              </p:nvSpPr>
              <p:spPr bwMode="auto">
                <a:xfrm>
                  <a:off x="1843" y="2006"/>
                  <a:ext cx="4163"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35857" name="Group 17"/>
                <p:cNvGrpSpPr>
                  <a:grpSpLocks/>
                </p:cNvGrpSpPr>
                <p:nvPr/>
              </p:nvGrpSpPr>
              <p:grpSpPr bwMode="auto">
                <a:xfrm>
                  <a:off x="2731" y="1801"/>
                  <a:ext cx="163" cy="203"/>
                  <a:chOff x="2731" y="1801"/>
                  <a:chExt cx="163" cy="203"/>
                </a:xfrm>
              </p:grpSpPr>
              <p:sp>
                <p:nvSpPr>
                  <p:cNvPr id="35858" name="Rectangle 18"/>
                  <p:cNvSpPr>
                    <a:spLocks noChangeArrowheads="1"/>
                  </p:cNvSpPr>
                  <p:nvPr/>
                </p:nvSpPr>
                <p:spPr bwMode="auto">
                  <a:xfrm>
                    <a:off x="2731"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59" name="Line 19"/>
                  <p:cNvSpPr>
                    <a:spLocks noChangeShapeType="1"/>
                  </p:cNvSpPr>
                  <p:nvPr/>
                </p:nvSpPr>
                <p:spPr bwMode="auto">
                  <a:xfrm>
                    <a:off x="2731"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5860" name="Group 20"/>
                <p:cNvGrpSpPr>
                  <a:grpSpLocks/>
                </p:cNvGrpSpPr>
                <p:nvPr/>
              </p:nvGrpSpPr>
              <p:grpSpPr bwMode="auto">
                <a:xfrm>
                  <a:off x="4778" y="1801"/>
                  <a:ext cx="163" cy="203"/>
                  <a:chOff x="4778" y="1801"/>
                  <a:chExt cx="163" cy="203"/>
                </a:xfrm>
              </p:grpSpPr>
              <p:sp>
                <p:nvSpPr>
                  <p:cNvPr id="35861" name="Rectangle 21"/>
                  <p:cNvSpPr>
                    <a:spLocks noChangeArrowheads="1"/>
                  </p:cNvSpPr>
                  <p:nvPr/>
                </p:nvSpPr>
                <p:spPr bwMode="auto">
                  <a:xfrm>
                    <a:off x="4778" y="1801"/>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62" name="Line 22"/>
                  <p:cNvSpPr>
                    <a:spLocks noChangeShapeType="1"/>
                  </p:cNvSpPr>
                  <p:nvPr/>
                </p:nvSpPr>
                <p:spPr bwMode="auto">
                  <a:xfrm>
                    <a:off x="4778" y="1801"/>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35863" name="Group 23"/>
              <p:cNvGrpSpPr>
                <a:grpSpLocks/>
              </p:cNvGrpSpPr>
              <p:nvPr/>
            </p:nvGrpSpPr>
            <p:grpSpPr bwMode="auto">
              <a:xfrm>
                <a:off x="2731" y="1665"/>
                <a:ext cx="2211" cy="203"/>
                <a:chOff x="2731" y="1665"/>
                <a:chExt cx="2211" cy="203"/>
              </a:xfrm>
            </p:grpSpPr>
            <p:grpSp>
              <p:nvGrpSpPr>
                <p:cNvPr id="35864" name="Group 24"/>
                <p:cNvGrpSpPr>
                  <a:grpSpLocks/>
                </p:cNvGrpSpPr>
                <p:nvPr/>
              </p:nvGrpSpPr>
              <p:grpSpPr bwMode="auto">
                <a:xfrm>
                  <a:off x="2731" y="1665"/>
                  <a:ext cx="164" cy="203"/>
                  <a:chOff x="2731" y="1665"/>
                  <a:chExt cx="164" cy="203"/>
                </a:xfrm>
              </p:grpSpPr>
              <p:sp>
                <p:nvSpPr>
                  <p:cNvPr id="35865" name="Rectangle 25"/>
                  <p:cNvSpPr>
                    <a:spLocks noChangeArrowheads="1"/>
                  </p:cNvSpPr>
                  <p:nvPr/>
                </p:nvSpPr>
                <p:spPr bwMode="auto">
                  <a:xfrm>
                    <a:off x="2731"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66" name="Line 26"/>
                  <p:cNvSpPr>
                    <a:spLocks noChangeShapeType="1"/>
                  </p:cNvSpPr>
                  <p:nvPr/>
                </p:nvSpPr>
                <p:spPr bwMode="auto">
                  <a:xfrm>
                    <a:off x="2731"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5867" name="Group 27"/>
                <p:cNvGrpSpPr>
                  <a:grpSpLocks/>
                </p:cNvGrpSpPr>
                <p:nvPr/>
              </p:nvGrpSpPr>
              <p:grpSpPr bwMode="auto">
                <a:xfrm>
                  <a:off x="4778" y="1665"/>
                  <a:ext cx="164" cy="203"/>
                  <a:chOff x="4778" y="1665"/>
                  <a:chExt cx="164" cy="203"/>
                </a:xfrm>
              </p:grpSpPr>
              <p:sp>
                <p:nvSpPr>
                  <p:cNvPr id="35868" name="Rectangle 28"/>
                  <p:cNvSpPr>
                    <a:spLocks noChangeArrowheads="1"/>
                  </p:cNvSpPr>
                  <p:nvPr/>
                </p:nvSpPr>
                <p:spPr bwMode="auto">
                  <a:xfrm>
                    <a:off x="4778" y="1665"/>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69" name="Line 29"/>
                  <p:cNvSpPr>
                    <a:spLocks noChangeShapeType="1"/>
                  </p:cNvSpPr>
                  <p:nvPr/>
                </p:nvSpPr>
                <p:spPr bwMode="auto">
                  <a:xfrm>
                    <a:off x="4778" y="1665"/>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grpSp>
      <p:sp>
        <p:nvSpPr>
          <p:cNvPr id="35870" name="Rectangle 30"/>
          <p:cNvSpPr>
            <a:spLocks noChangeArrowheads="1"/>
          </p:cNvSpPr>
          <p:nvPr/>
        </p:nvSpPr>
        <p:spPr bwMode="auto">
          <a:xfrm>
            <a:off x="342719" y="4877520"/>
            <a:ext cx="8440700" cy="1296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Useful for</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Hwc events (TLB, L1 misses,...) per time unit within interval</a:t>
            </a:r>
          </a:p>
        </p:txBody>
      </p:sp>
      <p:grpSp>
        <p:nvGrpSpPr>
          <p:cNvPr id="35871" name="Group 31"/>
          <p:cNvGrpSpPr>
            <a:grpSpLocks/>
          </p:cNvGrpSpPr>
          <p:nvPr/>
        </p:nvGrpSpPr>
        <p:grpSpPr bwMode="auto">
          <a:xfrm>
            <a:off x="1878812" y="3610414"/>
            <a:ext cx="5293719" cy="850691"/>
            <a:chOff x="1683" y="3234"/>
            <a:chExt cx="4742" cy="762"/>
          </a:xfrm>
        </p:grpSpPr>
        <p:sp>
          <p:nvSpPr>
            <p:cNvPr id="35872" name="Text Box 32"/>
            <p:cNvSpPr txBox="1">
              <a:spLocks noChangeArrowheads="1"/>
            </p:cNvSpPr>
            <p:nvPr/>
          </p:nvSpPr>
          <p:spPr bwMode="auto">
            <a:xfrm>
              <a:off x="1683" y="3713"/>
              <a:ext cx="474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b="1">
                  <a:latin typeface="Times New Roman" pitchFamily="18" charset="0"/>
                </a:rPr>
                <a:t>0                         1                                                         4                             5   Time</a:t>
              </a:r>
            </a:p>
          </p:txBody>
        </p:sp>
        <p:sp>
          <p:nvSpPr>
            <p:cNvPr id="35873" name="Line 33"/>
            <p:cNvSpPr>
              <a:spLocks noChangeShapeType="1"/>
            </p:cNvSpPr>
            <p:nvPr/>
          </p:nvSpPr>
          <p:spPr bwMode="auto">
            <a:xfrm>
              <a:off x="1843" y="3713"/>
              <a:ext cx="4164"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874" name="Freeform 34"/>
            <p:cNvSpPr>
              <a:spLocks noChangeArrowheads="1"/>
            </p:cNvSpPr>
            <p:nvPr/>
          </p:nvSpPr>
          <p:spPr bwMode="auto">
            <a:xfrm>
              <a:off x="1831" y="3476"/>
              <a:ext cx="3932" cy="234"/>
            </a:xfrm>
            <a:custGeom>
              <a:avLst/>
              <a:gdLst>
                <a:gd name="T0" fmla="*/ 0 w 2765"/>
                <a:gd name="T1" fmla="*/ 0 h 165"/>
                <a:gd name="T2" fmla="*/ 626 w 2765"/>
                <a:gd name="T3" fmla="*/ 0 h 165"/>
                <a:gd name="T4" fmla="*/ 626 w 2765"/>
                <a:gd name="T5" fmla="*/ 69 h 165"/>
                <a:gd name="T6" fmla="*/ 2070 w 2765"/>
                <a:gd name="T7" fmla="*/ 69 h 165"/>
                <a:gd name="T8" fmla="*/ 2070 w 2765"/>
                <a:gd name="T9" fmla="*/ 156 h 165"/>
                <a:gd name="T10" fmla="*/ 2765 w 2765"/>
                <a:gd name="T11" fmla="*/ 165 h 165"/>
              </a:gdLst>
              <a:ahLst/>
              <a:cxnLst>
                <a:cxn ang="0">
                  <a:pos x="T0" y="T1"/>
                </a:cxn>
                <a:cxn ang="0">
                  <a:pos x="T2" y="T3"/>
                </a:cxn>
                <a:cxn ang="0">
                  <a:pos x="T4" y="T5"/>
                </a:cxn>
                <a:cxn ang="0">
                  <a:pos x="T6" y="T7"/>
                </a:cxn>
                <a:cxn ang="0">
                  <a:pos x="T8" y="T9"/>
                </a:cxn>
                <a:cxn ang="0">
                  <a:pos x="T10" y="T11"/>
                </a:cxn>
              </a:cxnLst>
              <a:rect l="0" t="0" r="r" b="b"/>
              <a:pathLst>
                <a:path w="2765" h="165">
                  <a:moveTo>
                    <a:pt x="0" y="0"/>
                  </a:moveTo>
                  <a:lnTo>
                    <a:pt x="626" y="0"/>
                  </a:lnTo>
                  <a:lnTo>
                    <a:pt x="626" y="69"/>
                  </a:lnTo>
                  <a:lnTo>
                    <a:pt x="2070" y="69"/>
                  </a:lnTo>
                  <a:lnTo>
                    <a:pt x="2070" y="156"/>
                  </a:lnTo>
                  <a:lnTo>
                    <a:pt x="2765" y="165"/>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75" name="Text Box 35"/>
            <p:cNvSpPr txBox="1">
              <a:spLocks noChangeArrowheads="1"/>
            </p:cNvSpPr>
            <p:nvPr/>
          </p:nvSpPr>
          <p:spPr bwMode="auto">
            <a:xfrm>
              <a:off x="4852" y="3427"/>
              <a:ext cx="1022"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undefined</a:t>
              </a:r>
            </a:p>
          </p:txBody>
        </p:sp>
        <p:sp>
          <p:nvSpPr>
            <p:cNvPr id="35876" name="Text Box 36"/>
            <p:cNvSpPr txBox="1">
              <a:spLocks noChangeArrowheads="1"/>
            </p:cNvSpPr>
            <p:nvPr/>
          </p:nvSpPr>
          <p:spPr bwMode="auto">
            <a:xfrm>
              <a:off x="3550" y="3316"/>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3</a:t>
              </a:r>
            </a:p>
          </p:txBody>
        </p:sp>
        <p:sp>
          <p:nvSpPr>
            <p:cNvPr id="35877" name="Text Box 37"/>
            <p:cNvSpPr txBox="1">
              <a:spLocks noChangeArrowheads="1"/>
            </p:cNvSpPr>
            <p:nvPr/>
          </p:nvSpPr>
          <p:spPr bwMode="auto">
            <a:xfrm>
              <a:off x="2116" y="3234"/>
              <a:ext cx="327"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Font typeface="Times New Roman" pitchFamily="18" charset="0"/>
                <a:buNone/>
              </a:pPr>
              <a:r>
                <a:rPr lang="en-GB" sz="1600" b="1">
                  <a:latin typeface="Times New Roman" pitchFamily="18" charset="0"/>
                </a:rPr>
                <a:t>5</a:t>
              </a:r>
            </a:p>
          </p:txBody>
        </p:sp>
      </p:grpSp>
    </p:spTree>
    <p:extLst>
      <p:ext uri="{BB962C8B-B14F-4D97-AF65-F5344CB8AC3E}">
        <p14:creationId xmlns:p14="http://schemas.microsoft.com/office/powerpoint/2010/main" val="39405896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 Examples</a:t>
            </a:r>
          </a:p>
        </p:txBody>
      </p:sp>
      <p:sp>
        <p:nvSpPr>
          <p:cNvPr id="36866" name="Rectangle 2"/>
          <p:cNvSpPr>
            <a:spLocks noChangeArrowheads="1"/>
          </p:cNvSpPr>
          <p:nvPr/>
        </p:nvSpPr>
        <p:spPr bwMode="auto">
          <a:xfrm>
            <a:off x="342719" y="2515233"/>
            <a:ext cx="8440700" cy="1219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Filter: type == USR_FCT </a:t>
            </a:r>
          </a:p>
          <a:p>
            <a:pPr marL="234424" indent="-234424">
              <a:lnSpc>
                <a:spcPct val="6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	Thread function: Last event value</a:t>
            </a:r>
          </a:p>
          <a:p>
            <a:pPr marL="234424" indent="-234424">
              <a:lnSpc>
                <a:spcPct val="6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	Compose: Stacked value </a:t>
            </a:r>
          </a:p>
        </p:txBody>
      </p:sp>
      <p:grpSp>
        <p:nvGrpSpPr>
          <p:cNvPr id="36867" name="Group 3"/>
          <p:cNvGrpSpPr>
            <a:grpSpLocks/>
          </p:cNvGrpSpPr>
          <p:nvPr/>
        </p:nvGrpSpPr>
        <p:grpSpPr bwMode="auto">
          <a:xfrm>
            <a:off x="152940" y="1296134"/>
            <a:ext cx="8909567" cy="931072"/>
            <a:chOff x="137" y="1161"/>
            <a:chExt cx="7981" cy="834"/>
          </a:xfrm>
        </p:grpSpPr>
        <p:sp>
          <p:nvSpPr>
            <p:cNvPr id="36868" name="Line 4"/>
            <p:cNvSpPr>
              <a:spLocks noChangeShapeType="1"/>
            </p:cNvSpPr>
            <p:nvPr/>
          </p:nvSpPr>
          <p:spPr bwMode="auto">
            <a:xfrm>
              <a:off x="273" y="1617"/>
              <a:ext cx="7508"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869" name="Text Box 5"/>
            <p:cNvSpPr txBox="1">
              <a:spLocks noChangeArrowheads="1"/>
            </p:cNvSpPr>
            <p:nvPr/>
          </p:nvSpPr>
          <p:spPr bwMode="auto">
            <a:xfrm>
              <a:off x="6106" y="1657"/>
              <a:ext cx="920"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sz="1600">
                  <a:solidFill>
                    <a:srgbClr val="000066"/>
                  </a:solidFill>
                  <a:latin typeface="Arial" charset="0"/>
                </a:rPr>
                <a:t>Timeline</a:t>
              </a:r>
            </a:p>
          </p:txBody>
        </p:sp>
        <p:grpSp>
          <p:nvGrpSpPr>
            <p:cNvPr id="36870" name="Group 6"/>
            <p:cNvGrpSpPr>
              <a:grpSpLocks/>
            </p:cNvGrpSpPr>
            <p:nvPr/>
          </p:nvGrpSpPr>
          <p:grpSpPr bwMode="auto">
            <a:xfrm>
              <a:off x="600" y="1399"/>
              <a:ext cx="163" cy="203"/>
              <a:chOff x="600" y="1399"/>
              <a:chExt cx="163" cy="203"/>
            </a:xfrm>
          </p:grpSpPr>
          <p:sp>
            <p:nvSpPr>
              <p:cNvPr id="36871" name="Rectangle 7"/>
              <p:cNvSpPr>
                <a:spLocks noChangeArrowheads="1"/>
              </p:cNvSpPr>
              <p:nvPr/>
            </p:nvSpPr>
            <p:spPr bwMode="auto">
              <a:xfrm>
                <a:off x="600" y="1399"/>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72" name="Line 8"/>
              <p:cNvSpPr>
                <a:spLocks noChangeShapeType="1"/>
              </p:cNvSpPr>
              <p:nvPr/>
            </p:nvSpPr>
            <p:spPr bwMode="auto">
              <a:xfrm>
                <a:off x="600" y="139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73" name="Text Box 9"/>
            <p:cNvSpPr txBox="1">
              <a:spLocks noChangeArrowheads="1"/>
            </p:cNvSpPr>
            <p:nvPr/>
          </p:nvSpPr>
          <p:spPr bwMode="auto">
            <a:xfrm>
              <a:off x="137" y="1164"/>
              <a:ext cx="1130"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idA</a:t>
              </a:r>
            </a:p>
          </p:txBody>
        </p:sp>
        <p:grpSp>
          <p:nvGrpSpPr>
            <p:cNvPr id="36874" name="Group 10"/>
            <p:cNvGrpSpPr>
              <a:grpSpLocks/>
            </p:cNvGrpSpPr>
            <p:nvPr/>
          </p:nvGrpSpPr>
          <p:grpSpPr bwMode="auto">
            <a:xfrm>
              <a:off x="1570" y="1397"/>
              <a:ext cx="164" cy="203"/>
              <a:chOff x="1570" y="1397"/>
              <a:chExt cx="164" cy="203"/>
            </a:xfrm>
          </p:grpSpPr>
          <p:sp>
            <p:nvSpPr>
              <p:cNvPr id="36875" name="Rectangle 11"/>
              <p:cNvSpPr>
                <a:spLocks noChangeArrowheads="1"/>
              </p:cNvSpPr>
              <p:nvPr/>
            </p:nvSpPr>
            <p:spPr bwMode="auto">
              <a:xfrm>
                <a:off x="1570" y="1397"/>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76" name="Line 12"/>
              <p:cNvSpPr>
                <a:spLocks noChangeShapeType="1"/>
              </p:cNvSpPr>
              <p:nvPr/>
            </p:nvSpPr>
            <p:spPr bwMode="auto">
              <a:xfrm>
                <a:off x="1570" y="1397"/>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77" name="Text Box 13"/>
            <p:cNvSpPr txBox="1">
              <a:spLocks noChangeArrowheads="1"/>
            </p:cNvSpPr>
            <p:nvPr/>
          </p:nvSpPr>
          <p:spPr bwMode="auto">
            <a:xfrm>
              <a:off x="1161" y="1164"/>
              <a:ext cx="1130"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idB</a:t>
              </a:r>
            </a:p>
          </p:txBody>
        </p:sp>
        <p:grpSp>
          <p:nvGrpSpPr>
            <p:cNvPr id="36878" name="Group 14"/>
            <p:cNvGrpSpPr>
              <a:grpSpLocks/>
            </p:cNvGrpSpPr>
            <p:nvPr/>
          </p:nvGrpSpPr>
          <p:grpSpPr bwMode="auto">
            <a:xfrm>
              <a:off x="2389" y="1399"/>
              <a:ext cx="164" cy="203"/>
              <a:chOff x="2389" y="1399"/>
              <a:chExt cx="164" cy="203"/>
            </a:xfrm>
          </p:grpSpPr>
          <p:sp>
            <p:nvSpPr>
              <p:cNvPr id="36879" name="Rectangle 15"/>
              <p:cNvSpPr>
                <a:spLocks noChangeArrowheads="1"/>
              </p:cNvSpPr>
              <p:nvPr/>
            </p:nvSpPr>
            <p:spPr bwMode="auto">
              <a:xfrm>
                <a:off x="2389" y="1399"/>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80" name="Line 16"/>
              <p:cNvSpPr>
                <a:spLocks noChangeShapeType="1"/>
              </p:cNvSpPr>
              <p:nvPr/>
            </p:nvSpPr>
            <p:spPr bwMode="auto">
              <a:xfrm>
                <a:off x="2389" y="139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81" name="Text Box 17"/>
            <p:cNvSpPr txBox="1">
              <a:spLocks noChangeArrowheads="1"/>
            </p:cNvSpPr>
            <p:nvPr/>
          </p:nvSpPr>
          <p:spPr bwMode="auto">
            <a:xfrm>
              <a:off x="2332" y="1164"/>
              <a:ext cx="100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0</a:t>
              </a:r>
            </a:p>
          </p:txBody>
        </p:sp>
        <p:grpSp>
          <p:nvGrpSpPr>
            <p:cNvPr id="36882" name="Group 18"/>
            <p:cNvGrpSpPr>
              <a:grpSpLocks/>
            </p:cNvGrpSpPr>
            <p:nvPr/>
          </p:nvGrpSpPr>
          <p:grpSpPr bwMode="auto">
            <a:xfrm>
              <a:off x="3345" y="1399"/>
              <a:ext cx="163" cy="203"/>
              <a:chOff x="3345" y="1399"/>
              <a:chExt cx="163" cy="203"/>
            </a:xfrm>
          </p:grpSpPr>
          <p:sp>
            <p:nvSpPr>
              <p:cNvPr id="36883" name="Rectangle 19"/>
              <p:cNvSpPr>
                <a:spLocks noChangeArrowheads="1"/>
              </p:cNvSpPr>
              <p:nvPr/>
            </p:nvSpPr>
            <p:spPr bwMode="auto">
              <a:xfrm>
                <a:off x="3345" y="1399"/>
                <a:ext cx="164"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84" name="Line 20"/>
              <p:cNvSpPr>
                <a:spLocks noChangeShapeType="1"/>
              </p:cNvSpPr>
              <p:nvPr/>
            </p:nvSpPr>
            <p:spPr bwMode="auto">
              <a:xfrm>
                <a:off x="3345" y="139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85" name="Text Box 21"/>
            <p:cNvSpPr txBox="1">
              <a:spLocks noChangeArrowheads="1"/>
            </p:cNvSpPr>
            <p:nvPr/>
          </p:nvSpPr>
          <p:spPr bwMode="auto">
            <a:xfrm>
              <a:off x="3277" y="1164"/>
              <a:ext cx="1130"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idB</a:t>
              </a:r>
            </a:p>
          </p:txBody>
        </p:sp>
        <p:grpSp>
          <p:nvGrpSpPr>
            <p:cNvPr id="36886" name="Group 22"/>
            <p:cNvGrpSpPr>
              <a:grpSpLocks/>
            </p:cNvGrpSpPr>
            <p:nvPr/>
          </p:nvGrpSpPr>
          <p:grpSpPr bwMode="auto">
            <a:xfrm>
              <a:off x="4300" y="1164"/>
              <a:ext cx="1137" cy="451"/>
              <a:chOff x="4300" y="1164"/>
              <a:chExt cx="1137" cy="451"/>
            </a:xfrm>
          </p:grpSpPr>
          <p:grpSp>
            <p:nvGrpSpPr>
              <p:cNvPr id="36887" name="Group 23"/>
              <p:cNvGrpSpPr>
                <a:grpSpLocks/>
              </p:cNvGrpSpPr>
              <p:nvPr/>
            </p:nvGrpSpPr>
            <p:grpSpPr bwMode="auto">
              <a:xfrm>
                <a:off x="4427" y="1412"/>
                <a:ext cx="164" cy="203"/>
                <a:chOff x="4427" y="1412"/>
                <a:chExt cx="164" cy="203"/>
              </a:xfrm>
            </p:grpSpPr>
            <p:sp>
              <p:nvSpPr>
                <p:cNvPr id="36888" name="Rectangle 24"/>
                <p:cNvSpPr>
                  <a:spLocks noChangeArrowheads="1"/>
                </p:cNvSpPr>
                <p:nvPr/>
              </p:nvSpPr>
              <p:spPr bwMode="auto">
                <a:xfrm>
                  <a:off x="4427" y="1412"/>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89" name="Line 25"/>
                <p:cNvSpPr>
                  <a:spLocks noChangeShapeType="1"/>
                </p:cNvSpPr>
                <p:nvPr/>
              </p:nvSpPr>
              <p:spPr bwMode="auto">
                <a:xfrm>
                  <a:off x="4427" y="1412"/>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90" name="Text Box 26"/>
              <p:cNvSpPr txBox="1">
                <a:spLocks noChangeArrowheads="1"/>
              </p:cNvSpPr>
              <p:nvPr/>
            </p:nvSpPr>
            <p:spPr bwMode="auto">
              <a:xfrm>
                <a:off x="4300" y="1164"/>
                <a:ext cx="1137"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idC</a:t>
                </a:r>
              </a:p>
            </p:txBody>
          </p:sp>
        </p:grpSp>
        <p:grpSp>
          <p:nvGrpSpPr>
            <p:cNvPr id="36891" name="Group 27"/>
            <p:cNvGrpSpPr>
              <a:grpSpLocks/>
            </p:cNvGrpSpPr>
            <p:nvPr/>
          </p:nvGrpSpPr>
          <p:grpSpPr bwMode="auto">
            <a:xfrm>
              <a:off x="7207" y="1399"/>
              <a:ext cx="164" cy="203"/>
              <a:chOff x="7207" y="1399"/>
              <a:chExt cx="164" cy="203"/>
            </a:xfrm>
          </p:grpSpPr>
          <p:sp>
            <p:nvSpPr>
              <p:cNvPr id="36892" name="Rectangle 28"/>
              <p:cNvSpPr>
                <a:spLocks noChangeArrowheads="1"/>
              </p:cNvSpPr>
              <p:nvPr/>
            </p:nvSpPr>
            <p:spPr bwMode="auto">
              <a:xfrm>
                <a:off x="7207" y="1399"/>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93" name="Line 29"/>
              <p:cNvSpPr>
                <a:spLocks noChangeShapeType="1"/>
              </p:cNvSpPr>
              <p:nvPr/>
            </p:nvSpPr>
            <p:spPr bwMode="auto">
              <a:xfrm>
                <a:off x="7207" y="139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94" name="Text Box 30"/>
            <p:cNvSpPr txBox="1">
              <a:spLocks noChangeArrowheads="1"/>
            </p:cNvSpPr>
            <p:nvPr/>
          </p:nvSpPr>
          <p:spPr bwMode="auto">
            <a:xfrm>
              <a:off x="7110" y="1164"/>
              <a:ext cx="100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0</a:t>
              </a:r>
            </a:p>
          </p:txBody>
        </p:sp>
        <p:grpSp>
          <p:nvGrpSpPr>
            <p:cNvPr id="36895" name="Group 31"/>
            <p:cNvGrpSpPr>
              <a:grpSpLocks/>
            </p:cNvGrpSpPr>
            <p:nvPr/>
          </p:nvGrpSpPr>
          <p:grpSpPr bwMode="auto">
            <a:xfrm>
              <a:off x="6456" y="1409"/>
              <a:ext cx="164" cy="203"/>
              <a:chOff x="6456" y="1409"/>
              <a:chExt cx="164" cy="203"/>
            </a:xfrm>
          </p:grpSpPr>
          <p:sp>
            <p:nvSpPr>
              <p:cNvPr id="36896" name="Rectangle 32"/>
              <p:cNvSpPr>
                <a:spLocks noChangeArrowheads="1"/>
              </p:cNvSpPr>
              <p:nvPr/>
            </p:nvSpPr>
            <p:spPr bwMode="auto">
              <a:xfrm>
                <a:off x="6456" y="1409"/>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97" name="Line 33"/>
              <p:cNvSpPr>
                <a:spLocks noChangeShapeType="1"/>
              </p:cNvSpPr>
              <p:nvPr/>
            </p:nvSpPr>
            <p:spPr bwMode="auto">
              <a:xfrm>
                <a:off x="6456" y="140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898" name="Text Box 34"/>
            <p:cNvSpPr txBox="1">
              <a:spLocks noChangeArrowheads="1"/>
            </p:cNvSpPr>
            <p:nvPr/>
          </p:nvSpPr>
          <p:spPr bwMode="auto">
            <a:xfrm>
              <a:off x="6223" y="1161"/>
              <a:ext cx="100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0</a:t>
              </a:r>
            </a:p>
          </p:txBody>
        </p:sp>
        <p:grpSp>
          <p:nvGrpSpPr>
            <p:cNvPr id="36899" name="Group 35"/>
            <p:cNvGrpSpPr>
              <a:grpSpLocks/>
            </p:cNvGrpSpPr>
            <p:nvPr/>
          </p:nvGrpSpPr>
          <p:grpSpPr bwMode="auto">
            <a:xfrm>
              <a:off x="5461" y="1409"/>
              <a:ext cx="164" cy="203"/>
              <a:chOff x="5461" y="1409"/>
              <a:chExt cx="164" cy="203"/>
            </a:xfrm>
          </p:grpSpPr>
          <p:sp>
            <p:nvSpPr>
              <p:cNvPr id="36900" name="Rectangle 36"/>
              <p:cNvSpPr>
                <a:spLocks noChangeArrowheads="1"/>
              </p:cNvSpPr>
              <p:nvPr/>
            </p:nvSpPr>
            <p:spPr bwMode="auto">
              <a:xfrm>
                <a:off x="5461" y="1409"/>
                <a:ext cx="165" cy="68"/>
              </a:xfrm>
              <a:prstGeom prst="rect">
                <a:avLst/>
              </a:prstGeom>
              <a:noFill/>
              <a:ln w="9360">
                <a:solidFill>
                  <a:srgbClr val="000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01" name="Line 37"/>
              <p:cNvSpPr>
                <a:spLocks noChangeShapeType="1"/>
              </p:cNvSpPr>
              <p:nvPr/>
            </p:nvSpPr>
            <p:spPr bwMode="auto">
              <a:xfrm>
                <a:off x="5461" y="1409"/>
                <a:ext cx="1" cy="204"/>
              </a:xfrm>
              <a:prstGeom prst="line">
                <a:avLst/>
              </a:prstGeom>
              <a:noFill/>
              <a:ln w="9360">
                <a:solidFill>
                  <a:srgbClr val="000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6902" name="Text Box 38"/>
            <p:cNvSpPr txBox="1">
              <a:spLocks noChangeArrowheads="1"/>
            </p:cNvSpPr>
            <p:nvPr/>
          </p:nvSpPr>
          <p:spPr bwMode="auto">
            <a:xfrm>
              <a:off x="5267" y="1164"/>
              <a:ext cx="1008"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USR_FCT, 0</a:t>
              </a:r>
            </a:p>
          </p:txBody>
        </p:sp>
      </p:grpSp>
      <p:grpSp>
        <p:nvGrpSpPr>
          <p:cNvPr id="36903" name="Group 39"/>
          <p:cNvGrpSpPr>
            <a:grpSpLocks/>
          </p:cNvGrpSpPr>
          <p:nvPr/>
        </p:nvGrpSpPr>
        <p:grpSpPr bwMode="auto">
          <a:xfrm>
            <a:off x="304763" y="4192054"/>
            <a:ext cx="8381535" cy="456605"/>
            <a:chOff x="273" y="3755"/>
            <a:chExt cx="7508" cy="409"/>
          </a:xfrm>
        </p:grpSpPr>
        <p:sp>
          <p:nvSpPr>
            <p:cNvPr id="36904" name="Line 40"/>
            <p:cNvSpPr>
              <a:spLocks noChangeShapeType="1"/>
            </p:cNvSpPr>
            <p:nvPr/>
          </p:nvSpPr>
          <p:spPr bwMode="auto">
            <a:xfrm>
              <a:off x="273" y="4164"/>
              <a:ext cx="7509" cy="1"/>
            </a:xfrm>
            <a:prstGeom prst="line">
              <a:avLst/>
            </a:prstGeom>
            <a:noFill/>
            <a:ln w="28440">
              <a:solidFill>
                <a:srgbClr val="000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905" name="Freeform 41"/>
            <p:cNvSpPr>
              <a:spLocks noChangeArrowheads="1"/>
            </p:cNvSpPr>
            <p:nvPr/>
          </p:nvSpPr>
          <p:spPr bwMode="auto">
            <a:xfrm>
              <a:off x="614" y="3755"/>
              <a:ext cx="6622" cy="409"/>
            </a:xfrm>
            <a:custGeom>
              <a:avLst/>
              <a:gdLst>
                <a:gd name="T0" fmla="*/ 0 w 4656"/>
                <a:gd name="T1" fmla="*/ 288 h 288"/>
                <a:gd name="T2" fmla="*/ 0 w 4656"/>
                <a:gd name="T3" fmla="*/ 192 h 288"/>
                <a:gd name="T4" fmla="*/ 672 w 4656"/>
                <a:gd name="T5" fmla="*/ 192 h 288"/>
                <a:gd name="T6" fmla="*/ 672 w 4656"/>
                <a:gd name="T7" fmla="*/ 96 h 288"/>
                <a:gd name="T8" fmla="*/ 1248 w 4656"/>
                <a:gd name="T9" fmla="*/ 96 h 288"/>
                <a:gd name="T10" fmla="*/ 1248 w 4656"/>
                <a:gd name="T11" fmla="*/ 192 h 288"/>
                <a:gd name="T12" fmla="*/ 1920 w 4656"/>
                <a:gd name="T13" fmla="*/ 192 h 288"/>
                <a:gd name="T14" fmla="*/ 1920 w 4656"/>
                <a:gd name="T15" fmla="*/ 96 h 288"/>
                <a:gd name="T16" fmla="*/ 2688 w 4656"/>
                <a:gd name="T17" fmla="*/ 96 h 288"/>
                <a:gd name="T18" fmla="*/ 2688 w 4656"/>
                <a:gd name="T19" fmla="*/ 0 h 288"/>
                <a:gd name="T20" fmla="*/ 3408 w 4656"/>
                <a:gd name="T21" fmla="*/ 0 h 288"/>
                <a:gd name="T22" fmla="*/ 3408 w 4656"/>
                <a:gd name="T23" fmla="*/ 96 h 288"/>
                <a:gd name="T24" fmla="*/ 4128 w 4656"/>
                <a:gd name="T25" fmla="*/ 96 h 288"/>
                <a:gd name="T26" fmla="*/ 4128 w 4656"/>
                <a:gd name="T27" fmla="*/ 192 h 288"/>
                <a:gd name="T28" fmla="*/ 4656 w 4656"/>
                <a:gd name="T29" fmla="*/ 192 h 288"/>
                <a:gd name="T30" fmla="*/ 4656 w 4656"/>
                <a:gd name="T3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6" h="288">
                  <a:moveTo>
                    <a:pt x="0" y="288"/>
                  </a:moveTo>
                  <a:lnTo>
                    <a:pt x="0" y="192"/>
                  </a:lnTo>
                  <a:lnTo>
                    <a:pt x="672" y="192"/>
                  </a:lnTo>
                  <a:lnTo>
                    <a:pt x="672" y="96"/>
                  </a:lnTo>
                  <a:lnTo>
                    <a:pt x="1248" y="96"/>
                  </a:lnTo>
                  <a:lnTo>
                    <a:pt x="1248" y="192"/>
                  </a:lnTo>
                  <a:lnTo>
                    <a:pt x="1920" y="192"/>
                  </a:lnTo>
                  <a:lnTo>
                    <a:pt x="1920" y="96"/>
                  </a:lnTo>
                  <a:lnTo>
                    <a:pt x="2688" y="96"/>
                  </a:lnTo>
                  <a:lnTo>
                    <a:pt x="2688" y="0"/>
                  </a:lnTo>
                  <a:lnTo>
                    <a:pt x="3408" y="0"/>
                  </a:lnTo>
                  <a:lnTo>
                    <a:pt x="3408" y="96"/>
                  </a:lnTo>
                  <a:lnTo>
                    <a:pt x="4128" y="96"/>
                  </a:lnTo>
                  <a:lnTo>
                    <a:pt x="4128" y="192"/>
                  </a:lnTo>
                  <a:lnTo>
                    <a:pt x="4656" y="192"/>
                  </a:lnTo>
                  <a:lnTo>
                    <a:pt x="4656" y="288"/>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36906" name="Rectangle 42"/>
          <p:cNvSpPr>
            <a:spLocks noChangeArrowheads="1"/>
          </p:cNvSpPr>
          <p:nvPr/>
        </p:nvSpPr>
        <p:spPr bwMode="auto">
          <a:xfrm>
            <a:off x="342719" y="5335241"/>
            <a:ext cx="8440700" cy="9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Useful for</a:t>
            </a:r>
          </a:p>
          <a:p>
            <a:pPr marL="515733" lvl="1" indent="-198702">
              <a:spcBef>
                <a:spcPts val="352"/>
              </a:spcBef>
              <a:spcAft>
                <a:spcPts val="703"/>
              </a:spcAft>
              <a:buClr>
                <a:srgbClr val="212466"/>
              </a:buClr>
              <a:buSzPct val="171000"/>
              <a:buFont typeface="Gill Sans" pitchFamily="32"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 pos="6617453" algn="l"/>
                <a:tab pos="7126488" algn="l"/>
                <a:tab pos="7635522" algn="l"/>
                <a:tab pos="8144557" algn="l"/>
              </a:tabLst>
            </a:pPr>
            <a:r>
              <a:rPr lang="en-GB" sz="1500">
                <a:solidFill>
                  <a:srgbClr val="000000"/>
                </a:solidFill>
              </a:rPr>
              <a:t>Routine</a:t>
            </a:r>
          </a:p>
        </p:txBody>
      </p:sp>
      <p:sp>
        <p:nvSpPr>
          <p:cNvPr id="36907" name="Text Box 43"/>
          <p:cNvSpPr txBox="1">
            <a:spLocks noChangeArrowheads="1"/>
          </p:cNvSpPr>
          <p:nvPr/>
        </p:nvSpPr>
        <p:spPr bwMode="auto">
          <a:xfrm>
            <a:off x="1066112" y="4267970"/>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idA</a:t>
            </a:r>
          </a:p>
        </p:txBody>
      </p:sp>
      <p:sp>
        <p:nvSpPr>
          <p:cNvPr id="36908" name="Text Box 44"/>
          <p:cNvSpPr txBox="1">
            <a:spLocks noChangeArrowheads="1"/>
          </p:cNvSpPr>
          <p:nvPr/>
        </p:nvSpPr>
        <p:spPr bwMode="auto">
          <a:xfrm>
            <a:off x="1904488" y="4115024"/>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idB</a:t>
            </a:r>
          </a:p>
        </p:txBody>
      </p:sp>
      <p:sp>
        <p:nvSpPr>
          <p:cNvPr id="36909" name="Text Box 45"/>
          <p:cNvSpPr txBox="1">
            <a:spLocks noChangeArrowheads="1"/>
          </p:cNvSpPr>
          <p:nvPr/>
        </p:nvSpPr>
        <p:spPr bwMode="auto">
          <a:xfrm>
            <a:off x="3047628" y="4267970"/>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idA</a:t>
            </a:r>
          </a:p>
        </p:txBody>
      </p:sp>
      <p:sp>
        <p:nvSpPr>
          <p:cNvPr id="36910" name="Text Box 46"/>
          <p:cNvSpPr txBox="1">
            <a:spLocks noChangeArrowheads="1"/>
          </p:cNvSpPr>
          <p:nvPr/>
        </p:nvSpPr>
        <p:spPr bwMode="auto">
          <a:xfrm>
            <a:off x="4191884" y="4115024"/>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idB</a:t>
            </a:r>
          </a:p>
        </p:txBody>
      </p:sp>
      <p:sp>
        <p:nvSpPr>
          <p:cNvPr id="36911" name="Text Box 47"/>
          <p:cNvSpPr txBox="1">
            <a:spLocks noChangeArrowheads="1"/>
          </p:cNvSpPr>
          <p:nvPr/>
        </p:nvSpPr>
        <p:spPr bwMode="auto">
          <a:xfrm>
            <a:off x="5311580" y="3963194"/>
            <a:ext cx="413787"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idC</a:t>
            </a:r>
          </a:p>
        </p:txBody>
      </p:sp>
      <p:sp>
        <p:nvSpPr>
          <p:cNvPr id="36912" name="Text Box 48"/>
          <p:cNvSpPr txBox="1">
            <a:spLocks noChangeArrowheads="1"/>
          </p:cNvSpPr>
          <p:nvPr/>
        </p:nvSpPr>
        <p:spPr bwMode="auto">
          <a:xfrm>
            <a:off x="6401135" y="4115024"/>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idB</a:t>
            </a:r>
          </a:p>
        </p:txBody>
      </p:sp>
      <p:sp>
        <p:nvSpPr>
          <p:cNvPr id="36913" name="Text Box 49"/>
          <p:cNvSpPr txBox="1">
            <a:spLocks noChangeArrowheads="1"/>
          </p:cNvSpPr>
          <p:nvPr/>
        </p:nvSpPr>
        <p:spPr bwMode="auto">
          <a:xfrm>
            <a:off x="7467247" y="4267970"/>
            <a:ext cx="405771" cy="277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eaLnBrk="0" hangingPunct="0">
              <a:buClr>
                <a:srgbClr val="000066"/>
              </a:buClr>
              <a:buFont typeface="Arial" charset="0"/>
              <a:buNone/>
            </a:pPr>
            <a:r>
              <a:rPr lang="en-GB">
                <a:solidFill>
                  <a:srgbClr val="000066"/>
                </a:solidFill>
                <a:latin typeface="Arial" charset="0"/>
              </a:rPr>
              <a:t>idA</a:t>
            </a:r>
          </a:p>
        </p:txBody>
      </p:sp>
      <p:grpSp>
        <p:nvGrpSpPr>
          <p:cNvPr id="36914" name="Group 50"/>
          <p:cNvGrpSpPr>
            <a:grpSpLocks/>
          </p:cNvGrpSpPr>
          <p:nvPr/>
        </p:nvGrpSpPr>
        <p:grpSpPr bwMode="auto">
          <a:xfrm>
            <a:off x="685437" y="4725690"/>
            <a:ext cx="7391335" cy="150713"/>
            <a:chOff x="614" y="4233"/>
            <a:chExt cx="6621" cy="135"/>
          </a:xfrm>
        </p:grpSpPr>
        <p:sp>
          <p:nvSpPr>
            <p:cNvPr id="36915" name="Rectangle 51"/>
            <p:cNvSpPr>
              <a:spLocks noChangeArrowheads="1"/>
            </p:cNvSpPr>
            <p:nvPr/>
          </p:nvSpPr>
          <p:spPr bwMode="auto">
            <a:xfrm>
              <a:off x="614" y="4233"/>
              <a:ext cx="955" cy="136"/>
            </a:xfrm>
            <a:prstGeom prst="rect">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16" name="Rectangle 52"/>
            <p:cNvSpPr>
              <a:spLocks noChangeArrowheads="1"/>
            </p:cNvSpPr>
            <p:nvPr/>
          </p:nvSpPr>
          <p:spPr bwMode="auto">
            <a:xfrm>
              <a:off x="2389" y="4233"/>
              <a:ext cx="956" cy="136"/>
            </a:xfrm>
            <a:prstGeom prst="rect">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17" name="Rectangle 53"/>
            <p:cNvSpPr>
              <a:spLocks noChangeArrowheads="1"/>
            </p:cNvSpPr>
            <p:nvPr/>
          </p:nvSpPr>
          <p:spPr bwMode="auto">
            <a:xfrm>
              <a:off x="6485" y="4233"/>
              <a:ext cx="751" cy="136"/>
            </a:xfrm>
            <a:prstGeom prst="rect">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18" name="Rectangle 54"/>
            <p:cNvSpPr>
              <a:spLocks noChangeArrowheads="1"/>
            </p:cNvSpPr>
            <p:nvPr/>
          </p:nvSpPr>
          <p:spPr bwMode="auto">
            <a:xfrm>
              <a:off x="1569" y="4233"/>
              <a:ext cx="819" cy="136"/>
            </a:xfrm>
            <a:prstGeom prst="rect">
              <a:avLst/>
            </a:prstGeom>
            <a:solidFill>
              <a:srgbClr val="3333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19" name="Rectangle 55"/>
            <p:cNvSpPr>
              <a:spLocks noChangeArrowheads="1"/>
            </p:cNvSpPr>
            <p:nvPr/>
          </p:nvSpPr>
          <p:spPr bwMode="auto">
            <a:xfrm>
              <a:off x="3345" y="4233"/>
              <a:ext cx="1092" cy="136"/>
            </a:xfrm>
            <a:prstGeom prst="rect">
              <a:avLst/>
            </a:prstGeom>
            <a:solidFill>
              <a:srgbClr val="3333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20" name="Rectangle 56"/>
            <p:cNvSpPr>
              <a:spLocks noChangeArrowheads="1"/>
            </p:cNvSpPr>
            <p:nvPr/>
          </p:nvSpPr>
          <p:spPr bwMode="auto">
            <a:xfrm>
              <a:off x="5529" y="4233"/>
              <a:ext cx="955" cy="136"/>
            </a:xfrm>
            <a:prstGeom prst="rect">
              <a:avLst/>
            </a:prstGeom>
            <a:solidFill>
              <a:srgbClr val="33339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921" name="Rectangle 57"/>
            <p:cNvSpPr>
              <a:spLocks noChangeArrowheads="1"/>
            </p:cNvSpPr>
            <p:nvPr/>
          </p:nvSpPr>
          <p:spPr bwMode="auto">
            <a:xfrm>
              <a:off x="4437" y="4233"/>
              <a:ext cx="1092" cy="136"/>
            </a:xfrm>
            <a:prstGeom prst="rect">
              <a:avLst/>
            </a:prstGeom>
            <a:solidFill>
              <a:srgbClr val="FFFF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3748946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Semantic module</a:t>
            </a:r>
          </a:p>
        </p:txBody>
      </p:sp>
      <p:sp>
        <p:nvSpPr>
          <p:cNvPr id="25602" name="Rectangle 2"/>
          <p:cNvSpPr>
            <a:spLocks noGrp="1" noChangeArrowheads="1"/>
          </p:cNvSpPr>
          <p:nvPr>
            <p:ph type="body" idx="1"/>
          </p:nvPr>
        </p:nvSpPr>
        <p:spPr>
          <a:xfrm>
            <a:off x="4636190" y="998056"/>
            <a:ext cx="4040060"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a:t>Perspective:</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a:t>Process model</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a:t>Thread, task, application, workload</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a:t>Resource model</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700"/>
              <a:t>CPU, node, system</a:t>
            </a:r>
          </a:p>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700"/>
          </a:p>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70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500"/>
          </a:p>
        </p:txBody>
      </p:sp>
      <p:grpSp>
        <p:nvGrpSpPr>
          <p:cNvPr id="25603" name="Group 3"/>
          <p:cNvGrpSpPr>
            <a:grpSpLocks/>
          </p:cNvGrpSpPr>
          <p:nvPr/>
        </p:nvGrpSpPr>
        <p:grpSpPr bwMode="auto">
          <a:xfrm>
            <a:off x="5433264" y="3096873"/>
            <a:ext cx="3547752" cy="3102454"/>
            <a:chOff x="4867" y="3046"/>
            <a:chExt cx="3178" cy="2779"/>
          </a:xfrm>
        </p:grpSpPr>
        <p:sp>
          <p:nvSpPr>
            <p:cNvPr id="25604" name="Rectangle 4"/>
            <p:cNvSpPr>
              <a:spLocks noChangeArrowheads="1"/>
            </p:cNvSpPr>
            <p:nvPr/>
          </p:nvSpPr>
          <p:spPr bwMode="auto">
            <a:xfrm>
              <a:off x="4867" y="4681"/>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05" name="Rectangle 5"/>
            <p:cNvSpPr>
              <a:spLocks noChangeArrowheads="1"/>
            </p:cNvSpPr>
            <p:nvPr/>
          </p:nvSpPr>
          <p:spPr bwMode="auto">
            <a:xfrm>
              <a:off x="5003" y="4817"/>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06" name="Rectangle 6"/>
            <p:cNvSpPr>
              <a:spLocks noChangeArrowheads="1"/>
            </p:cNvSpPr>
            <p:nvPr/>
          </p:nvSpPr>
          <p:spPr bwMode="auto">
            <a:xfrm>
              <a:off x="5140" y="4953"/>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07" name="Rectangle 7"/>
            <p:cNvSpPr>
              <a:spLocks noChangeArrowheads="1"/>
            </p:cNvSpPr>
            <p:nvPr/>
          </p:nvSpPr>
          <p:spPr bwMode="auto">
            <a:xfrm>
              <a:off x="5276" y="5090"/>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08" name="Rectangle 8"/>
            <p:cNvSpPr>
              <a:spLocks noChangeArrowheads="1"/>
            </p:cNvSpPr>
            <p:nvPr/>
          </p:nvSpPr>
          <p:spPr bwMode="auto">
            <a:xfrm>
              <a:off x="5413" y="5227"/>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09" name="Rectangle 9"/>
            <p:cNvSpPr>
              <a:spLocks noChangeArrowheads="1"/>
            </p:cNvSpPr>
            <p:nvPr/>
          </p:nvSpPr>
          <p:spPr bwMode="auto">
            <a:xfrm>
              <a:off x="5549" y="5363"/>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10" name="Rectangle 10"/>
            <p:cNvSpPr>
              <a:spLocks noChangeArrowheads="1"/>
            </p:cNvSpPr>
            <p:nvPr/>
          </p:nvSpPr>
          <p:spPr bwMode="auto">
            <a:xfrm>
              <a:off x="5686" y="5500"/>
              <a:ext cx="606" cy="325"/>
            </a:xfrm>
            <a:prstGeom prst="rect">
              <a:avLst/>
            </a:prstGeom>
            <a:solidFill>
              <a:srgbClr val="FFFFFF"/>
            </a:solidFill>
            <a:ln w="9360">
              <a:solidFill>
                <a:srgbClr val="0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sp>
          <p:nvSpPr>
            <p:cNvPr id="25611" name="AutoShape 11"/>
            <p:cNvSpPr>
              <a:spLocks noChangeArrowheads="1"/>
            </p:cNvSpPr>
            <p:nvPr/>
          </p:nvSpPr>
          <p:spPr bwMode="auto">
            <a:xfrm>
              <a:off x="4915" y="3473"/>
              <a:ext cx="1297" cy="1160"/>
            </a:xfrm>
            <a:prstGeom prst="triangle">
              <a:avLst>
                <a:gd name="adj" fmla="val 50000"/>
              </a:avLst>
            </a:prstGeom>
            <a:noFill/>
            <a:ln w="9360">
              <a:solidFill>
                <a:srgbClr val="00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2" name="AutoShape 12"/>
            <p:cNvSpPr>
              <a:spLocks noChangeArrowheads="1"/>
            </p:cNvSpPr>
            <p:nvPr/>
          </p:nvSpPr>
          <p:spPr bwMode="auto">
            <a:xfrm rot="5400000">
              <a:off x="6218" y="4702"/>
              <a:ext cx="1160" cy="1024"/>
            </a:xfrm>
            <a:prstGeom prst="triangle">
              <a:avLst>
                <a:gd name="adj" fmla="val 50000"/>
              </a:avLst>
            </a:prstGeom>
            <a:noFill/>
            <a:ln w="9360">
              <a:solidFill>
                <a:srgbClr val="00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3" name="Text Box 13"/>
            <p:cNvSpPr txBox="1">
              <a:spLocks noChangeArrowheads="1"/>
            </p:cNvSpPr>
            <p:nvPr/>
          </p:nvSpPr>
          <p:spPr bwMode="auto">
            <a:xfrm>
              <a:off x="4977" y="3046"/>
              <a:ext cx="1252"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500">
                  <a:solidFill>
                    <a:srgbClr val="000066"/>
                  </a:solidFill>
                  <a:latin typeface="Arial" charset="0"/>
                </a:rPr>
                <a:t>Process view</a:t>
              </a:r>
            </a:p>
          </p:txBody>
        </p:sp>
        <p:sp>
          <p:nvSpPr>
            <p:cNvPr id="25614" name="Text Box 14"/>
            <p:cNvSpPr txBox="1">
              <a:spLocks noChangeArrowheads="1"/>
            </p:cNvSpPr>
            <p:nvPr/>
          </p:nvSpPr>
          <p:spPr bwMode="auto">
            <a:xfrm>
              <a:off x="6677" y="4616"/>
              <a:ext cx="136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500">
                  <a:solidFill>
                    <a:srgbClr val="000066"/>
                  </a:solidFill>
                  <a:latin typeface="Arial" charset="0"/>
                </a:rPr>
                <a:t>Resource view</a:t>
              </a:r>
            </a:p>
          </p:txBody>
        </p:sp>
        <p:sp>
          <p:nvSpPr>
            <p:cNvPr id="25615" name="Text Box 15"/>
            <p:cNvSpPr txBox="1">
              <a:spLocks noChangeArrowheads="1"/>
            </p:cNvSpPr>
            <p:nvPr/>
          </p:nvSpPr>
          <p:spPr bwMode="auto">
            <a:xfrm>
              <a:off x="5151" y="4077"/>
              <a:ext cx="77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f</a:t>
              </a:r>
              <a:r>
                <a:rPr lang="en-GB" sz="1800" baseline="-25000">
                  <a:solidFill>
                    <a:srgbClr val="000066"/>
                  </a:solidFill>
                  <a:latin typeface="Arial" charset="0"/>
                </a:rPr>
                <a:t>process</a:t>
              </a:r>
            </a:p>
          </p:txBody>
        </p:sp>
        <p:sp>
          <p:nvSpPr>
            <p:cNvPr id="25616" name="Text Box 16"/>
            <p:cNvSpPr txBox="1">
              <a:spLocks noChangeArrowheads="1"/>
            </p:cNvSpPr>
            <p:nvPr/>
          </p:nvSpPr>
          <p:spPr bwMode="auto">
            <a:xfrm>
              <a:off x="6218" y="5033"/>
              <a:ext cx="827"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buClr>
                  <a:srgbClr val="000066"/>
                </a:buClr>
                <a:buFont typeface="Arial" charset="0"/>
                <a:buNone/>
              </a:pPr>
              <a:r>
                <a:rPr lang="en-GB" sz="1800">
                  <a:solidFill>
                    <a:srgbClr val="000066"/>
                  </a:solidFill>
                  <a:latin typeface="Arial" charset="0"/>
                </a:rPr>
                <a:t>f</a:t>
              </a:r>
              <a:r>
                <a:rPr lang="en-GB" sz="1800" baseline="-25000">
                  <a:solidFill>
                    <a:srgbClr val="000066"/>
                  </a:solidFill>
                  <a:latin typeface="Arial" charset="0"/>
                </a:rPr>
                <a:t>resource</a:t>
              </a:r>
            </a:p>
          </p:txBody>
        </p:sp>
      </p:grpSp>
      <p:pic>
        <p:nvPicPr>
          <p:cNvPr id="2561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75" y="2057512"/>
            <a:ext cx="4115972" cy="15249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1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75" y="3887279"/>
            <a:ext cx="4115972" cy="14513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9585406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body"/>
          </p:nvPr>
        </p:nvSpPr>
        <p:spPr>
          <a:xfrm>
            <a:off x="304764" y="1523876"/>
            <a:ext cx="7239511" cy="4267969"/>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lstStyle/>
          <a:p>
            <a:pPr marL="515733" lvl="1" indent="-194237">
              <a:spcBef>
                <a:spcPts val="352"/>
              </a:spcBef>
              <a:spcAft>
                <a:spcPts val="703"/>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Semantic value: S(t)</a:t>
            </a:r>
            <a:r>
              <a:rPr lang="ar-SA" sz="1700"/>
              <a:t>‏</a:t>
            </a:r>
            <a:endParaRPr lang="en-GB" sz="1700"/>
          </a:p>
          <a:p>
            <a:pPr marL="515733" lvl="1" indent="-194237">
              <a:spcBef>
                <a:spcPts val="950"/>
              </a:spcBef>
              <a:spcAft>
                <a:spcPts val="703"/>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 = f</a:t>
            </a:r>
            <a:r>
              <a:rPr lang="en-GB" sz="1700" baseline="-25000"/>
              <a:t>comp2 </a:t>
            </a:r>
            <a:r>
              <a:rPr lang="en-GB" sz="1700">
                <a:latin typeface="MT Extra" pitchFamily="18" charset="2"/>
              </a:rPr>
              <a:t></a:t>
            </a:r>
            <a:r>
              <a:rPr lang="en-GB" sz="1700"/>
              <a:t> f</a:t>
            </a:r>
            <a:r>
              <a:rPr lang="en-GB" sz="1700" baseline="-25000"/>
              <a:t>comp1 </a:t>
            </a:r>
            <a:r>
              <a:rPr lang="en-GB" sz="1700">
                <a:latin typeface="MT Extra" pitchFamily="18" charset="2"/>
              </a:rPr>
              <a:t></a:t>
            </a:r>
            <a:r>
              <a:rPr lang="en-GB" sz="1700"/>
              <a:t> f</a:t>
            </a:r>
            <a:r>
              <a:rPr lang="en-GB" sz="1700" baseline="-25000"/>
              <a:t>Workload </a:t>
            </a:r>
            <a:r>
              <a:rPr lang="en-GB" sz="1700">
                <a:latin typeface="MT Extra" pitchFamily="18" charset="2"/>
              </a:rPr>
              <a:t></a:t>
            </a:r>
            <a:r>
              <a:rPr lang="en-GB" sz="1700"/>
              <a:t> f</a:t>
            </a:r>
            <a:r>
              <a:rPr lang="en-GB" sz="1700" baseline="-25000"/>
              <a:t>Application </a:t>
            </a:r>
            <a:r>
              <a:rPr lang="en-GB" sz="1700">
                <a:latin typeface="MT Extra" pitchFamily="18" charset="2"/>
              </a:rPr>
              <a:t></a:t>
            </a:r>
            <a:r>
              <a:rPr lang="en-GB" sz="1700"/>
              <a:t> f</a:t>
            </a:r>
            <a:r>
              <a:rPr lang="en-GB" sz="1700" baseline="-25000"/>
              <a:t>task </a:t>
            </a:r>
            <a:r>
              <a:rPr lang="en-GB" sz="1700">
                <a:latin typeface="MT Extra" pitchFamily="18" charset="2"/>
              </a:rPr>
              <a:t></a:t>
            </a:r>
            <a:r>
              <a:rPr lang="en-GB" sz="1700"/>
              <a:t> S</a:t>
            </a:r>
            <a:r>
              <a:rPr lang="en-GB" sz="1700" baseline="-25000"/>
              <a:t>thread</a:t>
            </a:r>
          </a:p>
          <a:p>
            <a:pPr marL="515733" lvl="1" indent="-194237">
              <a:spcBef>
                <a:spcPts val="950"/>
              </a:spcBef>
              <a:spcAft>
                <a:spcPts val="703"/>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Semantic functions </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comp2</a:t>
            </a:r>
            <a:r>
              <a:rPr lang="en-GB" sz="1700"/>
              <a:t>, f</a:t>
            </a:r>
            <a:r>
              <a:rPr lang="en-GB" sz="1700" baseline="-25000"/>
              <a:t>comp1</a:t>
            </a:r>
            <a:r>
              <a:rPr lang="en-GB" sz="1700"/>
              <a:t>: sign, mod, div, in range, select range</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Application,</a:t>
            </a:r>
            <a:r>
              <a:rPr lang="en-GB" sz="1700"/>
              <a:t> f</a:t>
            </a:r>
            <a:r>
              <a:rPr lang="en-GB" sz="1700" baseline="-25000"/>
              <a:t>Workload</a:t>
            </a:r>
            <a:r>
              <a:rPr lang="en-GB" sz="1700"/>
              <a:t> : add, average, max, select</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task </a:t>
            </a:r>
            <a:r>
              <a:rPr lang="en-GB" sz="1700"/>
              <a:t>: add, average, max, select</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a:t>
            </a:r>
            <a:r>
              <a:rPr lang="en-GB" sz="1700" baseline="-25000"/>
              <a:t>thread</a:t>
            </a:r>
            <a:r>
              <a:rPr lang="en-GB" sz="1700"/>
              <a:t>: in state, useful, given state,</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 	          last event value,</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             next event value,</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             average next event value</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             interval between events, …</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endParaRPr lang="en-GB" sz="1700"/>
          </a:p>
        </p:txBody>
      </p:sp>
      <p:sp>
        <p:nvSpPr>
          <p:cNvPr id="26626" name="Rectangle 2"/>
          <p:cNvSpPr>
            <a:spLocks noGrp="1" noChangeArrowheads="1"/>
          </p:cNvSpPr>
          <p:nvPr>
            <p:ph type="title" idx="1"/>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spcAft>
                <a:spcPct val="0"/>
              </a:spcAft>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sz="2000" b="1"/>
              <a:t>Semantic module: process model view</a:t>
            </a:r>
          </a:p>
        </p:txBody>
      </p:sp>
      <p:grpSp>
        <p:nvGrpSpPr>
          <p:cNvPr id="26627" name="Group 3"/>
          <p:cNvGrpSpPr>
            <a:grpSpLocks/>
          </p:cNvGrpSpPr>
          <p:nvPr/>
        </p:nvGrpSpPr>
        <p:grpSpPr bwMode="auto">
          <a:xfrm>
            <a:off x="5280323" y="1437916"/>
            <a:ext cx="3724133" cy="4429846"/>
            <a:chOff x="4730" y="1288"/>
            <a:chExt cx="3336" cy="3968"/>
          </a:xfrm>
        </p:grpSpPr>
        <p:sp>
          <p:nvSpPr>
            <p:cNvPr id="26628" name="Oval 4"/>
            <p:cNvSpPr>
              <a:spLocks noChangeArrowheads="1"/>
            </p:cNvSpPr>
            <p:nvPr/>
          </p:nvSpPr>
          <p:spPr bwMode="auto">
            <a:xfrm>
              <a:off x="6084" y="3417"/>
              <a:ext cx="718"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Appl</a:t>
              </a:r>
            </a:p>
          </p:txBody>
        </p:sp>
        <p:grpSp>
          <p:nvGrpSpPr>
            <p:cNvPr id="26629" name="Group 5"/>
            <p:cNvGrpSpPr>
              <a:grpSpLocks/>
            </p:cNvGrpSpPr>
            <p:nvPr/>
          </p:nvGrpSpPr>
          <p:grpSpPr bwMode="auto">
            <a:xfrm>
              <a:off x="6368" y="3963"/>
              <a:ext cx="1698" cy="1293"/>
              <a:chOff x="6368" y="3963"/>
              <a:chExt cx="1698" cy="1293"/>
            </a:xfrm>
          </p:grpSpPr>
          <p:sp>
            <p:nvSpPr>
              <p:cNvPr id="26630" name="Oval 6"/>
              <p:cNvSpPr>
                <a:spLocks noChangeArrowheads="1"/>
              </p:cNvSpPr>
              <p:nvPr/>
            </p:nvSpPr>
            <p:spPr bwMode="auto">
              <a:xfrm>
                <a:off x="6866" y="3963"/>
                <a:ext cx="692"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task</a:t>
                </a:r>
              </a:p>
            </p:txBody>
          </p:sp>
          <p:grpSp>
            <p:nvGrpSpPr>
              <p:cNvPr id="26631" name="Group 7"/>
              <p:cNvGrpSpPr>
                <a:grpSpLocks/>
              </p:cNvGrpSpPr>
              <p:nvPr/>
            </p:nvGrpSpPr>
            <p:grpSpPr bwMode="auto">
              <a:xfrm>
                <a:off x="6368" y="4537"/>
                <a:ext cx="1698" cy="719"/>
                <a:chOff x="6368" y="4537"/>
                <a:chExt cx="1698" cy="719"/>
              </a:xfrm>
            </p:grpSpPr>
            <p:grpSp>
              <p:nvGrpSpPr>
                <p:cNvPr id="26632" name="Group 8"/>
                <p:cNvGrpSpPr>
                  <a:grpSpLocks/>
                </p:cNvGrpSpPr>
                <p:nvPr/>
              </p:nvGrpSpPr>
              <p:grpSpPr bwMode="auto">
                <a:xfrm>
                  <a:off x="6368" y="4537"/>
                  <a:ext cx="606" cy="719"/>
                  <a:chOff x="6368" y="4537"/>
                  <a:chExt cx="606" cy="719"/>
                </a:xfrm>
              </p:grpSpPr>
              <p:sp>
                <p:nvSpPr>
                  <p:cNvPr id="26633" name="Freeform 9"/>
                  <p:cNvSpPr>
                    <a:spLocks noChangeArrowheads="1"/>
                  </p:cNvSpPr>
                  <p:nvPr/>
                </p:nvSpPr>
                <p:spPr bwMode="auto">
                  <a:xfrm>
                    <a:off x="6616" y="4892"/>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34" name="Rectangle 10"/>
                  <p:cNvSpPr>
                    <a:spLocks noChangeArrowheads="1"/>
                  </p:cNvSpPr>
                  <p:nvPr/>
                </p:nvSpPr>
                <p:spPr bwMode="auto">
                  <a:xfrm>
                    <a:off x="6368" y="4537"/>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6635" name="Group 11"/>
                <p:cNvGrpSpPr>
                  <a:grpSpLocks/>
                </p:cNvGrpSpPr>
                <p:nvPr/>
              </p:nvGrpSpPr>
              <p:grpSpPr bwMode="auto">
                <a:xfrm>
                  <a:off x="6914" y="4537"/>
                  <a:ext cx="606" cy="719"/>
                  <a:chOff x="6914" y="4537"/>
                  <a:chExt cx="606" cy="719"/>
                </a:xfrm>
              </p:grpSpPr>
              <p:sp>
                <p:nvSpPr>
                  <p:cNvPr id="26636" name="Freeform 12"/>
                  <p:cNvSpPr>
                    <a:spLocks noChangeArrowheads="1"/>
                  </p:cNvSpPr>
                  <p:nvPr/>
                </p:nvSpPr>
                <p:spPr bwMode="auto">
                  <a:xfrm>
                    <a:off x="7161" y="4892"/>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37" name="Rectangle 13"/>
                  <p:cNvSpPr>
                    <a:spLocks noChangeArrowheads="1"/>
                  </p:cNvSpPr>
                  <p:nvPr/>
                </p:nvSpPr>
                <p:spPr bwMode="auto">
                  <a:xfrm>
                    <a:off x="6914" y="4537"/>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6638" name="Group 14"/>
                <p:cNvGrpSpPr>
                  <a:grpSpLocks/>
                </p:cNvGrpSpPr>
                <p:nvPr/>
              </p:nvGrpSpPr>
              <p:grpSpPr bwMode="auto">
                <a:xfrm>
                  <a:off x="7460" y="4537"/>
                  <a:ext cx="606" cy="719"/>
                  <a:chOff x="7460" y="4537"/>
                  <a:chExt cx="606" cy="719"/>
                </a:xfrm>
              </p:grpSpPr>
              <p:sp>
                <p:nvSpPr>
                  <p:cNvPr id="26639" name="Freeform 15"/>
                  <p:cNvSpPr>
                    <a:spLocks noChangeArrowheads="1"/>
                  </p:cNvSpPr>
                  <p:nvPr/>
                </p:nvSpPr>
                <p:spPr bwMode="auto">
                  <a:xfrm>
                    <a:off x="7707" y="4892"/>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40" name="Rectangle 16"/>
                  <p:cNvSpPr>
                    <a:spLocks noChangeArrowheads="1"/>
                  </p:cNvSpPr>
                  <p:nvPr/>
                </p:nvSpPr>
                <p:spPr bwMode="auto">
                  <a:xfrm>
                    <a:off x="7460" y="4537"/>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cxnSp>
            <p:nvCxnSpPr>
              <p:cNvPr id="26641" name="AutoShape 17"/>
              <p:cNvCxnSpPr>
                <a:cxnSpLocks noChangeShapeType="1"/>
                <a:stCxn id="26634" idx="0"/>
                <a:endCxn id="26630" idx="3"/>
              </p:cNvCxnSpPr>
              <p:nvPr/>
            </p:nvCxnSpPr>
            <p:spPr bwMode="auto">
              <a:xfrm flipV="1">
                <a:off x="6671" y="4353"/>
                <a:ext cx="296" cy="184"/>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2" name="AutoShape 18"/>
              <p:cNvCxnSpPr>
                <a:cxnSpLocks noChangeShapeType="1"/>
                <a:stCxn id="26637" idx="0"/>
                <a:endCxn id="26630" idx="4"/>
              </p:cNvCxnSpPr>
              <p:nvPr/>
            </p:nvCxnSpPr>
            <p:spPr bwMode="auto">
              <a:xfrm flipH="1" flipV="1">
                <a:off x="7212" y="4420"/>
                <a:ext cx="5" cy="117"/>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43" name="AutoShape 19"/>
              <p:cNvCxnSpPr>
                <a:cxnSpLocks noChangeShapeType="1"/>
                <a:stCxn id="26640" idx="0"/>
                <a:endCxn id="26630" idx="5"/>
              </p:cNvCxnSpPr>
              <p:nvPr/>
            </p:nvCxnSpPr>
            <p:spPr bwMode="auto">
              <a:xfrm flipH="1" flipV="1">
                <a:off x="7457" y="4353"/>
                <a:ext cx="306" cy="184"/>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26644" name="Group 20"/>
            <p:cNvGrpSpPr>
              <a:grpSpLocks/>
            </p:cNvGrpSpPr>
            <p:nvPr/>
          </p:nvGrpSpPr>
          <p:grpSpPr bwMode="auto">
            <a:xfrm>
              <a:off x="5783" y="3960"/>
              <a:ext cx="692" cy="1295"/>
              <a:chOff x="5783" y="3960"/>
              <a:chExt cx="692" cy="1295"/>
            </a:xfrm>
          </p:grpSpPr>
          <p:grpSp>
            <p:nvGrpSpPr>
              <p:cNvPr id="26645" name="Group 21"/>
              <p:cNvGrpSpPr>
                <a:grpSpLocks/>
              </p:cNvGrpSpPr>
              <p:nvPr/>
            </p:nvGrpSpPr>
            <p:grpSpPr bwMode="auto">
              <a:xfrm>
                <a:off x="5822" y="4535"/>
                <a:ext cx="606" cy="720"/>
                <a:chOff x="5822" y="4535"/>
                <a:chExt cx="606" cy="720"/>
              </a:xfrm>
            </p:grpSpPr>
            <p:sp>
              <p:nvSpPr>
                <p:cNvPr id="26646" name="Freeform 22"/>
                <p:cNvSpPr>
                  <a:spLocks noChangeArrowheads="1"/>
                </p:cNvSpPr>
                <p:nvPr/>
              </p:nvSpPr>
              <p:spPr bwMode="auto">
                <a:xfrm>
                  <a:off x="6069" y="4891"/>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47" name="Rectangle 23"/>
                <p:cNvSpPr>
                  <a:spLocks noChangeArrowheads="1"/>
                </p:cNvSpPr>
                <p:nvPr/>
              </p:nvSpPr>
              <p:spPr bwMode="auto">
                <a:xfrm>
                  <a:off x="5822" y="4535"/>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sp>
            <p:nvSpPr>
              <p:cNvPr id="26648" name="Oval 24"/>
              <p:cNvSpPr>
                <a:spLocks noChangeArrowheads="1"/>
              </p:cNvSpPr>
              <p:nvPr/>
            </p:nvSpPr>
            <p:spPr bwMode="auto">
              <a:xfrm>
                <a:off x="5783" y="3960"/>
                <a:ext cx="692"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task</a:t>
                </a:r>
              </a:p>
            </p:txBody>
          </p:sp>
          <p:cxnSp>
            <p:nvCxnSpPr>
              <p:cNvPr id="26649" name="AutoShape 25"/>
              <p:cNvCxnSpPr>
                <a:cxnSpLocks noChangeShapeType="1"/>
                <a:stCxn id="26647" idx="0"/>
                <a:endCxn id="26648" idx="4"/>
              </p:cNvCxnSpPr>
              <p:nvPr/>
            </p:nvCxnSpPr>
            <p:spPr bwMode="auto">
              <a:xfrm flipV="1">
                <a:off x="6125" y="4417"/>
                <a:ext cx="4" cy="118"/>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nvGrpSpPr>
            <p:cNvPr id="26650" name="Group 26"/>
            <p:cNvGrpSpPr>
              <a:grpSpLocks/>
            </p:cNvGrpSpPr>
            <p:nvPr/>
          </p:nvGrpSpPr>
          <p:grpSpPr bwMode="auto">
            <a:xfrm>
              <a:off x="4730" y="3960"/>
              <a:ext cx="1152" cy="1295"/>
              <a:chOff x="4730" y="3960"/>
              <a:chExt cx="1152" cy="1295"/>
            </a:xfrm>
          </p:grpSpPr>
          <p:sp>
            <p:nvSpPr>
              <p:cNvPr id="26651" name="Oval 27"/>
              <p:cNvSpPr>
                <a:spLocks noChangeArrowheads="1"/>
              </p:cNvSpPr>
              <p:nvPr/>
            </p:nvSpPr>
            <p:spPr bwMode="auto">
              <a:xfrm>
                <a:off x="4931" y="3960"/>
                <a:ext cx="692"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task</a:t>
                </a:r>
              </a:p>
            </p:txBody>
          </p:sp>
          <p:grpSp>
            <p:nvGrpSpPr>
              <p:cNvPr id="26652" name="Group 28"/>
              <p:cNvGrpSpPr>
                <a:grpSpLocks/>
              </p:cNvGrpSpPr>
              <p:nvPr/>
            </p:nvGrpSpPr>
            <p:grpSpPr bwMode="auto">
              <a:xfrm>
                <a:off x="4730" y="4535"/>
                <a:ext cx="1152" cy="720"/>
                <a:chOff x="4730" y="4535"/>
                <a:chExt cx="1152" cy="720"/>
              </a:xfrm>
            </p:grpSpPr>
            <p:grpSp>
              <p:nvGrpSpPr>
                <p:cNvPr id="26653" name="Group 29"/>
                <p:cNvGrpSpPr>
                  <a:grpSpLocks/>
                </p:cNvGrpSpPr>
                <p:nvPr/>
              </p:nvGrpSpPr>
              <p:grpSpPr bwMode="auto">
                <a:xfrm>
                  <a:off x="4730" y="4535"/>
                  <a:ext cx="606" cy="720"/>
                  <a:chOff x="4730" y="4535"/>
                  <a:chExt cx="606" cy="720"/>
                </a:xfrm>
              </p:grpSpPr>
              <p:sp>
                <p:nvSpPr>
                  <p:cNvPr id="26654" name="Freeform 30"/>
                  <p:cNvSpPr>
                    <a:spLocks noChangeArrowheads="1"/>
                  </p:cNvSpPr>
                  <p:nvPr/>
                </p:nvSpPr>
                <p:spPr bwMode="auto">
                  <a:xfrm>
                    <a:off x="4978" y="4891"/>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55" name="Rectangle 31"/>
                  <p:cNvSpPr>
                    <a:spLocks noChangeArrowheads="1"/>
                  </p:cNvSpPr>
                  <p:nvPr/>
                </p:nvSpPr>
                <p:spPr bwMode="auto">
                  <a:xfrm>
                    <a:off x="4730" y="4535"/>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6656" name="Group 32"/>
                <p:cNvGrpSpPr>
                  <a:grpSpLocks/>
                </p:cNvGrpSpPr>
                <p:nvPr/>
              </p:nvGrpSpPr>
              <p:grpSpPr bwMode="auto">
                <a:xfrm>
                  <a:off x="5276" y="4535"/>
                  <a:ext cx="606" cy="720"/>
                  <a:chOff x="5276" y="4535"/>
                  <a:chExt cx="606" cy="720"/>
                </a:xfrm>
              </p:grpSpPr>
              <p:sp>
                <p:nvSpPr>
                  <p:cNvPr id="26657" name="Freeform 33"/>
                  <p:cNvSpPr>
                    <a:spLocks noChangeArrowheads="1"/>
                  </p:cNvSpPr>
                  <p:nvPr/>
                </p:nvSpPr>
                <p:spPr bwMode="auto">
                  <a:xfrm>
                    <a:off x="5523" y="4891"/>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658" name="Rectangle 34"/>
                  <p:cNvSpPr>
                    <a:spLocks noChangeArrowheads="1"/>
                  </p:cNvSpPr>
                  <p:nvPr/>
                </p:nvSpPr>
                <p:spPr bwMode="auto">
                  <a:xfrm>
                    <a:off x="5276" y="4535"/>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cxnSp>
            <p:nvCxnSpPr>
              <p:cNvPr id="26659" name="AutoShape 35"/>
              <p:cNvCxnSpPr>
                <a:cxnSpLocks noChangeShapeType="1"/>
                <a:stCxn id="26658" idx="0"/>
                <a:endCxn id="26651" idx="5"/>
              </p:cNvCxnSpPr>
              <p:nvPr/>
            </p:nvCxnSpPr>
            <p:spPr bwMode="auto">
              <a:xfrm flipH="1" flipV="1">
                <a:off x="5522" y="4350"/>
                <a:ext cx="57" cy="185"/>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60" name="AutoShape 36"/>
              <p:cNvCxnSpPr>
                <a:cxnSpLocks noChangeShapeType="1"/>
                <a:stCxn id="26655" idx="0"/>
                <a:endCxn id="26651" idx="3"/>
              </p:cNvCxnSpPr>
              <p:nvPr/>
            </p:nvCxnSpPr>
            <p:spPr bwMode="auto">
              <a:xfrm flipH="1" flipV="1">
                <a:off x="5032" y="4350"/>
                <a:ext cx="1" cy="185"/>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6661" name="AutoShape 37"/>
            <p:cNvCxnSpPr>
              <a:cxnSpLocks noChangeShapeType="1"/>
              <a:stCxn id="26651" idx="0"/>
              <a:endCxn id="26628" idx="3"/>
            </p:cNvCxnSpPr>
            <p:nvPr/>
          </p:nvCxnSpPr>
          <p:spPr bwMode="auto">
            <a:xfrm flipV="1">
              <a:off x="5277" y="3807"/>
              <a:ext cx="912" cy="153"/>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62" name="AutoShape 38"/>
            <p:cNvCxnSpPr>
              <a:cxnSpLocks noChangeShapeType="1"/>
              <a:stCxn id="26648" idx="0"/>
              <a:endCxn id="26628" idx="4"/>
            </p:cNvCxnSpPr>
            <p:nvPr/>
          </p:nvCxnSpPr>
          <p:spPr bwMode="auto">
            <a:xfrm flipV="1">
              <a:off x="6129" y="3874"/>
              <a:ext cx="314" cy="86"/>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663" name="AutoShape 39"/>
            <p:cNvCxnSpPr>
              <a:cxnSpLocks noChangeShapeType="1"/>
              <a:stCxn id="26630" idx="0"/>
              <a:endCxn id="26628" idx="5"/>
            </p:cNvCxnSpPr>
            <p:nvPr/>
          </p:nvCxnSpPr>
          <p:spPr bwMode="auto">
            <a:xfrm flipH="1" flipV="1">
              <a:off x="6697" y="3807"/>
              <a:ext cx="515" cy="156"/>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64" name="Oval 40"/>
            <p:cNvSpPr>
              <a:spLocks noChangeArrowheads="1"/>
            </p:cNvSpPr>
            <p:nvPr/>
          </p:nvSpPr>
          <p:spPr bwMode="auto">
            <a:xfrm>
              <a:off x="5897" y="2529"/>
              <a:ext cx="1075"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Workload</a:t>
              </a:r>
            </a:p>
          </p:txBody>
        </p:sp>
        <p:cxnSp>
          <p:nvCxnSpPr>
            <p:cNvPr id="26665" name="AutoShape 41"/>
            <p:cNvCxnSpPr>
              <a:cxnSpLocks noChangeShapeType="1"/>
              <a:stCxn id="26628" idx="0"/>
              <a:endCxn id="26664" idx="4"/>
            </p:cNvCxnSpPr>
            <p:nvPr/>
          </p:nvCxnSpPr>
          <p:spPr bwMode="auto">
            <a:xfrm flipH="1" flipV="1">
              <a:off x="6435" y="2986"/>
              <a:ext cx="9" cy="431"/>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66" name="Line 42"/>
            <p:cNvSpPr>
              <a:spLocks noChangeShapeType="1"/>
            </p:cNvSpPr>
            <p:nvPr/>
          </p:nvSpPr>
          <p:spPr bwMode="auto">
            <a:xfrm flipV="1">
              <a:off x="6407" y="2383"/>
              <a:ext cx="1" cy="217"/>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67" name="Line 43"/>
            <p:cNvSpPr>
              <a:spLocks noChangeShapeType="1"/>
            </p:cNvSpPr>
            <p:nvPr/>
          </p:nvSpPr>
          <p:spPr bwMode="auto">
            <a:xfrm flipH="1" flipV="1">
              <a:off x="6684" y="2895"/>
              <a:ext cx="581" cy="342"/>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68" name="Oval 44"/>
            <p:cNvSpPr>
              <a:spLocks noChangeArrowheads="1"/>
            </p:cNvSpPr>
            <p:nvPr/>
          </p:nvSpPr>
          <p:spPr bwMode="auto">
            <a:xfrm>
              <a:off x="5972" y="1980"/>
              <a:ext cx="880"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comp1</a:t>
              </a:r>
            </a:p>
          </p:txBody>
        </p:sp>
        <p:sp>
          <p:nvSpPr>
            <p:cNvPr id="26669" name="Line 45"/>
            <p:cNvSpPr>
              <a:spLocks noChangeShapeType="1"/>
            </p:cNvSpPr>
            <p:nvPr/>
          </p:nvSpPr>
          <p:spPr bwMode="auto">
            <a:xfrm flipV="1">
              <a:off x="6384" y="1834"/>
              <a:ext cx="1" cy="217"/>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70" name="Oval 46"/>
            <p:cNvSpPr>
              <a:spLocks noChangeArrowheads="1"/>
            </p:cNvSpPr>
            <p:nvPr/>
          </p:nvSpPr>
          <p:spPr bwMode="auto">
            <a:xfrm>
              <a:off x="5938" y="1434"/>
              <a:ext cx="880"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comp2</a:t>
              </a:r>
            </a:p>
          </p:txBody>
        </p:sp>
        <p:sp>
          <p:nvSpPr>
            <p:cNvPr id="26671" name="Line 47"/>
            <p:cNvSpPr>
              <a:spLocks noChangeShapeType="1"/>
            </p:cNvSpPr>
            <p:nvPr/>
          </p:nvSpPr>
          <p:spPr bwMode="auto">
            <a:xfrm flipV="1">
              <a:off x="6349" y="1288"/>
              <a:ext cx="1" cy="217"/>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72" name="Line 48"/>
            <p:cNvSpPr>
              <a:spLocks noChangeShapeType="1"/>
            </p:cNvSpPr>
            <p:nvPr/>
          </p:nvSpPr>
          <p:spPr bwMode="auto">
            <a:xfrm flipV="1">
              <a:off x="5598" y="2861"/>
              <a:ext cx="546" cy="353"/>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73" name="Line 49"/>
            <p:cNvSpPr>
              <a:spLocks noChangeShapeType="1"/>
            </p:cNvSpPr>
            <p:nvPr/>
          </p:nvSpPr>
          <p:spPr bwMode="auto">
            <a:xfrm flipV="1">
              <a:off x="5393" y="3202"/>
              <a:ext cx="205" cy="149"/>
            </a:xfrm>
            <a:prstGeom prst="line">
              <a:avLst/>
            </a:prstGeom>
            <a:noFill/>
            <a:ln w="19080" cap="rnd">
              <a:solidFill>
                <a:srgbClr val="000066"/>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74" name="Line 50"/>
            <p:cNvSpPr>
              <a:spLocks noChangeShapeType="1"/>
            </p:cNvSpPr>
            <p:nvPr/>
          </p:nvSpPr>
          <p:spPr bwMode="auto">
            <a:xfrm flipH="1" flipV="1">
              <a:off x="7252" y="3225"/>
              <a:ext cx="217" cy="148"/>
            </a:xfrm>
            <a:prstGeom prst="line">
              <a:avLst/>
            </a:prstGeom>
            <a:noFill/>
            <a:ln w="19080" cap="rnd">
              <a:solidFill>
                <a:srgbClr val="000066"/>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39754253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body"/>
          </p:nvPr>
        </p:nvSpPr>
        <p:spPr>
          <a:xfrm>
            <a:off x="304764" y="1301715"/>
            <a:ext cx="7239511" cy="4267969"/>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t"/>
          <a:lstStyle/>
          <a:p>
            <a:pPr marL="515733" lvl="1" indent="-194237">
              <a:spcBef>
                <a:spcPts val="950"/>
              </a:spcBef>
              <a:spcAft>
                <a:spcPts val="703"/>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Sf</a:t>
            </a:r>
            <a:r>
              <a:rPr lang="en-GB" sz="1700" baseline="-25000"/>
              <a:t>resource </a:t>
            </a:r>
            <a:r>
              <a:rPr lang="en-GB" sz="1700"/>
              <a:t>= f</a:t>
            </a:r>
            <a:r>
              <a:rPr lang="en-GB" sz="1700" baseline="-25000"/>
              <a:t>comp2 </a:t>
            </a:r>
            <a:r>
              <a:rPr lang="en-GB" sz="1700">
                <a:latin typeface="MT Extra" pitchFamily="18" charset="2"/>
              </a:rPr>
              <a:t></a:t>
            </a:r>
            <a:r>
              <a:rPr lang="en-GB" sz="1700"/>
              <a:t> f</a:t>
            </a:r>
            <a:r>
              <a:rPr lang="en-GB" sz="1700" baseline="-25000"/>
              <a:t>comp1 </a:t>
            </a:r>
            <a:r>
              <a:rPr lang="en-GB" sz="1700">
                <a:latin typeface="MT Extra" pitchFamily="18" charset="2"/>
              </a:rPr>
              <a:t></a:t>
            </a:r>
            <a:r>
              <a:rPr lang="en-GB" sz="1700"/>
              <a:t> f</a:t>
            </a:r>
            <a:r>
              <a:rPr lang="en-GB" sz="1700" baseline="-25000"/>
              <a:t>System </a:t>
            </a:r>
            <a:r>
              <a:rPr lang="en-GB" sz="1700">
                <a:latin typeface="MT Extra" pitchFamily="18" charset="2"/>
              </a:rPr>
              <a:t></a:t>
            </a:r>
            <a:r>
              <a:rPr lang="en-GB" sz="1700"/>
              <a:t> f</a:t>
            </a:r>
            <a:r>
              <a:rPr lang="en-GB" sz="1700" baseline="-25000"/>
              <a:t>Node </a:t>
            </a:r>
            <a:r>
              <a:rPr lang="en-GB" sz="1700">
                <a:latin typeface="MT Extra" pitchFamily="18" charset="2"/>
              </a:rPr>
              <a:t></a:t>
            </a:r>
            <a:r>
              <a:rPr lang="en-GB" sz="1700"/>
              <a:t> f</a:t>
            </a:r>
            <a:r>
              <a:rPr lang="en-GB" sz="1700" baseline="-25000"/>
              <a:t>CPU </a:t>
            </a:r>
            <a:r>
              <a:rPr lang="en-GB" sz="1700">
                <a:latin typeface="MT Extra" pitchFamily="18" charset="2"/>
              </a:rPr>
              <a:t></a:t>
            </a:r>
            <a:r>
              <a:rPr lang="en-GB" sz="1700"/>
              <a:t> S</a:t>
            </a:r>
            <a:r>
              <a:rPr lang="en-GB" sz="1700" baseline="-25000"/>
              <a:t>thread</a:t>
            </a:r>
          </a:p>
          <a:p>
            <a:pPr marL="515733" lvl="1" indent="-194237">
              <a:spcBef>
                <a:spcPts val="950"/>
              </a:spcBef>
              <a:spcAft>
                <a:spcPts val="703"/>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Semantic functions </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System</a:t>
            </a:r>
            <a:r>
              <a:rPr lang="en-GB" sz="1700"/>
              <a:t> : add, average, max, select</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Node</a:t>
            </a:r>
            <a:r>
              <a:rPr lang="en-GB" sz="1700"/>
              <a:t> : add, average, max, select</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f</a:t>
            </a:r>
            <a:r>
              <a:rPr lang="en-GB" sz="1700" baseline="-25000"/>
              <a:t>CPU </a:t>
            </a:r>
            <a:r>
              <a:rPr lang="en-GB" sz="1700"/>
              <a:t>: active thread, select</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r>
              <a:rPr lang="en-GB" sz="1700"/>
              <a:t>S</a:t>
            </a:r>
            <a:r>
              <a:rPr lang="en-GB" sz="1700" baseline="-25000"/>
              <a:t>thread</a:t>
            </a:r>
            <a:r>
              <a:rPr lang="en-GB" sz="1700"/>
              <a:t>: in state, useful, given state, next event value, thread_id</a:t>
            </a:r>
          </a:p>
          <a:p>
            <a:pPr marL="803740" lvl="2" indent="-160748">
              <a:spcBef>
                <a:spcPts val="352"/>
              </a:spcBef>
              <a:spcAft>
                <a:spcPts val="352"/>
              </a:spcAft>
              <a:buClr>
                <a:srgbClr val="212466"/>
              </a:buClr>
              <a:buSzPct val="171000"/>
              <a:buFont typeface="Gill Sans" pitchFamily="32" charset="0"/>
              <a:buChar cha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 pos="7126488" algn="l"/>
              </a:tabLst>
            </a:pPr>
            <a:endParaRPr lang="en-GB" sz="1700"/>
          </a:p>
        </p:txBody>
      </p:sp>
      <p:sp>
        <p:nvSpPr>
          <p:cNvPr id="27650" name="Rectangle 2"/>
          <p:cNvSpPr>
            <a:spLocks noGrp="1" noChangeArrowheads="1"/>
          </p:cNvSpPr>
          <p:nvPr>
            <p:ph type="title" idx="1"/>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spcAft>
                <a:spcPct val="0"/>
              </a:spcAft>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sz="2000" b="1"/>
              <a:t>Semantic module: resource view</a:t>
            </a:r>
          </a:p>
        </p:txBody>
      </p:sp>
      <p:grpSp>
        <p:nvGrpSpPr>
          <p:cNvPr id="27651" name="Group 3"/>
          <p:cNvGrpSpPr>
            <a:grpSpLocks/>
          </p:cNvGrpSpPr>
          <p:nvPr/>
        </p:nvGrpSpPr>
        <p:grpSpPr bwMode="auto">
          <a:xfrm>
            <a:off x="2064127" y="3755545"/>
            <a:ext cx="5233435" cy="2554306"/>
            <a:chOff x="1849" y="3563"/>
            <a:chExt cx="4688" cy="2288"/>
          </a:xfrm>
        </p:grpSpPr>
        <p:sp>
          <p:nvSpPr>
            <p:cNvPr id="27652" name="Oval 4"/>
            <p:cNvSpPr>
              <a:spLocks noChangeArrowheads="1"/>
            </p:cNvSpPr>
            <p:nvPr/>
          </p:nvSpPr>
          <p:spPr bwMode="auto">
            <a:xfrm>
              <a:off x="4339" y="3816"/>
              <a:ext cx="781"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Node</a:t>
              </a:r>
            </a:p>
          </p:txBody>
        </p:sp>
        <p:sp>
          <p:nvSpPr>
            <p:cNvPr id="27653" name="Oval 5"/>
            <p:cNvSpPr>
              <a:spLocks noChangeArrowheads="1"/>
            </p:cNvSpPr>
            <p:nvPr/>
          </p:nvSpPr>
          <p:spPr bwMode="auto">
            <a:xfrm>
              <a:off x="3587" y="3563"/>
              <a:ext cx="738"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CPU</a:t>
              </a:r>
            </a:p>
          </p:txBody>
        </p:sp>
        <p:grpSp>
          <p:nvGrpSpPr>
            <p:cNvPr id="27654" name="Group 6"/>
            <p:cNvGrpSpPr>
              <a:grpSpLocks/>
            </p:cNvGrpSpPr>
            <p:nvPr/>
          </p:nvGrpSpPr>
          <p:grpSpPr bwMode="auto">
            <a:xfrm>
              <a:off x="1849" y="3998"/>
              <a:ext cx="1029" cy="325"/>
              <a:chOff x="1849" y="3998"/>
              <a:chExt cx="1029" cy="325"/>
            </a:xfrm>
          </p:grpSpPr>
          <p:sp>
            <p:nvSpPr>
              <p:cNvPr id="27655" name="Freeform 7"/>
              <p:cNvSpPr>
                <a:spLocks noChangeArrowheads="1"/>
              </p:cNvSpPr>
              <p:nvPr/>
            </p:nvSpPr>
            <p:spPr bwMode="auto">
              <a:xfrm rot="5400000">
                <a:off x="1945" y="3972"/>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6" name="Rectangle 8"/>
              <p:cNvSpPr>
                <a:spLocks noChangeArrowheads="1"/>
              </p:cNvSpPr>
              <p:nvPr/>
            </p:nvSpPr>
            <p:spPr bwMode="auto">
              <a:xfrm>
                <a:off x="2272" y="3998"/>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cxnSp>
          <p:nvCxnSpPr>
            <p:cNvPr id="27657" name="AutoShape 9"/>
            <p:cNvCxnSpPr>
              <a:cxnSpLocks noChangeShapeType="1"/>
              <a:stCxn id="27656" idx="3"/>
              <a:endCxn id="27653" idx="2"/>
            </p:cNvCxnSpPr>
            <p:nvPr/>
          </p:nvCxnSpPr>
          <p:spPr bwMode="auto">
            <a:xfrm flipV="1">
              <a:off x="2878" y="3792"/>
              <a:ext cx="709" cy="369"/>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58" name="AutoShape 10"/>
            <p:cNvCxnSpPr>
              <a:cxnSpLocks noChangeShapeType="1"/>
              <a:stCxn id="27678" idx="3"/>
              <a:endCxn id="27653" idx="2"/>
            </p:cNvCxnSpPr>
            <p:nvPr/>
          </p:nvCxnSpPr>
          <p:spPr bwMode="auto">
            <a:xfrm flipV="1">
              <a:off x="2878" y="3792"/>
              <a:ext cx="709" cy="19"/>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59" name="AutoShape 11"/>
            <p:cNvCxnSpPr>
              <a:cxnSpLocks noChangeShapeType="1"/>
              <a:stCxn id="27653" idx="6"/>
              <a:endCxn id="27652" idx="1"/>
            </p:cNvCxnSpPr>
            <p:nvPr/>
          </p:nvCxnSpPr>
          <p:spPr bwMode="auto">
            <a:xfrm>
              <a:off x="4325" y="3792"/>
              <a:ext cx="128" cy="91"/>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60" name="AutoShape 12"/>
            <p:cNvCxnSpPr>
              <a:cxnSpLocks noChangeShapeType="1"/>
              <a:stCxn id="27683" idx="6"/>
              <a:endCxn id="27652" idx="3"/>
            </p:cNvCxnSpPr>
            <p:nvPr/>
          </p:nvCxnSpPr>
          <p:spPr bwMode="auto">
            <a:xfrm flipV="1">
              <a:off x="4325" y="4206"/>
              <a:ext cx="128" cy="63"/>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661" name="Oval 13"/>
            <p:cNvSpPr>
              <a:spLocks noChangeArrowheads="1"/>
            </p:cNvSpPr>
            <p:nvPr/>
          </p:nvSpPr>
          <p:spPr bwMode="auto">
            <a:xfrm>
              <a:off x="5421" y="4518"/>
              <a:ext cx="934"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System</a:t>
              </a:r>
            </a:p>
          </p:txBody>
        </p:sp>
        <p:cxnSp>
          <p:nvCxnSpPr>
            <p:cNvPr id="27662" name="AutoShape 14"/>
            <p:cNvCxnSpPr>
              <a:cxnSpLocks noChangeShapeType="1"/>
              <a:stCxn id="27652" idx="6"/>
              <a:endCxn id="27661" idx="1"/>
            </p:cNvCxnSpPr>
            <p:nvPr/>
          </p:nvCxnSpPr>
          <p:spPr bwMode="auto">
            <a:xfrm>
              <a:off x="5120" y="4045"/>
              <a:ext cx="438" cy="540"/>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663" name="Line 15"/>
            <p:cNvSpPr>
              <a:spLocks noChangeShapeType="1"/>
            </p:cNvSpPr>
            <p:nvPr/>
          </p:nvSpPr>
          <p:spPr bwMode="auto">
            <a:xfrm>
              <a:off x="6264" y="4753"/>
              <a:ext cx="273" cy="1"/>
            </a:xfrm>
            <a:prstGeom prst="line">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7664" name="Group 16"/>
            <p:cNvGrpSpPr>
              <a:grpSpLocks/>
            </p:cNvGrpSpPr>
            <p:nvPr/>
          </p:nvGrpSpPr>
          <p:grpSpPr bwMode="auto">
            <a:xfrm>
              <a:off x="1849" y="4339"/>
              <a:ext cx="1029" cy="325"/>
              <a:chOff x="1849" y="4339"/>
              <a:chExt cx="1029" cy="325"/>
            </a:xfrm>
          </p:grpSpPr>
          <p:sp>
            <p:nvSpPr>
              <p:cNvPr id="27665" name="Freeform 17"/>
              <p:cNvSpPr>
                <a:spLocks noChangeArrowheads="1"/>
              </p:cNvSpPr>
              <p:nvPr/>
            </p:nvSpPr>
            <p:spPr bwMode="auto">
              <a:xfrm rot="5400000">
                <a:off x="1945" y="4313"/>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66" name="Rectangle 18"/>
              <p:cNvSpPr>
                <a:spLocks noChangeArrowheads="1"/>
              </p:cNvSpPr>
              <p:nvPr/>
            </p:nvSpPr>
            <p:spPr bwMode="auto">
              <a:xfrm>
                <a:off x="2272" y="4339"/>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7667" name="Group 19"/>
            <p:cNvGrpSpPr>
              <a:grpSpLocks/>
            </p:cNvGrpSpPr>
            <p:nvPr/>
          </p:nvGrpSpPr>
          <p:grpSpPr bwMode="auto">
            <a:xfrm>
              <a:off x="1849" y="4680"/>
              <a:ext cx="1029" cy="325"/>
              <a:chOff x="1849" y="4680"/>
              <a:chExt cx="1029" cy="325"/>
            </a:xfrm>
          </p:grpSpPr>
          <p:sp>
            <p:nvSpPr>
              <p:cNvPr id="27668" name="Freeform 20"/>
              <p:cNvSpPr>
                <a:spLocks noChangeArrowheads="1"/>
              </p:cNvSpPr>
              <p:nvPr/>
            </p:nvSpPr>
            <p:spPr bwMode="auto">
              <a:xfrm rot="5400000">
                <a:off x="1945" y="4654"/>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69" name="Rectangle 21"/>
              <p:cNvSpPr>
                <a:spLocks noChangeArrowheads="1"/>
              </p:cNvSpPr>
              <p:nvPr/>
            </p:nvSpPr>
            <p:spPr bwMode="auto">
              <a:xfrm>
                <a:off x="2272" y="4680"/>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7670" name="Group 22"/>
            <p:cNvGrpSpPr>
              <a:grpSpLocks/>
            </p:cNvGrpSpPr>
            <p:nvPr/>
          </p:nvGrpSpPr>
          <p:grpSpPr bwMode="auto">
            <a:xfrm>
              <a:off x="1849" y="5021"/>
              <a:ext cx="1029" cy="325"/>
              <a:chOff x="1849" y="5021"/>
              <a:chExt cx="1029" cy="325"/>
            </a:xfrm>
          </p:grpSpPr>
          <p:sp>
            <p:nvSpPr>
              <p:cNvPr id="27671" name="Freeform 23"/>
              <p:cNvSpPr>
                <a:spLocks noChangeArrowheads="1"/>
              </p:cNvSpPr>
              <p:nvPr/>
            </p:nvSpPr>
            <p:spPr bwMode="auto">
              <a:xfrm rot="5400000">
                <a:off x="1945" y="4996"/>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72" name="Rectangle 24"/>
              <p:cNvSpPr>
                <a:spLocks noChangeArrowheads="1"/>
              </p:cNvSpPr>
              <p:nvPr/>
            </p:nvSpPr>
            <p:spPr bwMode="auto">
              <a:xfrm>
                <a:off x="2272" y="5021"/>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7673" name="Group 25"/>
            <p:cNvGrpSpPr>
              <a:grpSpLocks/>
            </p:cNvGrpSpPr>
            <p:nvPr/>
          </p:nvGrpSpPr>
          <p:grpSpPr bwMode="auto">
            <a:xfrm>
              <a:off x="1849" y="5362"/>
              <a:ext cx="1029" cy="325"/>
              <a:chOff x="1849" y="5362"/>
              <a:chExt cx="1029" cy="325"/>
            </a:xfrm>
          </p:grpSpPr>
          <p:sp>
            <p:nvSpPr>
              <p:cNvPr id="27674" name="Freeform 26"/>
              <p:cNvSpPr>
                <a:spLocks noChangeArrowheads="1"/>
              </p:cNvSpPr>
              <p:nvPr/>
            </p:nvSpPr>
            <p:spPr bwMode="auto">
              <a:xfrm rot="5400000">
                <a:off x="1945" y="5337"/>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75" name="Rectangle 27"/>
              <p:cNvSpPr>
                <a:spLocks noChangeArrowheads="1"/>
              </p:cNvSpPr>
              <p:nvPr/>
            </p:nvSpPr>
            <p:spPr bwMode="auto">
              <a:xfrm>
                <a:off x="2272" y="5362"/>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grpSp>
          <p:nvGrpSpPr>
            <p:cNvPr id="27676" name="Group 28"/>
            <p:cNvGrpSpPr>
              <a:grpSpLocks/>
            </p:cNvGrpSpPr>
            <p:nvPr/>
          </p:nvGrpSpPr>
          <p:grpSpPr bwMode="auto">
            <a:xfrm>
              <a:off x="1849" y="3648"/>
              <a:ext cx="1029" cy="325"/>
              <a:chOff x="1849" y="3648"/>
              <a:chExt cx="1029" cy="325"/>
            </a:xfrm>
          </p:grpSpPr>
          <p:sp>
            <p:nvSpPr>
              <p:cNvPr id="27677" name="Freeform 29"/>
              <p:cNvSpPr>
                <a:spLocks noChangeArrowheads="1"/>
              </p:cNvSpPr>
              <p:nvPr/>
            </p:nvSpPr>
            <p:spPr bwMode="auto">
              <a:xfrm rot="5400000">
                <a:off x="1945" y="3622"/>
                <a:ext cx="172" cy="364"/>
              </a:xfrm>
              <a:custGeom>
                <a:avLst/>
                <a:gdLst>
                  <a:gd name="T0" fmla="*/ 0 w 288"/>
                  <a:gd name="T1" fmla="*/ 0 h 1152"/>
                  <a:gd name="T2" fmla="*/ 288 w 288"/>
                  <a:gd name="T3" fmla="*/ 192 h 1152"/>
                  <a:gd name="T4" fmla="*/ 0 w 288"/>
                  <a:gd name="T5" fmla="*/ 384 h 1152"/>
                  <a:gd name="T6" fmla="*/ 288 w 288"/>
                  <a:gd name="T7" fmla="*/ 576 h 1152"/>
                  <a:gd name="T8" fmla="*/ 0 w 288"/>
                  <a:gd name="T9" fmla="*/ 768 h 1152"/>
                  <a:gd name="T10" fmla="*/ 288 w 288"/>
                  <a:gd name="T11" fmla="*/ 960 h 1152"/>
                  <a:gd name="T12" fmla="*/ 0 w 288"/>
                  <a:gd name="T13" fmla="*/ 1152 h 1152"/>
                </a:gdLst>
                <a:ahLst/>
                <a:cxnLst>
                  <a:cxn ang="0">
                    <a:pos x="T0" y="T1"/>
                  </a:cxn>
                  <a:cxn ang="0">
                    <a:pos x="T2" y="T3"/>
                  </a:cxn>
                  <a:cxn ang="0">
                    <a:pos x="T4" y="T5"/>
                  </a:cxn>
                  <a:cxn ang="0">
                    <a:pos x="T6" y="T7"/>
                  </a:cxn>
                  <a:cxn ang="0">
                    <a:pos x="T8" y="T9"/>
                  </a:cxn>
                  <a:cxn ang="0">
                    <a:pos x="T10" y="T11"/>
                  </a:cxn>
                  <a:cxn ang="0">
                    <a:pos x="T12" y="T13"/>
                  </a:cxn>
                </a:cxnLst>
                <a:rect l="0" t="0" r="r" b="b"/>
                <a:pathLst>
                  <a:path w="288" h="1152">
                    <a:moveTo>
                      <a:pt x="0" y="0"/>
                    </a:moveTo>
                    <a:lnTo>
                      <a:pt x="288" y="192"/>
                    </a:lnTo>
                    <a:lnTo>
                      <a:pt x="0" y="384"/>
                    </a:lnTo>
                    <a:lnTo>
                      <a:pt x="288" y="576"/>
                    </a:lnTo>
                    <a:lnTo>
                      <a:pt x="0" y="768"/>
                    </a:lnTo>
                    <a:lnTo>
                      <a:pt x="288" y="960"/>
                    </a:lnTo>
                    <a:lnTo>
                      <a:pt x="0" y="1152"/>
                    </a:lnTo>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78" name="Rectangle 30"/>
              <p:cNvSpPr>
                <a:spLocks noChangeArrowheads="1"/>
              </p:cNvSpPr>
              <p:nvPr/>
            </p:nvSpPr>
            <p:spPr bwMode="auto">
              <a:xfrm>
                <a:off x="2272" y="3648"/>
                <a:ext cx="606" cy="325"/>
              </a:xfrm>
              <a:prstGeom prst="rect">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thread</a:t>
                </a:r>
              </a:p>
            </p:txBody>
          </p:sp>
        </p:grpSp>
        <p:cxnSp>
          <p:nvCxnSpPr>
            <p:cNvPr id="27679" name="AutoShape 31"/>
            <p:cNvCxnSpPr>
              <a:cxnSpLocks noChangeShapeType="1"/>
              <a:stCxn id="27666" idx="3"/>
              <a:endCxn id="27653" idx="2"/>
            </p:cNvCxnSpPr>
            <p:nvPr/>
          </p:nvCxnSpPr>
          <p:spPr bwMode="auto">
            <a:xfrm flipV="1">
              <a:off x="2878" y="3792"/>
              <a:ext cx="709" cy="710"/>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0" name="AutoShape 32"/>
            <p:cNvCxnSpPr>
              <a:cxnSpLocks noChangeShapeType="1"/>
              <a:stCxn id="27669" idx="3"/>
              <a:endCxn id="27653" idx="2"/>
            </p:cNvCxnSpPr>
            <p:nvPr/>
          </p:nvCxnSpPr>
          <p:spPr bwMode="auto">
            <a:xfrm flipV="1">
              <a:off x="2878" y="3792"/>
              <a:ext cx="709" cy="1051"/>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1" name="AutoShape 33"/>
            <p:cNvCxnSpPr>
              <a:cxnSpLocks noChangeShapeType="1"/>
              <a:stCxn id="27672" idx="3"/>
              <a:endCxn id="27653" idx="2"/>
            </p:cNvCxnSpPr>
            <p:nvPr/>
          </p:nvCxnSpPr>
          <p:spPr bwMode="auto">
            <a:xfrm flipV="1">
              <a:off x="2878" y="3792"/>
              <a:ext cx="709" cy="1392"/>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2" name="AutoShape 34"/>
            <p:cNvCxnSpPr>
              <a:cxnSpLocks noChangeShapeType="1"/>
              <a:stCxn id="27675" idx="3"/>
              <a:endCxn id="27653" idx="2"/>
            </p:cNvCxnSpPr>
            <p:nvPr/>
          </p:nvCxnSpPr>
          <p:spPr bwMode="auto">
            <a:xfrm flipV="1">
              <a:off x="2878" y="3792"/>
              <a:ext cx="709" cy="1733"/>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683" name="Oval 35"/>
            <p:cNvSpPr>
              <a:spLocks noChangeArrowheads="1"/>
            </p:cNvSpPr>
            <p:nvPr/>
          </p:nvSpPr>
          <p:spPr bwMode="auto">
            <a:xfrm>
              <a:off x="3587" y="4041"/>
              <a:ext cx="738"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CPU</a:t>
              </a:r>
            </a:p>
          </p:txBody>
        </p:sp>
        <p:cxnSp>
          <p:nvCxnSpPr>
            <p:cNvPr id="27684" name="AutoShape 36"/>
            <p:cNvCxnSpPr>
              <a:cxnSpLocks noChangeShapeType="1"/>
              <a:stCxn id="27656" idx="3"/>
              <a:endCxn id="27683" idx="2"/>
            </p:cNvCxnSpPr>
            <p:nvPr/>
          </p:nvCxnSpPr>
          <p:spPr bwMode="auto">
            <a:xfrm>
              <a:off x="2878" y="4161"/>
              <a:ext cx="709" cy="109"/>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5" name="AutoShape 37"/>
            <p:cNvCxnSpPr>
              <a:cxnSpLocks noChangeShapeType="1"/>
              <a:endCxn id="27683" idx="2"/>
            </p:cNvCxnSpPr>
            <p:nvPr/>
          </p:nvCxnSpPr>
          <p:spPr bwMode="auto">
            <a:xfrm>
              <a:off x="2799" y="3815"/>
              <a:ext cx="788" cy="455"/>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6" name="AutoShape 38"/>
            <p:cNvCxnSpPr>
              <a:cxnSpLocks noChangeShapeType="1"/>
              <a:stCxn id="27666" idx="3"/>
              <a:endCxn id="27683" idx="2"/>
            </p:cNvCxnSpPr>
            <p:nvPr/>
          </p:nvCxnSpPr>
          <p:spPr bwMode="auto">
            <a:xfrm flipV="1">
              <a:off x="2878" y="4270"/>
              <a:ext cx="709" cy="232"/>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7" name="AutoShape 39"/>
            <p:cNvCxnSpPr>
              <a:cxnSpLocks noChangeShapeType="1"/>
              <a:stCxn id="27669" idx="3"/>
              <a:endCxn id="27683" idx="2"/>
            </p:cNvCxnSpPr>
            <p:nvPr/>
          </p:nvCxnSpPr>
          <p:spPr bwMode="auto">
            <a:xfrm flipV="1">
              <a:off x="2878" y="4270"/>
              <a:ext cx="709" cy="573"/>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8" name="AutoShape 40"/>
            <p:cNvCxnSpPr>
              <a:cxnSpLocks noChangeShapeType="1"/>
              <a:stCxn id="27672" idx="3"/>
              <a:endCxn id="27683" idx="2"/>
            </p:cNvCxnSpPr>
            <p:nvPr/>
          </p:nvCxnSpPr>
          <p:spPr bwMode="auto">
            <a:xfrm flipV="1">
              <a:off x="2878" y="4270"/>
              <a:ext cx="709" cy="914"/>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89" name="AutoShape 41"/>
            <p:cNvCxnSpPr>
              <a:cxnSpLocks noChangeShapeType="1"/>
              <a:stCxn id="27675" idx="3"/>
              <a:endCxn id="27683" idx="2"/>
            </p:cNvCxnSpPr>
            <p:nvPr/>
          </p:nvCxnSpPr>
          <p:spPr bwMode="auto">
            <a:xfrm flipV="1">
              <a:off x="2878" y="4270"/>
              <a:ext cx="709" cy="1255"/>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690" name="Oval 42"/>
            <p:cNvSpPr>
              <a:spLocks noChangeArrowheads="1"/>
            </p:cNvSpPr>
            <p:nvPr/>
          </p:nvSpPr>
          <p:spPr bwMode="auto">
            <a:xfrm>
              <a:off x="3686" y="5007"/>
              <a:ext cx="542" cy="844"/>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CPU</a:t>
              </a:r>
            </a:p>
          </p:txBody>
        </p:sp>
        <p:cxnSp>
          <p:nvCxnSpPr>
            <p:cNvPr id="27691" name="AutoShape 43"/>
            <p:cNvCxnSpPr>
              <a:cxnSpLocks noChangeShapeType="1"/>
              <a:stCxn id="27656" idx="3"/>
              <a:endCxn id="27690" idx="2"/>
            </p:cNvCxnSpPr>
            <p:nvPr/>
          </p:nvCxnSpPr>
          <p:spPr bwMode="auto">
            <a:xfrm>
              <a:off x="2878" y="4161"/>
              <a:ext cx="808" cy="1269"/>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2" name="AutoShape 44"/>
            <p:cNvCxnSpPr>
              <a:cxnSpLocks noChangeShapeType="1"/>
              <a:stCxn id="27678" idx="3"/>
            </p:cNvCxnSpPr>
            <p:nvPr/>
          </p:nvCxnSpPr>
          <p:spPr bwMode="auto">
            <a:xfrm>
              <a:off x="2878" y="3810"/>
              <a:ext cx="859" cy="1631"/>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3" name="AutoShape 45"/>
            <p:cNvCxnSpPr>
              <a:cxnSpLocks noChangeShapeType="1"/>
              <a:stCxn id="27669" idx="3"/>
              <a:endCxn id="27690" idx="2"/>
            </p:cNvCxnSpPr>
            <p:nvPr/>
          </p:nvCxnSpPr>
          <p:spPr bwMode="auto">
            <a:xfrm>
              <a:off x="2878" y="4842"/>
              <a:ext cx="808" cy="587"/>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4" name="AutoShape 46"/>
            <p:cNvCxnSpPr>
              <a:cxnSpLocks noChangeShapeType="1"/>
              <a:stCxn id="27672" idx="3"/>
              <a:endCxn id="27690" idx="2"/>
            </p:cNvCxnSpPr>
            <p:nvPr/>
          </p:nvCxnSpPr>
          <p:spPr bwMode="auto">
            <a:xfrm>
              <a:off x="2878" y="5183"/>
              <a:ext cx="808" cy="246"/>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5" name="AutoShape 47"/>
            <p:cNvCxnSpPr>
              <a:cxnSpLocks noChangeShapeType="1"/>
              <a:stCxn id="27666" idx="3"/>
              <a:endCxn id="27690" idx="2"/>
            </p:cNvCxnSpPr>
            <p:nvPr/>
          </p:nvCxnSpPr>
          <p:spPr bwMode="auto">
            <a:xfrm>
              <a:off x="2878" y="4502"/>
              <a:ext cx="808" cy="927"/>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6" name="AutoShape 48"/>
            <p:cNvCxnSpPr>
              <a:cxnSpLocks noChangeShapeType="1"/>
              <a:stCxn id="27675" idx="3"/>
              <a:endCxn id="27690" idx="2"/>
            </p:cNvCxnSpPr>
            <p:nvPr/>
          </p:nvCxnSpPr>
          <p:spPr bwMode="auto">
            <a:xfrm flipV="1">
              <a:off x="2878" y="5429"/>
              <a:ext cx="808" cy="95"/>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697" name="Oval 49"/>
            <p:cNvSpPr>
              <a:spLocks noChangeArrowheads="1"/>
            </p:cNvSpPr>
            <p:nvPr/>
          </p:nvSpPr>
          <p:spPr bwMode="auto">
            <a:xfrm>
              <a:off x="4407" y="4996"/>
              <a:ext cx="781" cy="457"/>
            </a:xfrm>
            <a:prstGeom prst="ellipse">
              <a:avLst/>
            </a:prstGeom>
            <a:noFill/>
            <a:ln w="936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9960" tIns="65160" rIns="129960" bIns="65160" anchor="ctr">
              <a:spAutoFit/>
            </a:bodyPr>
            <a:lstStyle/>
            <a:p>
              <a:pPr algn="ctr" eaLnBrk="0">
                <a:buClr>
                  <a:srgbClr val="000066"/>
                </a:buCl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500">
                  <a:solidFill>
                    <a:srgbClr val="000066"/>
                  </a:solidFill>
                </a:rPr>
                <a:t>f</a:t>
              </a:r>
              <a:r>
                <a:rPr lang="en-GB" sz="1500" baseline="-25000">
                  <a:solidFill>
                    <a:srgbClr val="000066"/>
                  </a:solidFill>
                </a:rPr>
                <a:t>Node</a:t>
              </a:r>
            </a:p>
          </p:txBody>
        </p:sp>
        <p:cxnSp>
          <p:nvCxnSpPr>
            <p:cNvPr id="27698" name="AutoShape 50"/>
            <p:cNvCxnSpPr>
              <a:cxnSpLocks noChangeShapeType="1"/>
              <a:endCxn id="27697" idx="1"/>
            </p:cNvCxnSpPr>
            <p:nvPr/>
          </p:nvCxnSpPr>
          <p:spPr bwMode="auto">
            <a:xfrm>
              <a:off x="4233" y="4907"/>
              <a:ext cx="288" cy="156"/>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699" name="AutoShape 51"/>
            <p:cNvCxnSpPr>
              <a:cxnSpLocks noChangeShapeType="1"/>
              <a:stCxn id="27690" idx="6"/>
              <a:endCxn id="27697" idx="3"/>
            </p:cNvCxnSpPr>
            <p:nvPr/>
          </p:nvCxnSpPr>
          <p:spPr bwMode="auto">
            <a:xfrm flipV="1">
              <a:off x="4228" y="5386"/>
              <a:ext cx="293" cy="43"/>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700" name="AutoShape 52"/>
            <p:cNvCxnSpPr>
              <a:cxnSpLocks noChangeShapeType="1"/>
              <a:stCxn id="27697" idx="6"/>
              <a:endCxn id="27661" idx="3"/>
            </p:cNvCxnSpPr>
            <p:nvPr/>
          </p:nvCxnSpPr>
          <p:spPr bwMode="auto">
            <a:xfrm flipV="1">
              <a:off x="5188" y="4908"/>
              <a:ext cx="370" cy="316"/>
            </a:xfrm>
            <a:prstGeom prst="straightConnector1">
              <a:avLst/>
            </a:prstGeom>
            <a:noFill/>
            <a:ln w="9360">
              <a:solidFill>
                <a:srgbClr val="000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63940986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3101726"/>
            <a:ext cx="3902507" cy="699309"/>
          </a:xfrm>
          <a:prstGeom prst="rect">
            <a:avLst/>
          </a:prstGeom>
          <a:noFill/>
        </p:spPr>
        <p:txBody>
          <a:bodyPr wrap="none" lIns="82945" tIns="41473" rIns="82945" bIns="41473" rtlCol="0">
            <a:spAutoFit/>
          </a:bodyPr>
          <a:lstStyle/>
          <a:p>
            <a:r>
              <a:rPr lang="en-US" sz="4000" dirty="0" smtClean="0">
                <a:solidFill>
                  <a:srgbClr val="004586"/>
                </a:solidFill>
              </a:rPr>
              <a:t>Analysis Module</a:t>
            </a:r>
            <a:endParaRPr lang="en-US" sz="4000" dirty="0">
              <a:solidFill>
                <a:srgbClr val="004586"/>
              </a:solidFill>
            </a:endParaRPr>
          </a:p>
        </p:txBody>
      </p:sp>
    </p:spTree>
    <p:extLst>
      <p:ext uri="{BB962C8B-B14F-4D97-AF65-F5344CB8AC3E}">
        <p14:creationId xmlns:p14="http://schemas.microsoft.com/office/powerpoint/2010/main" val="309997865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3"/>
          <p:cNvSpPr>
            <a:spLocks noChangeArrowheads="1"/>
          </p:cNvSpPr>
          <p:nvPr/>
        </p:nvSpPr>
        <p:spPr bwMode="auto">
          <a:xfrm rot="-5400000">
            <a:off x="4527996" y="3542076"/>
            <a:ext cx="1591368" cy="457920"/>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Lst>
            </a:pPr>
            <a:r>
              <a:rPr lang="en-GB">
                <a:solidFill>
                  <a:srgbClr val="000066"/>
                </a:solidFill>
              </a:rPr>
              <a:t>Thread</a:t>
            </a:r>
          </a:p>
        </p:txBody>
      </p:sp>
      <p:sp>
        <p:nvSpPr>
          <p:cNvPr id="389122" name="Rectangle 4"/>
          <p:cNvSpPr>
            <a:spLocks noChangeArrowheads="1"/>
          </p:cNvSpPr>
          <p:nvPr/>
        </p:nvSpPr>
        <p:spPr bwMode="auto">
          <a:xfrm>
            <a:off x="5359680" y="1614410"/>
            <a:ext cx="3407040" cy="457968"/>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Lst>
            </a:pPr>
            <a:r>
              <a:rPr lang="en-GB">
                <a:solidFill>
                  <a:srgbClr val="000066"/>
                </a:solidFill>
              </a:rPr>
              <a:t>MPI call, user function,… </a:t>
            </a:r>
          </a:p>
        </p:txBody>
      </p:sp>
      <p:grpSp>
        <p:nvGrpSpPr>
          <p:cNvPr id="389123" name="Group 5"/>
          <p:cNvGrpSpPr>
            <a:grpSpLocks/>
          </p:cNvGrpSpPr>
          <p:nvPr/>
        </p:nvGrpSpPr>
        <p:grpSpPr bwMode="auto">
          <a:xfrm>
            <a:off x="5499361" y="2043575"/>
            <a:ext cx="3176640" cy="2137184"/>
            <a:chOff x="5007" y="2064"/>
            <a:chExt cx="2846" cy="1915"/>
          </a:xfrm>
        </p:grpSpPr>
        <p:sp>
          <p:nvSpPr>
            <p:cNvPr id="389153" name="Rectangle 6"/>
            <p:cNvSpPr>
              <a:spLocks noChangeArrowheads="1"/>
            </p:cNvSpPr>
            <p:nvPr/>
          </p:nvSpPr>
          <p:spPr bwMode="auto">
            <a:xfrm>
              <a:off x="5268" y="2354"/>
              <a:ext cx="2586" cy="1626"/>
            </a:xfrm>
            <a:prstGeom prst="rect">
              <a:avLst/>
            </a:prstGeom>
            <a:no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54" name="Line 7"/>
            <p:cNvSpPr>
              <a:spLocks noChangeShapeType="1"/>
            </p:cNvSpPr>
            <p:nvPr/>
          </p:nvSpPr>
          <p:spPr bwMode="auto">
            <a:xfrm>
              <a:off x="5007" y="3487"/>
              <a:ext cx="2034" cy="1"/>
            </a:xfrm>
            <a:prstGeom prst="line">
              <a:avLst/>
            </a:prstGeom>
            <a:noFill/>
            <a:ln w="9360">
              <a:solidFill>
                <a:srgbClr val="000000"/>
              </a:solidFill>
              <a:miter lim="800000"/>
              <a:headEnd/>
              <a:tailEnd/>
            </a:ln>
          </p:spPr>
          <p:txBody>
            <a:bodyPr/>
            <a:lstStyle/>
            <a:p>
              <a:endParaRPr lang="es-ES"/>
            </a:p>
          </p:txBody>
        </p:sp>
        <p:sp>
          <p:nvSpPr>
            <p:cNvPr id="389155" name="Oval 8"/>
            <p:cNvSpPr>
              <a:spLocks noChangeArrowheads="1"/>
            </p:cNvSpPr>
            <p:nvPr/>
          </p:nvSpPr>
          <p:spPr bwMode="auto">
            <a:xfrm>
              <a:off x="7070" y="3400"/>
              <a:ext cx="145" cy="174"/>
            </a:xfrm>
            <a:prstGeom prst="ellipse">
              <a:avLst/>
            </a:prstGeom>
            <a:solidFill>
              <a:srgbClr val="0CF428"/>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56" name="Line 9"/>
            <p:cNvSpPr>
              <a:spLocks noChangeShapeType="1"/>
            </p:cNvSpPr>
            <p:nvPr/>
          </p:nvSpPr>
          <p:spPr bwMode="auto">
            <a:xfrm>
              <a:off x="7139" y="2064"/>
              <a:ext cx="1" cy="1335"/>
            </a:xfrm>
            <a:prstGeom prst="line">
              <a:avLst/>
            </a:prstGeom>
            <a:noFill/>
            <a:ln w="9360">
              <a:solidFill>
                <a:srgbClr val="000000"/>
              </a:solidFill>
              <a:miter lim="800000"/>
              <a:headEnd/>
              <a:tailEnd/>
            </a:ln>
          </p:spPr>
          <p:txBody>
            <a:bodyPr/>
            <a:lstStyle/>
            <a:p>
              <a:endParaRPr lang="es-ES"/>
            </a:p>
          </p:txBody>
        </p:sp>
        <p:sp>
          <p:nvSpPr>
            <p:cNvPr id="389157" name="Line 10"/>
            <p:cNvSpPr>
              <a:spLocks noChangeShapeType="1"/>
            </p:cNvSpPr>
            <p:nvPr/>
          </p:nvSpPr>
          <p:spPr bwMode="auto">
            <a:xfrm>
              <a:off x="5036" y="2760"/>
              <a:ext cx="1" cy="1162"/>
            </a:xfrm>
            <a:prstGeom prst="line">
              <a:avLst/>
            </a:prstGeom>
            <a:noFill/>
            <a:ln w="9360">
              <a:solidFill>
                <a:srgbClr val="000000"/>
              </a:solidFill>
              <a:miter lim="800000"/>
              <a:headEnd type="triangle" w="med" len="med"/>
              <a:tailEnd type="triangle" w="med" len="med"/>
            </a:ln>
          </p:spPr>
          <p:txBody>
            <a:bodyPr/>
            <a:lstStyle/>
            <a:p>
              <a:endParaRPr lang="es-ES"/>
            </a:p>
          </p:txBody>
        </p:sp>
        <p:sp>
          <p:nvSpPr>
            <p:cNvPr id="389158" name="Line 11"/>
            <p:cNvSpPr>
              <a:spLocks noChangeShapeType="1"/>
            </p:cNvSpPr>
            <p:nvPr/>
          </p:nvSpPr>
          <p:spPr bwMode="auto">
            <a:xfrm flipH="1">
              <a:off x="6222" y="2180"/>
              <a:ext cx="1289" cy="1"/>
            </a:xfrm>
            <a:prstGeom prst="line">
              <a:avLst/>
            </a:prstGeom>
            <a:noFill/>
            <a:ln w="9360">
              <a:solidFill>
                <a:srgbClr val="000000"/>
              </a:solidFill>
              <a:miter lim="800000"/>
              <a:headEnd type="triangle" w="med" len="med"/>
              <a:tailEnd type="triangle" w="med" len="med"/>
            </a:ln>
          </p:spPr>
          <p:txBody>
            <a:bodyPr/>
            <a:lstStyle/>
            <a:p>
              <a:endParaRPr lang="es-ES"/>
            </a:p>
          </p:txBody>
        </p:sp>
      </p:grpSp>
      <p:sp>
        <p:nvSpPr>
          <p:cNvPr id="389124" name="Rectangle 12"/>
          <p:cNvSpPr>
            <a:spLocks noChangeArrowheads="1"/>
          </p:cNvSpPr>
          <p:nvPr/>
        </p:nvSpPr>
        <p:spPr bwMode="auto">
          <a:xfrm>
            <a:off x="64800" y="4866272"/>
            <a:ext cx="8835840" cy="1633131"/>
          </a:xfrm>
          <a:prstGeom prst="rect">
            <a:avLst/>
          </a:prstGeom>
          <a:noFill/>
          <a:ln w="9525">
            <a:noFill/>
            <a:miter lim="800000"/>
            <a:headEnd/>
            <a:tailEnd/>
          </a:ln>
        </p:spPr>
        <p:txBody>
          <a:bodyPr lIns="91386" tIns="45819" rIns="91386" bIns="45819"/>
          <a:lstStyle/>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Value/color is a statistic computed for the specific thread</a:t>
            </a:r>
            <a:endParaRPr lang="en-GB" b="1">
              <a:solidFill>
                <a:srgbClr val="000066"/>
              </a:solidFill>
            </a:endParaRP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when control window had the value corresponding to the column</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endParaRPr lang="en-US" b="1">
              <a:solidFill>
                <a:srgbClr val="000066"/>
              </a:solidFill>
            </a:endParaRP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b="1">
                <a:solidFill>
                  <a:srgbClr val="000066"/>
                </a:solidFill>
              </a:rPr>
              <a:t>Relevant statistics: </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Time, %time, #bursts, Avg. burst time </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Average of </a:t>
            </a:r>
            <a:r>
              <a:rPr lang="en-GB" b="1">
                <a:solidFill>
                  <a:srgbClr val="000066"/>
                </a:solidFill>
              </a:rPr>
              <a:t>Data window</a:t>
            </a:r>
            <a:endParaRPr lang="en-GB">
              <a:solidFill>
                <a:srgbClr val="000066"/>
              </a:solidFill>
            </a:endParaRPr>
          </a:p>
        </p:txBody>
      </p:sp>
      <p:cxnSp>
        <p:nvCxnSpPr>
          <p:cNvPr id="389125" name="AutoShape 13"/>
          <p:cNvCxnSpPr>
            <a:cxnSpLocks noChangeShapeType="1"/>
            <a:stCxn id="389124" idx="0"/>
            <a:endCxn id="389155" idx="4"/>
          </p:cNvCxnSpPr>
          <p:nvPr/>
        </p:nvCxnSpPr>
        <p:spPr bwMode="auto">
          <a:xfrm rot="5400000" flipH="1" flipV="1">
            <a:off x="5613781" y="2597492"/>
            <a:ext cx="1137719" cy="3399840"/>
          </a:xfrm>
          <a:prstGeom prst="curvedConnector3">
            <a:avLst>
              <a:gd name="adj1" fmla="val 50000"/>
            </a:avLst>
          </a:prstGeom>
          <a:noFill/>
          <a:ln w="9360">
            <a:solidFill>
              <a:srgbClr val="000000"/>
            </a:solidFill>
            <a:miter lim="800000"/>
            <a:headEnd/>
            <a:tailEnd type="triangle" w="med" len="med"/>
          </a:ln>
        </p:spPr>
      </p:cxnSp>
      <p:grpSp>
        <p:nvGrpSpPr>
          <p:cNvPr id="389126" name="Group 14"/>
          <p:cNvGrpSpPr>
            <a:grpSpLocks/>
          </p:cNvGrpSpPr>
          <p:nvPr/>
        </p:nvGrpSpPr>
        <p:grpSpPr bwMode="auto">
          <a:xfrm>
            <a:off x="7588800" y="4293091"/>
            <a:ext cx="1180800" cy="377320"/>
            <a:chOff x="6879" y="4079"/>
            <a:chExt cx="1058" cy="338"/>
          </a:xfrm>
        </p:grpSpPr>
        <p:sp>
          <p:nvSpPr>
            <p:cNvPr id="389131" name="Rectangle 15"/>
            <p:cNvSpPr>
              <a:spLocks noChangeArrowheads="1"/>
            </p:cNvSpPr>
            <p:nvPr/>
          </p:nvSpPr>
          <p:spPr bwMode="auto">
            <a:xfrm>
              <a:off x="6879" y="4352"/>
              <a:ext cx="106" cy="66"/>
            </a:xfrm>
            <a:prstGeom prst="rect">
              <a:avLst/>
            </a:prstGeom>
            <a:solidFill>
              <a:srgbClr val="FFCC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32" name="Rectangle 16"/>
            <p:cNvSpPr>
              <a:spLocks noChangeArrowheads="1"/>
            </p:cNvSpPr>
            <p:nvPr/>
          </p:nvSpPr>
          <p:spPr bwMode="auto">
            <a:xfrm>
              <a:off x="6879" y="4079"/>
              <a:ext cx="106" cy="66"/>
            </a:xfrm>
            <a:prstGeom prst="rect">
              <a:avLst/>
            </a:prstGeom>
            <a:solidFill>
              <a:srgbClr val="FF9933"/>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33" name="Rectangle 17"/>
            <p:cNvSpPr>
              <a:spLocks noChangeArrowheads="1"/>
            </p:cNvSpPr>
            <p:nvPr/>
          </p:nvSpPr>
          <p:spPr bwMode="auto">
            <a:xfrm>
              <a:off x="6879" y="4145"/>
              <a:ext cx="106" cy="67"/>
            </a:xfrm>
            <a:prstGeom prst="rect">
              <a:avLst/>
            </a:prstGeom>
            <a:solidFill>
              <a:srgbClr val="3333CC"/>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34" name="Rectangle 18"/>
            <p:cNvSpPr>
              <a:spLocks noChangeArrowheads="1"/>
            </p:cNvSpPr>
            <p:nvPr/>
          </p:nvSpPr>
          <p:spPr bwMode="auto">
            <a:xfrm>
              <a:off x="6879" y="4285"/>
              <a:ext cx="106" cy="67"/>
            </a:xfrm>
            <a:prstGeom prst="rect">
              <a:avLst/>
            </a:prstGeom>
            <a:solidFill>
              <a:srgbClr val="66FF66"/>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grpSp>
          <p:nvGrpSpPr>
            <p:cNvPr id="389135" name="Group 19"/>
            <p:cNvGrpSpPr>
              <a:grpSpLocks/>
            </p:cNvGrpSpPr>
            <p:nvPr/>
          </p:nvGrpSpPr>
          <p:grpSpPr bwMode="auto">
            <a:xfrm>
              <a:off x="6891" y="4237"/>
              <a:ext cx="71" cy="23"/>
              <a:chOff x="6891" y="4237"/>
              <a:chExt cx="71" cy="23"/>
            </a:xfrm>
          </p:grpSpPr>
          <p:sp>
            <p:nvSpPr>
              <p:cNvPr id="389150" name="Oval 20"/>
              <p:cNvSpPr>
                <a:spLocks noChangeArrowheads="1"/>
              </p:cNvSpPr>
              <p:nvPr/>
            </p:nvSpPr>
            <p:spPr bwMode="auto">
              <a:xfrm>
                <a:off x="6891"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51" name="Oval 21"/>
              <p:cNvSpPr>
                <a:spLocks noChangeArrowheads="1"/>
              </p:cNvSpPr>
              <p:nvPr/>
            </p:nvSpPr>
            <p:spPr bwMode="auto">
              <a:xfrm>
                <a:off x="6917"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89152" name="Oval 22"/>
              <p:cNvSpPr>
                <a:spLocks noChangeArrowheads="1"/>
              </p:cNvSpPr>
              <p:nvPr/>
            </p:nvSpPr>
            <p:spPr bwMode="auto">
              <a:xfrm>
                <a:off x="6944"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grpSp>
        <p:sp>
          <p:nvSpPr>
            <p:cNvPr id="389136" name="Line 23"/>
            <p:cNvSpPr>
              <a:spLocks noChangeShapeType="1"/>
            </p:cNvSpPr>
            <p:nvPr/>
          </p:nvSpPr>
          <p:spPr bwMode="auto">
            <a:xfrm>
              <a:off x="7232" y="4352"/>
              <a:ext cx="217" cy="1"/>
            </a:xfrm>
            <a:prstGeom prst="line">
              <a:avLst/>
            </a:prstGeom>
            <a:noFill/>
            <a:ln w="9360">
              <a:solidFill>
                <a:srgbClr val="000066"/>
              </a:solidFill>
              <a:miter lim="800000"/>
              <a:headEnd/>
              <a:tailEnd/>
            </a:ln>
          </p:spPr>
          <p:txBody>
            <a:bodyPr/>
            <a:lstStyle/>
            <a:p>
              <a:endParaRPr lang="es-ES"/>
            </a:p>
          </p:txBody>
        </p:sp>
        <p:sp>
          <p:nvSpPr>
            <p:cNvPr id="389137" name="Line 24"/>
            <p:cNvSpPr>
              <a:spLocks noChangeShapeType="1"/>
            </p:cNvSpPr>
            <p:nvPr/>
          </p:nvSpPr>
          <p:spPr bwMode="auto">
            <a:xfrm>
              <a:off x="7612" y="4153"/>
              <a:ext cx="326" cy="1"/>
            </a:xfrm>
            <a:prstGeom prst="line">
              <a:avLst/>
            </a:prstGeom>
            <a:noFill/>
            <a:ln w="9360">
              <a:solidFill>
                <a:srgbClr val="000066"/>
              </a:solidFill>
              <a:miter lim="800000"/>
              <a:headEnd/>
              <a:tailEnd/>
            </a:ln>
          </p:spPr>
          <p:txBody>
            <a:bodyPr/>
            <a:lstStyle/>
            <a:p>
              <a:endParaRPr lang="es-ES"/>
            </a:p>
          </p:txBody>
        </p:sp>
        <p:grpSp>
          <p:nvGrpSpPr>
            <p:cNvPr id="389138" name="Group 25"/>
            <p:cNvGrpSpPr>
              <a:grpSpLocks/>
            </p:cNvGrpSpPr>
            <p:nvPr/>
          </p:nvGrpSpPr>
          <p:grpSpPr bwMode="auto">
            <a:xfrm>
              <a:off x="7449" y="4299"/>
              <a:ext cx="54" cy="56"/>
              <a:chOff x="7449" y="4299"/>
              <a:chExt cx="54" cy="56"/>
            </a:xfrm>
          </p:grpSpPr>
          <p:sp>
            <p:nvSpPr>
              <p:cNvPr id="389148" name="Line 26"/>
              <p:cNvSpPr>
                <a:spLocks noChangeShapeType="1"/>
              </p:cNvSpPr>
              <p:nvPr/>
            </p:nvSpPr>
            <p:spPr bwMode="auto">
              <a:xfrm flipV="1">
                <a:off x="7449" y="4298"/>
                <a:ext cx="1" cy="59"/>
              </a:xfrm>
              <a:prstGeom prst="line">
                <a:avLst/>
              </a:prstGeom>
              <a:noFill/>
              <a:ln w="9360">
                <a:solidFill>
                  <a:srgbClr val="000066"/>
                </a:solidFill>
                <a:miter lim="800000"/>
                <a:headEnd/>
                <a:tailEnd/>
              </a:ln>
            </p:spPr>
            <p:txBody>
              <a:bodyPr/>
              <a:lstStyle/>
              <a:p>
                <a:endParaRPr lang="es-ES"/>
              </a:p>
            </p:txBody>
          </p:sp>
          <p:sp>
            <p:nvSpPr>
              <p:cNvPr id="389149" name="Line 27"/>
              <p:cNvSpPr>
                <a:spLocks noChangeShapeType="1"/>
              </p:cNvSpPr>
              <p:nvPr/>
            </p:nvSpPr>
            <p:spPr bwMode="auto">
              <a:xfrm>
                <a:off x="7449" y="4303"/>
                <a:ext cx="55" cy="1"/>
              </a:xfrm>
              <a:prstGeom prst="line">
                <a:avLst/>
              </a:prstGeom>
              <a:noFill/>
              <a:ln w="9360">
                <a:solidFill>
                  <a:srgbClr val="000066"/>
                </a:solidFill>
                <a:miter lim="800000"/>
                <a:headEnd/>
                <a:tailEnd/>
              </a:ln>
            </p:spPr>
            <p:txBody>
              <a:bodyPr/>
              <a:lstStyle/>
              <a:p>
                <a:endParaRPr lang="es-ES"/>
              </a:p>
            </p:txBody>
          </p:sp>
        </p:grpSp>
        <p:grpSp>
          <p:nvGrpSpPr>
            <p:cNvPr id="389139" name="Group 28"/>
            <p:cNvGrpSpPr>
              <a:grpSpLocks/>
            </p:cNvGrpSpPr>
            <p:nvPr/>
          </p:nvGrpSpPr>
          <p:grpSpPr bwMode="auto">
            <a:xfrm>
              <a:off x="7558" y="4199"/>
              <a:ext cx="53" cy="57"/>
              <a:chOff x="7558" y="4199"/>
              <a:chExt cx="53" cy="57"/>
            </a:xfrm>
          </p:grpSpPr>
          <p:sp>
            <p:nvSpPr>
              <p:cNvPr id="389146" name="Line 29"/>
              <p:cNvSpPr>
                <a:spLocks noChangeShapeType="1"/>
              </p:cNvSpPr>
              <p:nvPr/>
            </p:nvSpPr>
            <p:spPr bwMode="auto">
              <a:xfrm flipV="1">
                <a:off x="7558" y="4198"/>
                <a:ext cx="1" cy="60"/>
              </a:xfrm>
              <a:prstGeom prst="line">
                <a:avLst/>
              </a:prstGeom>
              <a:noFill/>
              <a:ln w="9360">
                <a:solidFill>
                  <a:srgbClr val="000066"/>
                </a:solidFill>
                <a:miter lim="800000"/>
                <a:headEnd/>
                <a:tailEnd/>
              </a:ln>
            </p:spPr>
            <p:txBody>
              <a:bodyPr/>
              <a:lstStyle/>
              <a:p>
                <a:endParaRPr lang="es-ES"/>
              </a:p>
            </p:txBody>
          </p:sp>
          <p:sp>
            <p:nvSpPr>
              <p:cNvPr id="389147" name="Line 30"/>
              <p:cNvSpPr>
                <a:spLocks noChangeShapeType="1"/>
              </p:cNvSpPr>
              <p:nvPr/>
            </p:nvSpPr>
            <p:spPr bwMode="auto">
              <a:xfrm>
                <a:off x="7558" y="4203"/>
                <a:ext cx="54" cy="1"/>
              </a:xfrm>
              <a:prstGeom prst="line">
                <a:avLst/>
              </a:prstGeom>
              <a:noFill/>
              <a:ln w="9360">
                <a:solidFill>
                  <a:srgbClr val="000066"/>
                </a:solidFill>
                <a:miter lim="800000"/>
                <a:headEnd/>
                <a:tailEnd/>
              </a:ln>
            </p:spPr>
            <p:txBody>
              <a:bodyPr/>
              <a:lstStyle/>
              <a:p>
                <a:endParaRPr lang="es-ES"/>
              </a:p>
            </p:txBody>
          </p:sp>
        </p:grpSp>
        <p:grpSp>
          <p:nvGrpSpPr>
            <p:cNvPr id="389140" name="Group 31"/>
            <p:cNvGrpSpPr>
              <a:grpSpLocks/>
            </p:cNvGrpSpPr>
            <p:nvPr/>
          </p:nvGrpSpPr>
          <p:grpSpPr bwMode="auto">
            <a:xfrm>
              <a:off x="7612" y="4149"/>
              <a:ext cx="53" cy="57"/>
              <a:chOff x="7612" y="4149"/>
              <a:chExt cx="53" cy="57"/>
            </a:xfrm>
          </p:grpSpPr>
          <p:sp>
            <p:nvSpPr>
              <p:cNvPr id="389144" name="Line 32"/>
              <p:cNvSpPr>
                <a:spLocks noChangeShapeType="1"/>
              </p:cNvSpPr>
              <p:nvPr/>
            </p:nvSpPr>
            <p:spPr bwMode="auto">
              <a:xfrm flipV="1">
                <a:off x="7612" y="4148"/>
                <a:ext cx="1" cy="60"/>
              </a:xfrm>
              <a:prstGeom prst="line">
                <a:avLst/>
              </a:prstGeom>
              <a:noFill/>
              <a:ln w="9360">
                <a:solidFill>
                  <a:srgbClr val="000066"/>
                </a:solidFill>
                <a:miter lim="800000"/>
                <a:headEnd/>
                <a:tailEnd/>
              </a:ln>
            </p:spPr>
            <p:txBody>
              <a:bodyPr/>
              <a:lstStyle/>
              <a:p>
                <a:endParaRPr lang="es-ES"/>
              </a:p>
            </p:txBody>
          </p:sp>
          <p:sp>
            <p:nvSpPr>
              <p:cNvPr id="389145" name="Line 33"/>
              <p:cNvSpPr>
                <a:spLocks noChangeShapeType="1"/>
              </p:cNvSpPr>
              <p:nvPr/>
            </p:nvSpPr>
            <p:spPr bwMode="auto">
              <a:xfrm>
                <a:off x="7612" y="4153"/>
                <a:ext cx="54" cy="1"/>
              </a:xfrm>
              <a:prstGeom prst="line">
                <a:avLst/>
              </a:prstGeom>
              <a:noFill/>
              <a:ln w="9360">
                <a:solidFill>
                  <a:srgbClr val="000066"/>
                </a:solidFill>
                <a:miter lim="800000"/>
                <a:headEnd/>
                <a:tailEnd/>
              </a:ln>
            </p:spPr>
            <p:txBody>
              <a:bodyPr/>
              <a:lstStyle/>
              <a:p>
                <a:endParaRPr lang="es-ES"/>
              </a:p>
            </p:txBody>
          </p:sp>
        </p:grpSp>
        <p:grpSp>
          <p:nvGrpSpPr>
            <p:cNvPr id="389141" name="Group 34"/>
            <p:cNvGrpSpPr>
              <a:grpSpLocks/>
            </p:cNvGrpSpPr>
            <p:nvPr/>
          </p:nvGrpSpPr>
          <p:grpSpPr bwMode="auto">
            <a:xfrm>
              <a:off x="7504" y="4249"/>
              <a:ext cx="53" cy="57"/>
              <a:chOff x="7504" y="4249"/>
              <a:chExt cx="53" cy="57"/>
            </a:xfrm>
          </p:grpSpPr>
          <p:sp>
            <p:nvSpPr>
              <p:cNvPr id="389142" name="Line 35"/>
              <p:cNvSpPr>
                <a:spLocks noChangeShapeType="1"/>
              </p:cNvSpPr>
              <p:nvPr/>
            </p:nvSpPr>
            <p:spPr bwMode="auto">
              <a:xfrm flipV="1">
                <a:off x="7504" y="4248"/>
                <a:ext cx="1" cy="60"/>
              </a:xfrm>
              <a:prstGeom prst="line">
                <a:avLst/>
              </a:prstGeom>
              <a:noFill/>
              <a:ln w="9360">
                <a:solidFill>
                  <a:srgbClr val="000066"/>
                </a:solidFill>
                <a:miter lim="800000"/>
                <a:headEnd/>
                <a:tailEnd/>
              </a:ln>
            </p:spPr>
            <p:txBody>
              <a:bodyPr/>
              <a:lstStyle/>
              <a:p>
                <a:endParaRPr lang="es-ES"/>
              </a:p>
            </p:txBody>
          </p:sp>
          <p:sp>
            <p:nvSpPr>
              <p:cNvPr id="389143" name="Line 36"/>
              <p:cNvSpPr>
                <a:spLocks noChangeShapeType="1"/>
              </p:cNvSpPr>
              <p:nvPr/>
            </p:nvSpPr>
            <p:spPr bwMode="auto">
              <a:xfrm>
                <a:off x="7504" y="4253"/>
                <a:ext cx="54" cy="1"/>
              </a:xfrm>
              <a:prstGeom prst="line">
                <a:avLst/>
              </a:prstGeom>
              <a:noFill/>
              <a:ln w="9360">
                <a:solidFill>
                  <a:srgbClr val="000066"/>
                </a:solidFill>
                <a:miter lim="800000"/>
                <a:headEnd/>
                <a:tailEnd/>
              </a:ln>
            </p:spPr>
            <p:txBody>
              <a:bodyPr/>
              <a:lstStyle/>
              <a:p>
                <a:endParaRPr lang="es-ES"/>
              </a:p>
            </p:txBody>
          </p:sp>
        </p:grpSp>
      </p:grpSp>
      <p:sp>
        <p:nvSpPr>
          <p:cNvPr id="389127" name="Rectangle 37"/>
          <p:cNvSpPr>
            <a:spLocks noChangeArrowheads="1"/>
          </p:cNvSpPr>
          <p:nvPr/>
        </p:nvSpPr>
        <p:spPr bwMode="auto">
          <a:xfrm>
            <a:off x="178560" y="964902"/>
            <a:ext cx="7554240" cy="457968"/>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Lst>
            </a:pPr>
            <a:r>
              <a:rPr lang="en-GB">
                <a:solidFill>
                  <a:srgbClr val="000066"/>
                </a:solidFill>
              </a:rPr>
              <a:t>One columns per specific value of categorical </a:t>
            </a:r>
            <a:r>
              <a:rPr lang="en-GB" b="1">
                <a:solidFill>
                  <a:srgbClr val="000066"/>
                </a:solidFill>
              </a:rPr>
              <a:t>Control window</a:t>
            </a:r>
          </a:p>
        </p:txBody>
      </p:sp>
      <p:cxnSp>
        <p:nvCxnSpPr>
          <p:cNvPr id="389128" name="AutoShape 38"/>
          <p:cNvCxnSpPr>
            <a:cxnSpLocks noChangeShapeType="1"/>
            <a:stCxn id="389127" idx="2"/>
            <a:endCxn id="389122" idx="0"/>
          </p:cNvCxnSpPr>
          <p:nvPr/>
        </p:nvCxnSpPr>
        <p:spPr bwMode="auto">
          <a:xfrm rot="16200000" flipH="1">
            <a:off x="5413670" y="-35120"/>
            <a:ext cx="191541" cy="3107520"/>
          </a:xfrm>
          <a:prstGeom prst="curvedConnector3">
            <a:avLst>
              <a:gd name="adj1" fmla="val 50000"/>
            </a:avLst>
          </a:prstGeom>
          <a:noFill/>
          <a:ln w="9360">
            <a:solidFill>
              <a:srgbClr val="000000"/>
            </a:solidFill>
            <a:miter lim="800000"/>
            <a:headEnd/>
            <a:tailEnd type="triangle" w="med" len="med"/>
          </a:ln>
        </p:spPr>
      </p:cxnSp>
      <p:pic>
        <p:nvPicPr>
          <p:cNvPr id="389129" name="Picture 39"/>
          <p:cNvPicPr>
            <a:picLocks noChangeAspect="1" noChangeArrowheads="1"/>
          </p:cNvPicPr>
          <p:nvPr/>
        </p:nvPicPr>
        <p:blipFill>
          <a:blip r:embed="rId3"/>
          <a:srcRect/>
          <a:stretch>
            <a:fillRect/>
          </a:stretch>
        </p:blipFill>
        <p:spPr bwMode="auto">
          <a:xfrm>
            <a:off x="260640" y="1600009"/>
            <a:ext cx="3536640" cy="2973912"/>
          </a:xfrm>
          <a:prstGeom prst="rect">
            <a:avLst/>
          </a:prstGeom>
          <a:noFill/>
          <a:ln w="9525">
            <a:noFill/>
            <a:miter lim="800000"/>
            <a:headEnd/>
            <a:tailEnd/>
          </a:ln>
        </p:spPr>
      </p:pic>
      <p:sp>
        <p:nvSpPr>
          <p:cNvPr id="389130" name="Rectangle 40"/>
          <p:cNvSpPr>
            <a:spLocks noGrp="1" noChangeArrowheads="1"/>
          </p:cNvSpPr>
          <p:nvPr>
            <p:ph type="title"/>
          </p:nvPr>
        </p:nvSpPr>
        <p:spPr>
          <a:xfrm>
            <a:off x="326881" y="24484"/>
            <a:ext cx="7444800" cy="681191"/>
          </a:xfrm>
        </p:spPr>
        <p:txBody>
          <a:bodyPr/>
          <a:lstStyle/>
          <a:p>
            <a:r>
              <a:rPr lang="en-US" smtClean="0"/>
              <a:t>How to read profiles</a:t>
            </a:r>
            <a:endParaRPr lang="es-ES" smtClean="0"/>
          </a:p>
        </p:txBody>
      </p:sp>
    </p:spTree>
    <p:extLst>
      <p:ext uri="{BB962C8B-B14F-4D97-AF65-F5344CB8AC3E}">
        <p14:creationId xmlns:p14="http://schemas.microsoft.com/office/powerpoint/2010/main" val="26724485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3"/>
          <p:cNvSpPr>
            <a:spLocks noChangeArrowheads="1"/>
          </p:cNvSpPr>
          <p:nvPr/>
        </p:nvSpPr>
        <p:spPr bwMode="auto">
          <a:xfrm rot="-5400000">
            <a:off x="4657596" y="3081228"/>
            <a:ext cx="1591368" cy="457920"/>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Lst>
            </a:pPr>
            <a:r>
              <a:rPr lang="en-GB">
                <a:solidFill>
                  <a:srgbClr val="000066"/>
                </a:solidFill>
              </a:rPr>
              <a:t>Thread</a:t>
            </a:r>
          </a:p>
        </p:txBody>
      </p:sp>
      <p:sp>
        <p:nvSpPr>
          <p:cNvPr id="391170" name="Rectangle 4"/>
          <p:cNvSpPr>
            <a:spLocks noChangeArrowheads="1"/>
          </p:cNvSpPr>
          <p:nvPr/>
        </p:nvSpPr>
        <p:spPr bwMode="auto">
          <a:xfrm>
            <a:off x="4731840" y="1535201"/>
            <a:ext cx="4127040" cy="456528"/>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Lst>
            </a:pPr>
            <a:r>
              <a:rPr lang="en-GB">
                <a:solidFill>
                  <a:srgbClr val="000066"/>
                </a:solidFill>
              </a:rPr>
              <a:t>duration, instructions, BW, IPC, ...</a:t>
            </a:r>
          </a:p>
        </p:txBody>
      </p:sp>
      <p:grpSp>
        <p:nvGrpSpPr>
          <p:cNvPr id="391171" name="Group 5"/>
          <p:cNvGrpSpPr>
            <a:grpSpLocks/>
          </p:cNvGrpSpPr>
          <p:nvPr/>
        </p:nvGrpSpPr>
        <p:grpSpPr bwMode="auto">
          <a:xfrm>
            <a:off x="5590080" y="1781468"/>
            <a:ext cx="3176640" cy="2138624"/>
            <a:chOff x="5007" y="2064"/>
            <a:chExt cx="2846" cy="1915"/>
          </a:xfrm>
        </p:grpSpPr>
        <p:sp>
          <p:nvSpPr>
            <p:cNvPr id="391209" name="Rectangle 6"/>
            <p:cNvSpPr>
              <a:spLocks noChangeArrowheads="1"/>
            </p:cNvSpPr>
            <p:nvPr/>
          </p:nvSpPr>
          <p:spPr bwMode="auto">
            <a:xfrm>
              <a:off x="5268" y="2354"/>
              <a:ext cx="2586" cy="1626"/>
            </a:xfrm>
            <a:prstGeom prst="rect">
              <a:avLst/>
            </a:prstGeom>
            <a:no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210" name="Line 7"/>
            <p:cNvSpPr>
              <a:spLocks noChangeShapeType="1"/>
            </p:cNvSpPr>
            <p:nvPr/>
          </p:nvSpPr>
          <p:spPr bwMode="auto">
            <a:xfrm>
              <a:off x="5007" y="3487"/>
              <a:ext cx="2034" cy="1"/>
            </a:xfrm>
            <a:prstGeom prst="line">
              <a:avLst/>
            </a:prstGeom>
            <a:noFill/>
            <a:ln w="9360">
              <a:solidFill>
                <a:srgbClr val="000000"/>
              </a:solidFill>
              <a:miter lim="800000"/>
              <a:headEnd/>
              <a:tailEnd/>
            </a:ln>
          </p:spPr>
          <p:txBody>
            <a:bodyPr/>
            <a:lstStyle/>
            <a:p>
              <a:endParaRPr lang="es-ES"/>
            </a:p>
          </p:txBody>
        </p:sp>
        <p:sp>
          <p:nvSpPr>
            <p:cNvPr id="391211" name="Oval 8"/>
            <p:cNvSpPr>
              <a:spLocks noChangeArrowheads="1"/>
            </p:cNvSpPr>
            <p:nvPr/>
          </p:nvSpPr>
          <p:spPr bwMode="auto">
            <a:xfrm>
              <a:off x="7070" y="3400"/>
              <a:ext cx="145" cy="174"/>
            </a:xfrm>
            <a:prstGeom prst="ellipse">
              <a:avLst/>
            </a:prstGeom>
            <a:solidFill>
              <a:srgbClr val="0CF428"/>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212" name="Line 9"/>
            <p:cNvSpPr>
              <a:spLocks noChangeShapeType="1"/>
            </p:cNvSpPr>
            <p:nvPr/>
          </p:nvSpPr>
          <p:spPr bwMode="auto">
            <a:xfrm>
              <a:off x="7139" y="2064"/>
              <a:ext cx="1" cy="1335"/>
            </a:xfrm>
            <a:prstGeom prst="line">
              <a:avLst/>
            </a:prstGeom>
            <a:noFill/>
            <a:ln w="9360">
              <a:solidFill>
                <a:srgbClr val="000000"/>
              </a:solidFill>
              <a:miter lim="800000"/>
              <a:headEnd/>
              <a:tailEnd/>
            </a:ln>
          </p:spPr>
          <p:txBody>
            <a:bodyPr/>
            <a:lstStyle/>
            <a:p>
              <a:endParaRPr lang="es-ES"/>
            </a:p>
          </p:txBody>
        </p:sp>
        <p:sp>
          <p:nvSpPr>
            <p:cNvPr id="391213" name="Line 10"/>
            <p:cNvSpPr>
              <a:spLocks noChangeShapeType="1"/>
            </p:cNvSpPr>
            <p:nvPr/>
          </p:nvSpPr>
          <p:spPr bwMode="auto">
            <a:xfrm>
              <a:off x="5036" y="2760"/>
              <a:ext cx="1" cy="1162"/>
            </a:xfrm>
            <a:prstGeom prst="line">
              <a:avLst/>
            </a:prstGeom>
            <a:noFill/>
            <a:ln w="9360">
              <a:solidFill>
                <a:srgbClr val="000000"/>
              </a:solidFill>
              <a:miter lim="800000"/>
              <a:headEnd type="triangle" w="med" len="med"/>
              <a:tailEnd type="triangle" w="med" len="med"/>
            </a:ln>
          </p:spPr>
          <p:txBody>
            <a:bodyPr/>
            <a:lstStyle/>
            <a:p>
              <a:endParaRPr lang="es-ES"/>
            </a:p>
          </p:txBody>
        </p:sp>
        <p:sp>
          <p:nvSpPr>
            <p:cNvPr id="391214" name="Line 11"/>
            <p:cNvSpPr>
              <a:spLocks noChangeShapeType="1"/>
            </p:cNvSpPr>
            <p:nvPr/>
          </p:nvSpPr>
          <p:spPr bwMode="auto">
            <a:xfrm flipH="1">
              <a:off x="6222" y="2180"/>
              <a:ext cx="1289" cy="1"/>
            </a:xfrm>
            <a:prstGeom prst="line">
              <a:avLst/>
            </a:prstGeom>
            <a:noFill/>
            <a:ln w="9360">
              <a:solidFill>
                <a:srgbClr val="000000"/>
              </a:solidFill>
              <a:miter lim="800000"/>
              <a:headEnd type="triangle" w="med" len="med"/>
              <a:tailEnd type="triangle" w="med" len="med"/>
            </a:ln>
          </p:spPr>
          <p:txBody>
            <a:bodyPr/>
            <a:lstStyle/>
            <a:p>
              <a:endParaRPr lang="es-ES"/>
            </a:p>
          </p:txBody>
        </p:sp>
      </p:grpSp>
      <p:cxnSp>
        <p:nvCxnSpPr>
          <p:cNvPr id="391172" name="AutoShape 13"/>
          <p:cNvCxnSpPr>
            <a:cxnSpLocks noChangeShapeType="1"/>
            <a:stCxn id="391179" idx="0"/>
            <a:endCxn id="391211" idx="4"/>
          </p:cNvCxnSpPr>
          <p:nvPr/>
        </p:nvCxnSpPr>
        <p:spPr bwMode="auto">
          <a:xfrm rot="5400000" flipH="1" flipV="1">
            <a:off x="5585687" y="2478678"/>
            <a:ext cx="1398387" cy="3376800"/>
          </a:xfrm>
          <a:prstGeom prst="curvedConnector3">
            <a:avLst>
              <a:gd name="adj1" fmla="val 50000"/>
            </a:avLst>
          </a:prstGeom>
          <a:noFill/>
          <a:ln w="9360">
            <a:solidFill>
              <a:srgbClr val="000000"/>
            </a:solidFill>
            <a:miter lim="800000"/>
            <a:headEnd/>
            <a:tailEnd type="triangle" w="med" len="med"/>
          </a:ln>
        </p:spPr>
      </p:cxnSp>
      <p:sp>
        <p:nvSpPr>
          <p:cNvPr id="391173" name="Rectangle 37"/>
          <p:cNvSpPr>
            <a:spLocks noChangeArrowheads="1"/>
          </p:cNvSpPr>
          <p:nvPr/>
        </p:nvSpPr>
        <p:spPr bwMode="auto">
          <a:xfrm>
            <a:off x="178561" y="964902"/>
            <a:ext cx="8304480" cy="457968"/>
          </a:xfrm>
          <a:prstGeom prst="rect">
            <a:avLst/>
          </a:prstGeom>
          <a:noFill/>
          <a:ln w="9525">
            <a:noFill/>
            <a:miter lim="800000"/>
            <a:headEnd/>
            <a:tailEnd/>
          </a:ln>
        </p:spPr>
        <p:txBody>
          <a:bodyPr lIns="91386" tIns="45819" rIns="91386" bIns="45819"/>
          <a:lstStyle/>
          <a:p>
            <a:pPr marL="450727" lvl="1"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Columns correspond to bins of values of a numeric </a:t>
            </a:r>
            <a:r>
              <a:rPr lang="en-GB" b="1">
                <a:solidFill>
                  <a:srgbClr val="000066"/>
                </a:solidFill>
              </a:rPr>
              <a:t>Control window</a:t>
            </a:r>
          </a:p>
        </p:txBody>
      </p:sp>
      <p:cxnSp>
        <p:nvCxnSpPr>
          <p:cNvPr id="391174" name="AutoShape 38"/>
          <p:cNvCxnSpPr>
            <a:cxnSpLocks noChangeShapeType="1"/>
            <a:stCxn id="391173" idx="2"/>
            <a:endCxn id="391170" idx="0"/>
          </p:cNvCxnSpPr>
          <p:nvPr/>
        </p:nvCxnSpPr>
        <p:spPr bwMode="auto">
          <a:xfrm rot="16200000" flipH="1">
            <a:off x="5507275" y="247116"/>
            <a:ext cx="112332" cy="2463840"/>
          </a:xfrm>
          <a:prstGeom prst="curvedConnector3">
            <a:avLst>
              <a:gd name="adj1" fmla="val 50000"/>
            </a:avLst>
          </a:prstGeom>
          <a:noFill/>
          <a:ln w="9360">
            <a:solidFill>
              <a:srgbClr val="000000"/>
            </a:solidFill>
            <a:miter lim="800000"/>
            <a:headEnd/>
            <a:tailEnd type="triangle" w="med" len="med"/>
          </a:ln>
        </p:spPr>
      </p:cxnSp>
      <p:pic>
        <p:nvPicPr>
          <p:cNvPr id="391175" name="Picture 39"/>
          <p:cNvPicPr>
            <a:picLocks noChangeAspect="1" noChangeArrowheads="1"/>
          </p:cNvPicPr>
          <p:nvPr/>
        </p:nvPicPr>
        <p:blipFill>
          <a:blip r:embed="rId3"/>
          <a:srcRect/>
          <a:stretch>
            <a:fillRect/>
          </a:stretch>
        </p:blipFill>
        <p:spPr bwMode="auto">
          <a:xfrm>
            <a:off x="658081" y="1600009"/>
            <a:ext cx="3078720" cy="2456898"/>
          </a:xfrm>
          <a:prstGeom prst="rect">
            <a:avLst/>
          </a:prstGeom>
          <a:noFill/>
          <a:ln w="9525">
            <a:noFill/>
            <a:miter lim="800000"/>
            <a:headEnd/>
            <a:tailEnd/>
          </a:ln>
        </p:spPr>
      </p:pic>
      <p:grpSp>
        <p:nvGrpSpPr>
          <p:cNvPr id="391176" name="Group 41"/>
          <p:cNvGrpSpPr>
            <a:grpSpLocks/>
          </p:cNvGrpSpPr>
          <p:nvPr/>
        </p:nvGrpSpPr>
        <p:grpSpPr bwMode="auto">
          <a:xfrm>
            <a:off x="783360" y="4041067"/>
            <a:ext cx="2937600" cy="317714"/>
            <a:chOff x="806" y="4131"/>
            <a:chExt cx="2631" cy="285"/>
          </a:xfrm>
        </p:grpSpPr>
        <p:sp>
          <p:nvSpPr>
            <p:cNvPr id="391207" name="Line 42"/>
            <p:cNvSpPr>
              <a:spLocks noChangeShapeType="1"/>
            </p:cNvSpPr>
            <p:nvPr/>
          </p:nvSpPr>
          <p:spPr bwMode="auto">
            <a:xfrm>
              <a:off x="806" y="4358"/>
              <a:ext cx="2631" cy="1"/>
            </a:xfrm>
            <a:prstGeom prst="line">
              <a:avLst/>
            </a:prstGeom>
            <a:noFill/>
            <a:ln w="9360">
              <a:solidFill>
                <a:srgbClr val="000000"/>
              </a:solidFill>
              <a:miter lim="800000"/>
              <a:headEnd/>
              <a:tailEnd type="triangle" w="med" len="med"/>
            </a:ln>
          </p:spPr>
          <p:txBody>
            <a:bodyPr/>
            <a:lstStyle/>
            <a:p>
              <a:endParaRPr lang="es-ES"/>
            </a:p>
          </p:txBody>
        </p:sp>
        <p:sp>
          <p:nvSpPr>
            <p:cNvPr id="391208" name="Text Box 43"/>
            <p:cNvSpPr txBox="1">
              <a:spLocks noChangeArrowheads="1"/>
            </p:cNvSpPr>
            <p:nvPr/>
          </p:nvSpPr>
          <p:spPr bwMode="auto">
            <a:xfrm>
              <a:off x="1595" y="4131"/>
              <a:ext cx="1000" cy="285"/>
            </a:xfrm>
            <a:prstGeom prst="rect">
              <a:avLst/>
            </a:prstGeom>
            <a:noFill/>
            <a:ln w="9525">
              <a:noFill/>
              <a:miter lim="800000"/>
              <a:headEnd/>
              <a:tailEnd/>
            </a:ln>
          </p:spPr>
          <p:txBody>
            <a:bodyPr wrap="none" lIns="129960" tIns="65160" rIns="129960" bIns="65160">
              <a:spAutoFit/>
            </a:bodyPr>
            <a:lstStyle/>
            <a:p>
              <a:pPr algn="ctr" hangingPunct="0">
                <a:lnSpc>
                  <a:spcPct val="93000"/>
                </a:lnSpc>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300">
                  <a:solidFill>
                    <a:srgbClr val="000000"/>
                  </a:solidFill>
                </a:rPr>
                <a:t>Instructions</a:t>
              </a:r>
            </a:p>
          </p:txBody>
        </p:sp>
      </p:grpSp>
      <p:grpSp>
        <p:nvGrpSpPr>
          <p:cNvPr id="391177" name="Group 44"/>
          <p:cNvGrpSpPr>
            <a:grpSpLocks/>
          </p:cNvGrpSpPr>
          <p:nvPr/>
        </p:nvGrpSpPr>
        <p:grpSpPr bwMode="auto">
          <a:xfrm>
            <a:off x="252801" y="2014772"/>
            <a:ext cx="318080" cy="1772826"/>
            <a:chOff x="317" y="2226"/>
            <a:chExt cx="284" cy="1587"/>
          </a:xfrm>
        </p:grpSpPr>
        <p:sp>
          <p:nvSpPr>
            <p:cNvPr id="391205" name="Line 45"/>
            <p:cNvSpPr>
              <a:spLocks noChangeShapeType="1"/>
            </p:cNvSpPr>
            <p:nvPr/>
          </p:nvSpPr>
          <p:spPr bwMode="auto">
            <a:xfrm>
              <a:off x="552" y="2226"/>
              <a:ext cx="1" cy="1587"/>
            </a:xfrm>
            <a:prstGeom prst="line">
              <a:avLst/>
            </a:prstGeom>
            <a:noFill/>
            <a:ln w="9360">
              <a:solidFill>
                <a:srgbClr val="000000"/>
              </a:solidFill>
              <a:miter lim="800000"/>
              <a:headEnd type="triangle" w="med" len="med"/>
              <a:tailEnd type="triangle" w="med" len="med"/>
            </a:ln>
          </p:spPr>
          <p:txBody>
            <a:bodyPr/>
            <a:lstStyle/>
            <a:p>
              <a:endParaRPr lang="es-ES"/>
            </a:p>
          </p:txBody>
        </p:sp>
        <p:sp>
          <p:nvSpPr>
            <p:cNvPr id="391206" name="Text Box 46"/>
            <p:cNvSpPr txBox="1">
              <a:spLocks noChangeArrowheads="1"/>
            </p:cNvSpPr>
            <p:nvPr/>
          </p:nvSpPr>
          <p:spPr bwMode="auto">
            <a:xfrm rot="16200000">
              <a:off x="-33" y="2784"/>
              <a:ext cx="983" cy="284"/>
            </a:xfrm>
            <a:prstGeom prst="rect">
              <a:avLst/>
            </a:prstGeom>
            <a:noFill/>
            <a:ln w="9525">
              <a:noFill/>
              <a:miter lim="800000"/>
              <a:headEnd/>
              <a:tailEnd/>
            </a:ln>
          </p:spPr>
          <p:txBody>
            <a:bodyPr wrap="none" lIns="129960" tIns="65160" rIns="129960" bIns="65160">
              <a:spAutoFit/>
            </a:bodyPr>
            <a:lstStyle/>
            <a:p>
              <a:pPr algn="ctr" hangingPunct="0">
                <a:lnSpc>
                  <a:spcPct val="93000"/>
                </a:lnSpc>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300">
                  <a:solidFill>
                    <a:srgbClr val="000000"/>
                  </a:solidFill>
                </a:rPr>
                <a:t>Processors</a:t>
              </a:r>
            </a:p>
          </p:txBody>
        </p:sp>
      </p:grpSp>
      <p:sp>
        <p:nvSpPr>
          <p:cNvPr id="391178" name="Rectangle 47"/>
          <p:cNvSpPr>
            <a:spLocks noGrp="1" noChangeArrowheads="1"/>
          </p:cNvSpPr>
          <p:nvPr>
            <p:ph type="title"/>
          </p:nvPr>
        </p:nvSpPr>
        <p:spPr>
          <a:xfrm>
            <a:off x="326881" y="24484"/>
            <a:ext cx="7444800" cy="681191"/>
          </a:xfrm>
        </p:spPr>
        <p:txBody>
          <a:bodyPr/>
          <a:lstStyle/>
          <a:p>
            <a:r>
              <a:rPr lang="en-US" smtClean="0"/>
              <a:t>How to read histograms</a:t>
            </a:r>
            <a:endParaRPr lang="es-ES" smtClean="0"/>
          </a:p>
        </p:txBody>
      </p:sp>
      <p:sp>
        <p:nvSpPr>
          <p:cNvPr id="391179" name="Rectangle 12"/>
          <p:cNvSpPr>
            <a:spLocks noChangeArrowheads="1"/>
          </p:cNvSpPr>
          <p:nvPr/>
        </p:nvSpPr>
        <p:spPr bwMode="auto">
          <a:xfrm>
            <a:off x="178561" y="4866272"/>
            <a:ext cx="8834400" cy="1764185"/>
          </a:xfrm>
          <a:prstGeom prst="rect">
            <a:avLst/>
          </a:prstGeom>
          <a:noFill/>
          <a:ln w="9525">
            <a:noFill/>
            <a:miter lim="800000"/>
            <a:headEnd/>
            <a:tailEnd/>
          </a:ln>
        </p:spPr>
        <p:txBody>
          <a:bodyPr lIns="91386" tIns="45819" rIns="91386" bIns="45819"/>
          <a:lstStyle/>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Value/color is a statistic computed for the specific thread</a:t>
            </a:r>
            <a:endParaRPr lang="en-GB" b="1">
              <a:solidFill>
                <a:srgbClr val="000066"/>
              </a:solidFill>
            </a:endParaRP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when control window had the value corresponding to the column</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endParaRPr lang="en-GB" b="1">
              <a:solidFill>
                <a:srgbClr val="000066"/>
              </a:solidFill>
            </a:endParaRP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b="1">
                <a:solidFill>
                  <a:srgbClr val="000066"/>
                </a:solidFill>
              </a:rPr>
              <a:t>Relevant statistics: </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Time, %time, #bursts, Avg. burst time</a:t>
            </a:r>
          </a:p>
          <a:p>
            <a:pPr marL="450727" lvl="1" algn="ctr" eaLnBrk="0" hangingPunct="0">
              <a:lnSpc>
                <a:spcPct val="93000"/>
              </a:lnSpc>
              <a:buClr>
                <a:srgbClr val="000066"/>
              </a:buClr>
              <a:buSzPct val="45000"/>
              <a:tabLst>
                <a:tab pos="450727" algn="l"/>
                <a:tab pos="766091" algn="l"/>
                <a:tab pos="1081456" algn="l"/>
                <a:tab pos="1398261" algn="l"/>
                <a:tab pos="1713625" algn="l"/>
                <a:tab pos="2030430" algn="l"/>
                <a:tab pos="2345795" algn="l"/>
                <a:tab pos="2661159" algn="l"/>
                <a:tab pos="2977964" algn="l"/>
                <a:tab pos="3293329" algn="l"/>
                <a:tab pos="3608693" algn="l"/>
                <a:tab pos="3925498" algn="l"/>
                <a:tab pos="4240863" algn="l"/>
                <a:tab pos="4557668" algn="l"/>
                <a:tab pos="4873032" algn="l"/>
                <a:tab pos="5188397" algn="l"/>
                <a:tab pos="5505202" algn="l"/>
                <a:tab pos="5820566" algn="l"/>
                <a:tab pos="6137371" algn="l"/>
                <a:tab pos="6452736" algn="l"/>
                <a:tab pos="6768100" algn="l"/>
                <a:tab pos="7125225" algn="l"/>
                <a:tab pos="7634993" algn="l"/>
                <a:tab pos="8143321" algn="l"/>
              </a:tabLst>
            </a:pPr>
            <a:r>
              <a:rPr lang="en-GB">
                <a:solidFill>
                  <a:srgbClr val="000066"/>
                </a:solidFill>
              </a:rPr>
              <a:t>Average of </a:t>
            </a:r>
            <a:r>
              <a:rPr lang="en-GB" b="1">
                <a:solidFill>
                  <a:srgbClr val="000066"/>
                </a:solidFill>
              </a:rPr>
              <a:t>Data window</a:t>
            </a:r>
            <a:endParaRPr lang="en-GB">
              <a:solidFill>
                <a:srgbClr val="000066"/>
              </a:solidFill>
            </a:endParaRPr>
          </a:p>
        </p:txBody>
      </p:sp>
      <p:grpSp>
        <p:nvGrpSpPr>
          <p:cNvPr id="391180" name="Group 3"/>
          <p:cNvGrpSpPr>
            <a:grpSpLocks/>
          </p:cNvGrpSpPr>
          <p:nvPr/>
        </p:nvGrpSpPr>
        <p:grpSpPr bwMode="auto">
          <a:xfrm>
            <a:off x="7679521" y="4030981"/>
            <a:ext cx="1182240" cy="582039"/>
            <a:chOff x="8465431" y="4444009"/>
            <a:chExt cx="1303829" cy="640574"/>
          </a:xfrm>
        </p:grpSpPr>
        <p:sp>
          <p:nvSpPr>
            <p:cNvPr id="391181" name="Rectangle 15"/>
            <p:cNvSpPr>
              <a:spLocks noChangeArrowheads="1"/>
            </p:cNvSpPr>
            <p:nvPr/>
          </p:nvSpPr>
          <p:spPr bwMode="auto">
            <a:xfrm>
              <a:off x="8465953" y="4779967"/>
              <a:ext cx="130454" cy="81221"/>
            </a:xfrm>
            <a:prstGeom prst="rect">
              <a:avLst/>
            </a:prstGeom>
            <a:solidFill>
              <a:srgbClr val="FFCC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182" name="Rectangle 16"/>
            <p:cNvSpPr>
              <a:spLocks noChangeArrowheads="1"/>
            </p:cNvSpPr>
            <p:nvPr/>
          </p:nvSpPr>
          <p:spPr bwMode="auto">
            <a:xfrm>
              <a:off x="8465953" y="4444009"/>
              <a:ext cx="130454" cy="81221"/>
            </a:xfrm>
            <a:prstGeom prst="rect">
              <a:avLst/>
            </a:prstGeom>
            <a:solidFill>
              <a:srgbClr val="FF9933"/>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183" name="Rectangle 17"/>
            <p:cNvSpPr>
              <a:spLocks noChangeArrowheads="1"/>
            </p:cNvSpPr>
            <p:nvPr/>
          </p:nvSpPr>
          <p:spPr bwMode="auto">
            <a:xfrm>
              <a:off x="8465953" y="4525230"/>
              <a:ext cx="130454" cy="82451"/>
            </a:xfrm>
            <a:prstGeom prst="rect">
              <a:avLst/>
            </a:prstGeom>
            <a:solidFill>
              <a:srgbClr val="3333CC"/>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184" name="Rectangle 18"/>
            <p:cNvSpPr>
              <a:spLocks noChangeArrowheads="1"/>
            </p:cNvSpPr>
            <p:nvPr/>
          </p:nvSpPr>
          <p:spPr bwMode="auto">
            <a:xfrm>
              <a:off x="8465953" y="4697516"/>
              <a:ext cx="130454" cy="82451"/>
            </a:xfrm>
            <a:prstGeom prst="rect">
              <a:avLst/>
            </a:prstGeom>
            <a:solidFill>
              <a:srgbClr val="66FF66"/>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grpSp>
          <p:nvGrpSpPr>
            <p:cNvPr id="391185" name="Group 19"/>
            <p:cNvGrpSpPr>
              <a:grpSpLocks/>
            </p:cNvGrpSpPr>
            <p:nvPr/>
          </p:nvGrpSpPr>
          <p:grpSpPr bwMode="auto">
            <a:xfrm>
              <a:off x="8480721" y="4638446"/>
              <a:ext cx="87379" cy="28304"/>
              <a:chOff x="6891" y="4237"/>
              <a:chExt cx="71" cy="23"/>
            </a:xfrm>
          </p:grpSpPr>
          <p:sp>
            <p:nvSpPr>
              <p:cNvPr id="391202" name="Oval 20"/>
              <p:cNvSpPr>
                <a:spLocks noChangeArrowheads="1"/>
              </p:cNvSpPr>
              <p:nvPr/>
            </p:nvSpPr>
            <p:spPr bwMode="auto">
              <a:xfrm>
                <a:off x="6891"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203" name="Oval 21"/>
              <p:cNvSpPr>
                <a:spLocks noChangeArrowheads="1"/>
              </p:cNvSpPr>
              <p:nvPr/>
            </p:nvSpPr>
            <p:spPr bwMode="auto">
              <a:xfrm>
                <a:off x="6917"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391204" name="Oval 22"/>
              <p:cNvSpPr>
                <a:spLocks noChangeArrowheads="1"/>
              </p:cNvSpPr>
              <p:nvPr/>
            </p:nvSpPr>
            <p:spPr bwMode="auto">
              <a:xfrm>
                <a:off x="6944" y="4237"/>
                <a:ext cx="19" cy="24"/>
              </a:xfrm>
              <a:prstGeom prst="ellipse">
                <a:avLst/>
              </a:prstGeom>
              <a:solidFill>
                <a:srgbClr val="000000"/>
              </a:solidFill>
              <a:ln w="9360">
                <a:solidFill>
                  <a:srgbClr val="00000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grpSp>
        <p:sp>
          <p:nvSpPr>
            <p:cNvPr id="391186" name="Line 23"/>
            <p:cNvSpPr>
              <a:spLocks noChangeShapeType="1"/>
            </p:cNvSpPr>
            <p:nvPr/>
          </p:nvSpPr>
          <p:spPr bwMode="auto">
            <a:xfrm>
              <a:off x="8900389" y="4779967"/>
              <a:ext cx="267061" cy="1231"/>
            </a:xfrm>
            <a:prstGeom prst="line">
              <a:avLst/>
            </a:prstGeom>
            <a:noFill/>
            <a:ln w="9360">
              <a:solidFill>
                <a:srgbClr val="000066"/>
              </a:solidFill>
              <a:miter lim="800000"/>
              <a:headEnd/>
              <a:tailEnd/>
            </a:ln>
          </p:spPr>
          <p:txBody>
            <a:bodyPr/>
            <a:lstStyle/>
            <a:p>
              <a:endParaRPr lang="es-ES"/>
            </a:p>
          </p:txBody>
        </p:sp>
        <p:sp>
          <p:nvSpPr>
            <p:cNvPr id="391187" name="Line 24"/>
            <p:cNvSpPr>
              <a:spLocks noChangeShapeType="1"/>
            </p:cNvSpPr>
            <p:nvPr/>
          </p:nvSpPr>
          <p:spPr bwMode="auto">
            <a:xfrm>
              <a:off x="9368053" y="4535075"/>
              <a:ext cx="401207" cy="1231"/>
            </a:xfrm>
            <a:prstGeom prst="line">
              <a:avLst/>
            </a:prstGeom>
            <a:noFill/>
            <a:ln w="9360">
              <a:solidFill>
                <a:srgbClr val="000066"/>
              </a:solidFill>
              <a:miter lim="800000"/>
              <a:headEnd/>
              <a:tailEnd/>
            </a:ln>
          </p:spPr>
          <p:txBody>
            <a:bodyPr/>
            <a:lstStyle/>
            <a:p>
              <a:endParaRPr lang="es-ES"/>
            </a:p>
          </p:txBody>
        </p:sp>
        <p:grpSp>
          <p:nvGrpSpPr>
            <p:cNvPr id="391188" name="Group 25"/>
            <p:cNvGrpSpPr>
              <a:grpSpLocks/>
            </p:cNvGrpSpPr>
            <p:nvPr/>
          </p:nvGrpSpPr>
          <p:grpSpPr bwMode="auto">
            <a:xfrm>
              <a:off x="9167450" y="4714744"/>
              <a:ext cx="66458" cy="68914"/>
              <a:chOff x="7449" y="4299"/>
              <a:chExt cx="54" cy="56"/>
            </a:xfrm>
          </p:grpSpPr>
          <p:sp>
            <p:nvSpPr>
              <p:cNvPr id="391200" name="Line 26"/>
              <p:cNvSpPr>
                <a:spLocks noChangeShapeType="1"/>
              </p:cNvSpPr>
              <p:nvPr/>
            </p:nvSpPr>
            <p:spPr bwMode="auto">
              <a:xfrm flipV="1">
                <a:off x="7449" y="4298"/>
                <a:ext cx="1" cy="59"/>
              </a:xfrm>
              <a:prstGeom prst="line">
                <a:avLst/>
              </a:prstGeom>
              <a:noFill/>
              <a:ln w="9360">
                <a:solidFill>
                  <a:srgbClr val="000066"/>
                </a:solidFill>
                <a:miter lim="800000"/>
                <a:headEnd/>
                <a:tailEnd/>
              </a:ln>
            </p:spPr>
            <p:txBody>
              <a:bodyPr/>
              <a:lstStyle/>
              <a:p>
                <a:endParaRPr lang="es-ES"/>
              </a:p>
            </p:txBody>
          </p:sp>
          <p:sp>
            <p:nvSpPr>
              <p:cNvPr id="391201" name="Line 27"/>
              <p:cNvSpPr>
                <a:spLocks noChangeShapeType="1"/>
              </p:cNvSpPr>
              <p:nvPr/>
            </p:nvSpPr>
            <p:spPr bwMode="auto">
              <a:xfrm>
                <a:off x="7449" y="4303"/>
                <a:ext cx="55" cy="1"/>
              </a:xfrm>
              <a:prstGeom prst="line">
                <a:avLst/>
              </a:prstGeom>
              <a:noFill/>
              <a:ln w="9360">
                <a:solidFill>
                  <a:srgbClr val="000066"/>
                </a:solidFill>
                <a:miter lim="800000"/>
                <a:headEnd/>
                <a:tailEnd/>
              </a:ln>
            </p:spPr>
            <p:txBody>
              <a:bodyPr/>
              <a:lstStyle/>
              <a:p>
                <a:endParaRPr lang="es-ES"/>
              </a:p>
            </p:txBody>
          </p:sp>
        </p:grpSp>
        <p:grpSp>
          <p:nvGrpSpPr>
            <p:cNvPr id="391189" name="Group 28"/>
            <p:cNvGrpSpPr>
              <a:grpSpLocks/>
            </p:cNvGrpSpPr>
            <p:nvPr/>
          </p:nvGrpSpPr>
          <p:grpSpPr bwMode="auto">
            <a:xfrm>
              <a:off x="9301595" y="4591683"/>
              <a:ext cx="65227" cy="70145"/>
              <a:chOff x="7558" y="4199"/>
              <a:chExt cx="53" cy="57"/>
            </a:xfrm>
          </p:grpSpPr>
          <p:sp>
            <p:nvSpPr>
              <p:cNvPr id="391198" name="Line 29"/>
              <p:cNvSpPr>
                <a:spLocks noChangeShapeType="1"/>
              </p:cNvSpPr>
              <p:nvPr/>
            </p:nvSpPr>
            <p:spPr bwMode="auto">
              <a:xfrm flipV="1">
                <a:off x="7558" y="4198"/>
                <a:ext cx="1" cy="60"/>
              </a:xfrm>
              <a:prstGeom prst="line">
                <a:avLst/>
              </a:prstGeom>
              <a:noFill/>
              <a:ln w="9360">
                <a:solidFill>
                  <a:srgbClr val="000066"/>
                </a:solidFill>
                <a:miter lim="800000"/>
                <a:headEnd/>
                <a:tailEnd/>
              </a:ln>
            </p:spPr>
            <p:txBody>
              <a:bodyPr/>
              <a:lstStyle/>
              <a:p>
                <a:endParaRPr lang="es-ES"/>
              </a:p>
            </p:txBody>
          </p:sp>
          <p:sp>
            <p:nvSpPr>
              <p:cNvPr id="391199" name="Line 30"/>
              <p:cNvSpPr>
                <a:spLocks noChangeShapeType="1"/>
              </p:cNvSpPr>
              <p:nvPr/>
            </p:nvSpPr>
            <p:spPr bwMode="auto">
              <a:xfrm>
                <a:off x="7558" y="4203"/>
                <a:ext cx="54" cy="1"/>
              </a:xfrm>
              <a:prstGeom prst="line">
                <a:avLst/>
              </a:prstGeom>
              <a:noFill/>
              <a:ln w="9360">
                <a:solidFill>
                  <a:srgbClr val="000066"/>
                </a:solidFill>
                <a:miter lim="800000"/>
                <a:headEnd/>
                <a:tailEnd/>
              </a:ln>
            </p:spPr>
            <p:txBody>
              <a:bodyPr/>
              <a:lstStyle/>
              <a:p>
                <a:endParaRPr lang="es-ES"/>
              </a:p>
            </p:txBody>
          </p:sp>
        </p:grpSp>
        <p:grpSp>
          <p:nvGrpSpPr>
            <p:cNvPr id="391190" name="Group 31"/>
            <p:cNvGrpSpPr>
              <a:grpSpLocks/>
            </p:cNvGrpSpPr>
            <p:nvPr/>
          </p:nvGrpSpPr>
          <p:grpSpPr bwMode="auto">
            <a:xfrm>
              <a:off x="9368053" y="4530152"/>
              <a:ext cx="65227" cy="70145"/>
              <a:chOff x="7612" y="4149"/>
              <a:chExt cx="53" cy="57"/>
            </a:xfrm>
          </p:grpSpPr>
          <p:sp>
            <p:nvSpPr>
              <p:cNvPr id="391196" name="Line 32"/>
              <p:cNvSpPr>
                <a:spLocks noChangeShapeType="1"/>
              </p:cNvSpPr>
              <p:nvPr/>
            </p:nvSpPr>
            <p:spPr bwMode="auto">
              <a:xfrm flipV="1">
                <a:off x="7612" y="4148"/>
                <a:ext cx="1" cy="60"/>
              </a:xfrm>
              <a:prstGeom prst="line">
                <a:avLst/>
              </a:prstGeom>
              <a:noFill/>
              <a:ln w="9360">
                <a:solidFill>
                  <a:srgbClr val="000066"/>
                </a:solidFill>
                <a:miter lim="800000"/>
                <a:headEnd/>
                <a:tailEnd/>
              </a:ln>
            </p:spPr>
            <p:txBody>
              <a:bodyPr/>
              <a:lstStyle/>
              <a:p>
                <a:endParaRPr lang="es-ES"/>
              </a:p>
            </p:txBody>
          </p:sp>
          <p:sp>
            <p:nvSpPr>
              <p:cNvPr id="391197" name="Line 33"/>
              <p:cNvSpPr>
                <a:spLocks noChangeShapeType="1"/>
              </p:cNvSpPr>
              <p:nvPr/>
            </p:nvSpPr>
            <p:spPr bwMode="auto">
              <a:xfrm>
                <a:off x="7612" y="4153"/>
                <a:ext cx="54" cy="1"/>
              </a:xfrm>
              <a:prstGeom prst="line">
                <a:avLst/>
              </a:prstGeom>
              <a:noFill/>
              <a:ln w="9360">
                <a:solidFill>
                  <a:srgbClr val="000066"/>
                </a:solidFill>
                <a:miter lim="800000"/>
                <a:headEnd/>
                <a:tailEnd/>
              </a:ln>
            </p:spPr>
            <p:txBody>
              <a:bodyPr/>
              <a:lstStyle/>
              <a:p>
                <a:endParaRPr lang="es-ES"/>
              </a:p>
            </p:txBody>
          </p:sp>
        </p:grpSp>
        <p:grpSp>
          <p:nvGrpSpPr>
            <p:cNvPr id="391191" name="Group 34"/>
            <p:cNvGrpSpPr>
              <a:grpSpLocks/>
            </p:cNvGrpSpPr>
            <p:nvPr/>
          </p:nvGrpSpPr>
          <p:grpSpPr bwMode="auto">
            <a:xfrm>
              <a:off x="9235138" y="4653214"/>
              <a:ext cx="65227" cy="70145"/>
              <a:chOff x="7504" y="4249"/>
              <a:chExt cx="53" cy="57"/>
            </a:xfrm>
          </p:grpSpPr>
          <p:sp>
            <p:nvSpPr>
              <p:cNvPr id="391194" name="Line 35"/>
              <p:cNvSpPr>
                <a:spLocks noChangeShapeType="1"/>
              </p:cNvSpPr>
              <p:nvPr/>
            </p:nvSpPr>
            <p:spPr bwMode="auto">
              <a:xfrm flipV="1">
                <a:off x="7504" y="4248"/>
                <a:ext cx="1" cy="60"/>
              </a:xfrm>
              <a:prstGeom prst="line">
                <a:avLst/>
              </a:prstGeom>
              <a:noFill/>
              <a:ln w="9360">
                <a:solidFill>
                  <a:srgbClr val="000066"/>
                </a:solidFill>
                <a:miter lim="800000"/>
                <a:headEnd/>
                <a:tailEnd/>
              </a:ln>
            </p:spPr>
            <p:txBody>
              <a:bodyPr/>
              <a:lstStyle/>
              <a:p>
                <a:endParaRPr lang="es-ES"/>
              </a:p>
            </p:txBody>
          </p:sp>
          <p:sp>
            <p:nvSpPr>
              <p:cNvPr id="391195" name="Line 36"/>
              <p:cNvSpPr>
                <a:spLocks noChangeShapeType="1"/>
              </p:cNvSpPr>
              <p:nvPr/>
            </p:nvSpPr>
            <p:spPr bwMode="auto">
              <a:xfrm>
                <a:off x="7504" y="4253"/>
                <a:ext cx="54" cy="1"/>
              </a:xfrm>
              <a:prstGeom prst="line">
                <a:avLst/>
              </a:prstGeom>
              <a:noFill/>
              <a:ln w="9360">
                <a:solidFill>
                  <a:srgbClr val="000066"/>
                </a:solidFill>
                <a:miter lim="800000"/>
                <a:headEnd/>
                <a:tailEnd/>
              </a:ln>
            </p:spPr>
            <p:txBody>
              <a:bodyPr/>
              <a:lstStyle/>
              <a:p>
                <a:endParaRPr lang="es-ES"/>
              </a:p>
            </p:txBody>
          </p:sp>
        </p:grpSp>
        <p:sp>
          <p:nvSpPr>
            <p:cNvPr id="48" name="Rectangle 15"/>
            <p:cNvSpPr>
              <a:spLocks noChangeArrowheads="1"/>
            </p:cNvSpPr>
            <p:nvPr/>
          </p:nvSpPr>
          <p:spPr bwMode="auto">
            <a:xfrm>
              <a:off x="8465431" y="4932184"/>
              <a:ext cx="130224" cy="80834"/>
            </a:xfrm>
            <a:prstGeom prst="rect">
              <a:avLst/>
            </a:prstGeom>
            <a:solidFill>
              <a:schemeClr val="bg1">
                <a:lumMod val="85000"/>
              </a:schemeClr>
            </a:solidFill>
            <a:ln w="9360">
              <a:solidFill>
                <a:srgbClr val="000000"/>
              </a:solidFill>
              <a:miter lim="800000"/>
              <a:headEnd/>
              <a:tailEnd/>
            </a:ln>
            <a:effectLst/>
            <a:extLst/>
          </p:spPr>
          <p:txBody>
            <a:bodyPr wrap="none" anchor="ctr"/>
            <a:lstStyle/>
            <a:p>
              <a:pPr hangingPunct="0">
                <a:lnSpc>
                  <a:spcPct val="93000"/>
                </a:lnSpc>
                <a:buClr>
                  <a:srgbClr val="000000"/>
                </a:buClr>
                <a:buSzPct val="45000"/>
                <a:buFont typeface="Wingdings" pitchFamily="2" charset="2"/>
                <a:buNone/>
                <a:defRPr/>
              </a:pPr>
              <a:endParaRPr lang="en-US"/>
            </a:p>
          </p:txBody>
        </p:sp>
        <p:sp>
          <p:nvSpPr>
            <p:cNvPr id="391193" name="TextBox 2"/>
            <p:cNvSpPr txBox="1">
              <a:spLocks noChangeArrowheads="1"/>
            </p:cNvSpPr>
            <p:nvPr/>
          </p:nvSpPr>
          <p:spPr bwMode="auto">
            <a:xfrm>
              <a:off x="8883548" y="4872736"/>
              <a:ext cx="703964" cy="211847"/>
            </a:xfrm>
            <a:prstGeom prst="rect">
              <a:avLst/>
            </a:prstGeom>
            <a:noFill/>
            <a:ln w="9525">
              <a:noFill/>
              <a:miter lim="800000"/>
              <a:headEnd/>
              <a:tailEnd/>
            </a:ln>
          </p:spPr>
          <p:txBody>
            <a:bodyPr wrap="none">
              <a:spAutoFit/>
            </a:bodyPr>
            <a:lstStyle/>
            <a:p>
              <a:pPr hangingPunct="0">
                <a:lnSpc>
                  <a:spcPct val="93000"/>
                </a:lnSpc>
                <a:buClr>
                  <a:srgbClr val="000000"/>
                </a:buClr>
                <a:buSzPct val="45000"/>
                <a:buFont typeface="Wingdings" pitchFamily="2" charset="2"/>
                <a:buNone/>
              </a:pPr>
              <a:r>
                <a:rPr lang="en-US" sz="700"/>
                <a:t>NULL entry</a:t>
              </a:r>
            </a:p>
          </p:txBody>
        </p:sp>
      </p:grpSp>
    </p:spTree>
    <p:extLst>
      <p:ext uri="{BB962C8B-B14F-4D97-AF65-F5344CB8AC3E}">
        <p14:creationId xmlns:p14="http://schemas.microsoft.com/office/powerpoint/2010/main" val="180535815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Our Tools</a:t>
            </a:r>
            <a:endParaRPr lang="en-US" dirty="0"/>
          </a:p>
        </p:txBody>
      </p:sp>
      <p:sp>
        <p:nvSpPr>
          <p:cNvPr id="3" name="Content Placeholder 2"/>
          <p:cNvSpPr>
            <a:spLocks noGrp="1"/>
          </p:cNvSpPr>
          <p:nvPr>
            <p:ph idx="1"/>
          </p:nvPr>
        </p:nvSpPr>
        <p:spPr/>
        <p:txBody>
          <a:bodyPr>
            <a:normAutofit/>
          </a:bodyPr>
          <a:lstStyle/>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Since 1991</a:t>
            </a: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Based on traces</a:t>
            </a: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Open </a:t>
            </a:r>
            <a:r>
              <a:rPr lang="en-GB" sz="2800" dirty="0" smtClean="0">
                <a:solidFill>
                  <a:srgbClr val="004586"/>
                </a:solidFill>
              </a:rPr>
              <a:t>Source</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smtClean="0">
                <a:solidFill>
                  <a:srgbClr val="000000"/>
                </a:solidFill>
              </a:rPr>
              <a:t>http</a:t>
            </a:r>
            <a:r>
              <a:rPr lang="en-GB" sz="2100" dirty="0">
                <a:solidFill>
                  <a:srgbClr val="000000"/>
                </a:solidFill>
              </a:rPr>
              <a:t>://</a:t>
            </a:r>
            <a:r>
              <a:rPr lang="en-GB" sz="2100" dirty="0" smtClean="0">
                <a:solidFill>
                  <a:srgbClr val="000000"/>
                </a:solidFill>
              </a:rPr>
              <a:t>www.bsc.es/paraver</a:t>
            </a:r>
            <a:endParaRPr lang="en-GB" sz="2900" dirty="0">
              <a:solidFill>
                <a:srgbClr val="004586"/>
              </a:solidFill>
            </a:endParaRP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a:solidFill>
                  <a:srgbClr val="004586"/>
                </a:solidFill>
              </a:rPr>
              <a:t>Core </a:t>
            </a:r>
            <a:r>
              <a:rPr lang="en-GB" sz="2800" dirty="0" smtClean="0">
                <a:solidFill>
                  <a:srgbClr val="004586"/>
                </a:solidFill>
              </a:rPr>
              <a:t>tools: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smtClean="0">
                <a:solidFill>
                  <a:srgbClr val="000000"/>
                </a:solidFill>
              </a:rPr>
              <a:t>Paraver</a:t>
            </a:r>
            <a:r>
              <a:rPr lang="en-GB" sz="2100" dirty="0" smtClean="0">
                <a:solidFill>
                  <a:srgbClr val="000000"/>
                </a:solidFill>
              </a:rPr>
              <a:t> </a:t>
            </a:r>
            <a:r>
              <a:rPr lang="en-GB" sz="2100" dirty="0">
                <a:solidFill>
                  <a:srgbClr val="000000"/>
                </a:solidFill>
              </a:rPr>
              <a:t>(</a:t>
            </a:r>
            <a:r>
              <a:rPr lang="en-GB" sz="2100" dirty="0" err="1">
                <a:solidFill>
                  <a:srgbClr val="000000"/>
                </a:solidFill>
              </a:rPr>
              <a:t>paramedir</a:t>
            </a:r>
            <a:r>
              <a:rPr lang="en-GB" sz="2100" dirty="0">
                <a:solidFill>
                  <a:srgbClr val="000000"/>
                </a:solidFill>
              </a:rPr>
              <a:t>) – offline trace </a:t>
            </a:r>
            <a:r>
              <a:rPr lang="en-GB" sz="2100" dirty="0" smtClean="0">
                <a:solidFill>
                  <a:srgbClr val="000000"/>
                </a:solidFill>
              </a:rPr>
              <a:t>analysis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a:solidFill>
                  <a:srgbClr val="000000"/>
                </a:solidFill>
              </a:rPr>
              <a:t>Dimemas</a:t>
            </a:r>
            <a:r>
              <a:rPr lang="en-GB" sz="2100" dirty="0">
                <a:solidFill>
                  <a:srgbClr val="000000"/>
                </a:solidFill>
              </a:rPr>
              <a:t> – message passing simulator</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err="1">
                <a:solidFill>
                  <a:srgbClr val="000000"/>
                </a:solidFill>
              </a:rPr>
              <a:t>Extrae</a:t>
            </a:r>
            <a:r>
              <a:rPr lang="en-GB" sz="2100" dirty="0">
                <a:solidFill>
                  <a:srgbClr val="000000"/>
                </a:solidFill>
              </a:rPr>
              <a:t> – </a:t>
            </a:r>
            <a:r>
              <a:rPr lang="en-GB" sz="2100" dirty="0" smtClean="0">
                <a:solidFill>
                  <a:srgbClr val="000000"/>
                </a:solidFill>
              </a:rPr>
              <a:t>instrumentation</a:t>
            </a:r>
            <a:endParaRPr lang="en-GB" sz="2900" dirty="0">
              <a:solidFill>
                <a:srgbClr val="004586"/>
              </a:solidFill>
            </a:endParaRPr>
          </a:p>
          <a:p>
            <a:pPr marL="221763" indent="-221763">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800" dirty="0" smtClean="0">
                <a:solidFill>
                  <a:srgbClr val="004586"/>
                </a:solidFill>
              </a:rPr>
              <a:t>Focus</a:t>
            </a:r>
          </a:p>
          <a:p>
            <a:pPr marL="621813" lvl="1"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100" dirty="0" smtClean="0">
                <a:solidFill>
                  <a:srgbClr val="000000"/>
                </a:solidFill>
              </a:rPr>
              <a:t>Detail</a:t>
            </a:r>
            <a:r>
              <a:rPr lang="en-GB" sz="2100" dirty="0">
                <a:solidFill>
                  <a:srgbClr val="000000"/>
                </a:solidFill>
              </a:rPr>
              <a:t>, flexibility, </a:t>
            </a:r>
            <a:r>
              <a:rPr lang="en-GB" sz="2100" dirty="0" smtClean="0">
                <a:solidFill>
                  <a:srgbClr val="000000"/>
                </a:solidFill>
              </a:rPr>
              <a:t>intelligence (analytics)</a:t>
            </a:r>
            <a:endParaRPr lang="en-GB" sz="2100" dirty="0">
              <a:solidFill>
                <a:srgbClr val="000000"/>
              </a:solidFill>
            </a:endParaRPr>
          </a:p>
        </p:txBody>
      </p:sp>
      <p:pic>
        <p:nvPicPr>
          <p:cNvPr id="4" name="Picture 3"/>
          <p:cNvPicPr>
            <a:picLocks noChangeAspect="1" noChangeArrowheads="1"/>
          </p:cNvPicPr>
          <p:nvPr/>
        </p:nvPicPr>
        <p:blipFill>
          <a:blip r:embed="rId2"/>
          <a:srcRect/>
          <a:stretch>
            <a:fillRect/>
          </a:stretch>
        </p:blipFill>
        <p:spPr bwMode="auto">
          <a:xfrm>
            <a:off x="5028480" y="923138"/>
            <a:ext cx="3398400" cy="1395506"/>
          </a:xfrm>
          <a:prstGeom prst="rect">
            <a:avLst/>
          </a:prstGeom>
          <a:noFill/>
          <a:ln w="9525">
            <a:noFill/>
            <a:miter lim="800000"/>
            <a:headEnd/>
            <a:tailEnd/>
          </a:ln>
        </p:spPr>
      </p:pic>
      <p:pic>
        <p:nvPicPr>
          <p:cNvPr id="5" name="Picture 4"/>
          <p:cNvPicPr>
            <a:picLocks noChangeAspect="1" noChangeArrowheads="1"/>
          </p:cNvPicPr>
          <p:nvPr/>
        </p:nvPicPr>
        <p:blipFill>
          <a:blip r:embed="rId3"/>
          <a:srcRect/>
          <a:stretch>
            <a:fillRect/>
          </a:stretch>
        </p:blipFill>
        <p:spPr bwMode="auto">
          <a:xfrm>
            <a:off x="7021441" y="2433856"/>
            <a:ext cx="1980000" cy="2236555"/>
          </a:xfrm>
          <a:prstGeom prst="rect">
            <a:avLst/>
          </a:prstGeom>
          <a:noFill/>
          <a:ln w="9525">
            <a:noFill/>
            <a:miter lim="800000"/>
            <a:headEnd/>
            <a:tailEnd/>
          </a:ln>
        </p:spPr>
      </p:pic>
      <p:pic>
        <p:nvPicPr>
          <p:cNvPr id="6" name="Picture 5"/>
          <p:cNvPicPr>
            <a:picLocks noChangeAspect="1" noChangeArrowheads="1"/>
          </p:cNvPicPr>
          <p:nvPr/>
        </p:nvPicPr>
        <p:blipFill>
          <a:blip r:embed="rId4"/>
          <a:srcRect/>
          <a:stretch>
            <a:fillRect/>
          </a:stretch>
        </p:blipFill>
        <p:spPr bwMode="auto">
          <a:xfrm>
            <a:off x="6658560" y="4785623"/>
            <a:ext cx="2028960" cy="1582726"/>
          </a:xfrm>
          <a:prstGeom prst="rect">
            <a:avLst/>
          </a:prstGeom>
          <a:noFill/>
          <a:ln w="9525">
            <a:noFill/>
            <a:miter lim="800000"/>
            <a:headEnd/>
            <a:tailEnd/>
          </a:ln>
        </p:spPr>
      </p:pic>
    </p:spTree>
    <p:extLst>
      <p:ext uri="{BB962C8B-B14F-4D97-AF65-F5344CB8AC3E}">
        <p14:creationId xmlns:p14="http://schemas.microsoft.com/office/powerpoint/2010/main" val="41632648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427504"/>
            <a:ext cx="1352996" cy="94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40 Documento"/>
          <p:cNvSpPr/>
          <p:nvPr/>
        </p:nvSpPr>
        <p:spPr>
          <a:xfrm>
            <a:off x="1475656" y="3645024"/>
            <a:ext cx="773609" cy="511323"/>
          </a:xfrm>
          <a:prstGeom prst="flowChartDocument">
            <a:avLst/>
          </a:prstGeom>
          <a:ln>
            <a:solidFill>
              <a:srgbClr val="00499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smtClean="0">
                <a:latin typeface="Courier New" pitchFamily="49" charset="0"/>
                <a:cs typeface="Courier New" pitchFamily="49" charset="0"/>
              </a:rPr>
              <a:t>eff.csv</a:t>
            </a:r>
            <a:endParaRPr lang="en-US" sz="900" dirty="0">
              <a:latin typeface="Courier New" pitchFamily="49" charset="0"/>
              <a:cs typeface="Courier New" pitchFamily="49" charset="0"/>
            </a:endParaRPr>
          </a:p>
        </p:txBody>
      </p:sp>
      <p:grpSp>
        <p:nvGrpSpPr>
          <p:cNvPr id="45" name="44 Grupo"/>
          <p:cNvGrpSpPr/>
          <p:nvPr/>
        </p:nvGrpSpPr>
        <p:grpSpPr>
          <a:xfrm>
            <a:off x="611560" y="1155515"/>
            <a:ext cx="2743201" cy="1409389"/>
            <a:chOff x="5673392" y="2586990"/>
            <a:chExt cx="2743201" cy="1409389"/>
          </a:xfrm>
        </p:grpSpPr>
        <p:sp>
          <p:nvSpPr>
            <p:cNvPr id="22" name="21 Rectángulo"/>
            <p:cNvSpPr/>
            <p:nvPr/>
          </p:nvSpPr>
          <p:spPr>
            <a:xfrm>
              <a:off x="5673392" y="2586990"/>
              <a:ext cx="2743199" cy="1368490"/>
            </a:xfrm>
            <a:prstGeom prst="rect">
              <a:avLst/>
            </a:prstGeom>
            <a:ln>
              <a:solidFill>
                <a:srgbClr val="00499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 name="1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0" y="2649194"/>
              <a:ext cx="2041904" cy="522514"/>
            </a:xfrm>
            <a:prstGeom prst="rect">
              <a:avLst/>
            </a:prstGeom>
            <a:ln>
              <a:solidFill>
                <a:srgbClr val="004990"/>
              </a:solidFill>
            </a:ln>
          </p:spPr>
        </p:pic>
        <p:sp>
          <p:nvSpPr>
            <p:cNvPr id="24" name="23 CuadroTexto"/>
            <p:cNvSpPr txBox="1"/>
            <p:nvPr/>
          </p:nvSpPr>
          <p:spPr>
            <a:xfrm>
              <a:off x="6189945" y="3688602"/>
              <a:ext cx="2226648" cy="307777"/>
            </a:xfrm>
            <a:prstGeom prst="rect">
              <a:avLst/>
            </a:prstGeom>
            <a:noFill/>
            <a:ln>
              <a:noFill/>
            </a:ln>
          </p:spPr>
          <p:txBody>
            <a:bodyPr wrap="square" rtlCol="0">
              <a:spAutoFit/>
            </a:bodyPr>
            <a:lstStyle/>
            <a:p>
              <a:pPr algn="r"/>
              <a:r>
                <a:rPr lang="en-US" sz="1400" dirty="0" smtClean="0"/>
                <a:t>Several core counts</a:t>
              </a:r>
              <a:endParaRPr lang="en-US" sz="1400" dirty="0"/>
            </a:p>
          </p:txBody>
        </p:sp>
        <p:pic>
          <p:nvPicPr>
            <p:cNvPr id="9"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2819400"/>
              <a:ext cx="2063144" cy="522663"/>
            </a:xfrm>
            <a:prstGeom prst="rect">
              <a:avLst/>
            </a:prstGeom>
          </p:spPr>
        </p:pic>
        <p:pic>
          <p:nvPicPr>
            <p:cNvPr id="7"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130" y="2974141"/>
              <a:ext cx="2041904" cy="522514"/>
            </a:xfrm>
            <a:prstGeom prst="rect">
              <a:avLst/>
            </a:prstGeom>
            <a:ln>
              <a:solidFill>
                <a:srgbClr val="004990"/>
              </a:solidFill>
            </a:ln>
          </p:spPr>
        </p:pic>
        <p:pic>
          <p:nvPicPr>
            <p:cNvPr id="4" name="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9944" y="3171708"/>
              <a:ext cx="2041904" cy="522514"/>
            </a:xfrm>
            <a:prstGeom prst="rect">
              <a:avLst/>
            </a:prstGeom>
            <a:ln>
              <a:solidFill>
                <a:srgbClr val="004990"/>
              </a:solidFill>
            </a:ln>
          </p:spPr>
        </p:pic>
      </p:grpSp>
      <p:cxnSp>
        <p:nvCxnSpPr>
          <p:cNvPr id="65" name="64 Conector angular"/>
          <p:cNvCxnSpPr>
            <a:stCxn id="97" idx="2"/>
            <a:endCxn id="41" idx="0"/>
          </p:cNvCxnSpPr>
          <p:nvPr/>
        </p:nvCxnSpPr>
        <p:spPr>
          <a:xfrm rot="5400000">
            <a:off x="1878262" y="3306408"/>
            <a:ext cx="322815" cy="354416"/>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73" name="72 Conector angular"/>
          <p:cNvCxnSpPr>
            <a:stCxn id="41" idx="2"/>
            <a:endCxn id="98" idx="0"/>
          </p:cNvCxnSpPr>
          <p:nvPr/>
        </p:nvCxnSpPr>
        <p:spPr>
          <a:xfrm rot="16200000" flipH="1">
            <a:off x="1851240" y="4133763"/>
            <a:ext cx="346448" cy="324007"/>
          </a:xfrm>
          <a:prstGeom prst="bentConnector3">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94" name="93 Conector angular"/>
          <p:cNvCxnSpPr>
            <a:stCxn id="98" idx="2"/>
            <a:endCxn id="43" idx="0"/>
          </p:cNvCxnSpPr>
          <p:nvPr/>
        </p:nvCxnSpPr>
        <p:spPr>
          <a:xfrm rot="5400000">
            <a:off x="1391951" y="4506691"/>
            <a:ext cx="506960" cy="1082074"/>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80" name="58 Conector angular"/>
          <p:cNvCxnSpPr>
            <a:stCxn id="22" idx="2"/>
            <a:endCxn id="97" idx="0"/>
          </p:cNvCxnSpPr>
          <p:nvPr/>
        </p:nvCxnSpPr>
        <p:spPr>
          <a:xfrm rot="16200000" flipH="1">
            <a:off x="1863545" y="2643619"/>
            <a:ext cx="472947" cy="233717"/>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425797" y="2996952"/>
            <a:ext cx="1582160" cy="325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eff_factors.py</a:t>
            </a:r>
            <a:endParaRPr lang="en-US" dirty="0">
              <a:solidFill>
                <a:schemeClr val="tx1"/>
              </a:solidFill>
            </a:endParaRPr>
          </a:p>
        </p:txBody>
      </p:sp>
      <p:sp>
        <p:nvSpPr>
          <p:cNvPr id="98" name="Rectangle 97"/>
          <p:cNvSpPr/>
          <p:nvPr/>
        </p:nvSpPr>
        <p:spPr>
          <a:xfrm>
            <a:off x="1202920" y="4468991"/>
            <a:ext cx="1967096" cy="325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r>
              <a:rPr lang="en-US" dirty="0" smtClean="0">
                <a:solidFill>
                  <a:schemeClr val="tx1"/>
                </a:solidFill>
              </a:rPr>
              <a:t>xtrapolation.py</a:t>
            </a:r>
            <a:endParaRPr lang="en-US" dirty="0">
              <a:solidFill>
                <a:schemeClr val="tx1"/>
              </a:solidFill>
            </a:endParaRPr>
          </a:p>
        </p:txBody>
      </p:sp>
      <p:pic>
        <p:nvPicPr>
          <p:cNvPr id="43" name="6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24" y="5301208"/>
            <a:ext cx="1840140" cy="1288098"/>
          </a:xfrm>
          <a:prstGeom prst="rect">
            <a:avLst/>
          </a:prstGeom>
        </p:spPr>
      </p:pic>
      <p:grpSp>
        <p:nvGrpSpPr>
          <p:cNvPr id="16" name="Group 15"/>
          <p:cNvGrpSpPr/>
          <p:nvPr/>
        </p:nvGrpSpPr>
        <p:grpSpPr>
          <a:xfrm>
            <a:off x="2186468" y="836712"/>
            <a:ext cx="6706012" cy="6070428"/>
            <a:chOff x="2186468" y="836712"/>
            <a:chExt cx="6706012" cy="6070428"/>
          </a:xfrm>
        </p:grpSpPr>
        <p:cxnSp>
          <p:nvCxnSpPr>
            <p:cNvPr id="120" name="58 Conector angular"/>
            <p:cNvCxnSpPr>
              <a:stCxn id="110" idx="1"/>
              <a:endCxn id="97" idx="0"/>
            </p:cNvCxnSpPr>
            <p:nvPr/>
          </p:nvCxnSpPr>
          <p:spPr>
            <a:xfrm rot="10800000">
              <a:off x="2216878" y="2996953"/>
              <a:ext cx="1851067" cy="1266685"/>
            </a:xfrm>
            <a:prstGeom prst="bentConnector4">
              <a:avLst>
                <a:gd name="adj1" fmla="val 28632"/>
                <a:gd name="adj2" fmla="val 118047"/>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186468" y="836712"/>
              <a:ext cx="6706012" cy="6070428"/>
              <a:chOff x="2186468" y="836712"/>
              <a:chExt cx="6706012" cy="6070428"/>
            </a:xfrm>
          </p:grpSpPr>
          <p:cxnSp>
            <p:nvCxnSpPr>
              <p:cNvPr id="128" name="93 Conector angular"/>
              <p:cNvCxnSpPr>
                <a:stCxn id="98" idx="2"/>
                <a:endCxn id="44" idx="0"/>
              </p:cNvCxnSpPr>
              <p:nvPr/>
            </p:nvCxnSpPr>
            <p:spPr>
              <a:xfrm rot="16200000" flipH="1">
                <a:off x="2685689" y="4295027"/>
                <a:ext cx="506960" cy="1505402"/>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47" name="93 Conector angular"/>
              <p:cNvCxnSpPr>
                <a:stCxn id="98" idx="2"/>
                <a:endCxn id="46" idx="0"/>
              </p:cNvCxnSpPr>
              <p:nvPr/>
            </p:nvCxnSpPr>
            <p:spPr>
              <a:xfrm rot="16200000" flipH="1">
                <a:off x="3913417" y="3067299"/>
                <a:ext cx="506960" cy="3960858"/>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771800" y="836712"/>
                <a:ext cx="6120680" cy="6070428"/>
                <a:chOff x="2771800" y="836712"/>
                <a:chExt cx="6120680" cy="6070428"/>
              </a:xfrm>
            </p:grpSpPr>
            <p:cxnSp>
              <p:nvCxnSpPr>
                <p:cNvPr id="59" name="58 Conector angular"/>
                <p:cNvCxnSpPr>
                  <a:stCxn id="22" idx="3"/>
                  <a:endCxn id="74" idx="1"/>
                </p:cNvCxnSpPr>
                <p:nvPr/>
              </p:nvCxnSpPr>
              <p:spPr>
                <a:xfrm flipV="1">
                  <a:off x="3354759" y="1473005"/>
                  <a:ext cx="929209" cy="366755"/>
                </a:xfrm>
                <a:prstGeom prst="bentConnector3">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6419056" y="1124744"/>
                  <a:ext cx="1177280" cy="1240971"/>
                  <a:chOff x="6300192" y="1289727"/>
                  <a:chExt cx="1177280" cy="1240971"/>
                </a:xfrm>
              </p:grpSpPr>
              <p:sp>
                <p:nvSpPr>
                  <p:cNvPr id="75" name="Flowchart: Magnetic Disk 74"/>
                  <p:cNvSpPr/>
                  <p:nvPr/>
                </p:nvSpPr>
                <p:spPr>
                  <a:xfrm>
                    <a:off x="6300192" y="1289727"/>
                    <a:ext cx="720080" cy="78377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.dim</a:t>
                    </a:r>
                  </a:p>
                </p:txBody>
              </p:sp>
              <p:sp>
                <p:nvSpPr>
                  <p:cNvPr id="88" name="Flowchart: Magnetic Disk 87"/>
                  <p:cNvSpPr/>
                  <p:nvPr/>
                </p:nvSpPr>
                <p:spPr>
                  <a:xfrm>
                    <a:off x="6452592" y="1442127"/>
                    <a:ext cx="720080" cy="78377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.dim</a:t>
                    </a:r>
                  </a:p>
                </p:txBody>
              </p:sp>
              <p:sp>
                <p:nvSpPr>
                  <p:cNvPr id="92" name="Flowchart: Magnetic Disk 91"/>
                  <p:cNvSpPr/>
                  <p:nvPr/>
                </p:nvSpPr>
                <p:spPr>
                  <a:xfrm>
                    <a:off x="6604992" y="1594527"/>
                    <a:ext cx="720080" cy="78377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.dim</a:t>
                    </a:r>
                  </a:p>
                </p:txBody>
              </p:sp>
              <p:sp>
                <p:nvSpPr>
                  <p:cNvPr id="93" name="Flowchart: Magnetic Disk 92"/>
                  <p:cNvSpPr/>
                  <p:nvPr/>
                </p:nvSpPr>
                <p:spPr>
                  <a:xfrm>
                    <a:off x="6757392" y="1746927"/>
                    <a:ext cx="720080" cy="783771"/>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.dim</a:t>
                    </a:r>
                    <a:endParaRPr lang="en-US" dirty="0">
                      <a:solidFill>
                        <a:schemeClr val="tx1"/>
                      </a:solidFill>
                    </a:endParaRPr>
                  </a:p>
                </p:txBody>
              </p:sp>
            </p:grpSp>
            <p:cxnSp>
              <p:nvCxnSpPr>
                <p:cNvPr id="96" name="58 Conector angular"/>
                <p:cNvCxnSpPr>
                  <a:stCxn id="74" idx="3"/>
                  <a:endCxn id="88" idx="2"/>
                </p:cNvCxnSpPr>
                <p:nvPr/>
              </p:nvCxnSpPr>
              <p:spPr>
                <a:xfrm>
                  <a:off x="5292080" y="1473005"/>
                  <a:ext cx="1279376" cy="196025"/>
                </a:xfrm>
                <a:prstGeom prst="bentConnector3">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cxnSp>
              <p:nvCxnSpPr>
                <p:cNvPr id="106" name="58 Conector angular"/>
                <p:cNvCxnSpPr>
                  <a:stCxn id="93" idx="3"/>
                  <a:endCxn id="105" idx="0"/>
                </p:cNvCxnSpPr>
                <p:nvPr/>
              </p:nvCxnSpPr>
              <p:spPr>
                <a:xfrm rot="5400000">
                  <a:off x="6041324" y="1552475"/>
                  <a:ext cx="381733" cy="2008212"/>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grpSp>
              <p:nvGrpSpPr>
                <p:cNvPr id="109" name="44 Grupo"/>
                <p:cNvGrpSpPr/>
                <p:nvPr/>
              </p:nvGrpSpPr>
              <p:grpSpPr>
                <a:xfrm>
                  <a:off x="4067944" y="3658113"/>
                  <a:ext cx="2743199" cy="1211047"/>
                  <a:chOff x="5673392" y="2586990"/>
                  <a:chExt cx="2743199" cy="1211047"/>
                </a:xfrm>
              </p:grpSpPr>
              <p:sp>
                <p:nvSpPr>
                  <p:cNvPr id="110" name="21 Rectángulo"/>
                  <p:cNvSpPr/>
                  <p:nvPr/>
                </p:nvSpPr>
                <p:spPr>
                  <a:xfrm>
                    <a:off x="5673392" y="2586990"/>
                    <a:ext cx="2743199" cy="1211047"/>
                  </a:xfrm>
                  <a:prstGeom prst="rect">
                    <a:avLst/>
                  </a:prstGeom>
                  <a:ln>
                    <a:solidFill>
                      <a:srgbClr val="00499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1" name="1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6040" y="2649194"/>
                    <a:ext cx="2041904" cy="522514"/>
                  </a:xfrm>
                  <a:prstGeom prst="rect">
                    <a:avLst/>
                  </a:prstGeom>
                  <a:ln>
                    <a:solidFill>
                      <a:srgbClr val="004990"/>
                    </a:solidFill>
                  </a:ln>
                </p:spPr>
              </p:pic>
              <p:pic>
                <p:nvPicPr>
                  <p:cNvPr id="113" name="8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7400" y="2819400"/>
                    <a:ext cx="2063144" cy="522663"/>
                  </a:xfrm>
                  <a:prstGeom prst="rect">
                    <a:avLst/>
                  </a:prstGeom>
                </p:spPr>
              </p:pic>
              <p:pic>
                <p:nvPicPr>
                  <p:cNvPr id="114" name="6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130" y="2974141"/>
                    <a:ext cx="2041904" cy="522514"/>
                  </a:xfrm>
                  <a:prstGeom prst="rect">
                    <a:avLst/>
                  </a:prstGeom>
                  <a:ln>
                    <a:solidFill>
                      <a:srgbClr val="004990"/>
                    </a:solidFill>
                  </a:ln>
                </p:spPr>
              </p:pic>
              <p:pic>
                <p:nvPicPr>
                  <p:cNvPr id="115" name="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9944" y="3171708"/>
                    <a:ext cx="2041904" cy="522514"/>
                  </a:xfrm>
                  <a:prstGeom prst="rect">
                    <a:avLst/>
                  </a:prstGeom>
                  <a:ln>
                    <a:solidFill>
                      <a:srgbClr val="004990"/>
                    </a:solidFill>
                  </a:ln>
                </p:spPr>
              </p:pic>
            </p:grpSp>
            <p:cxnSp>
              <p:nvCxnSpPr>
                <p:cNvPr id="116" name="58 Conector angular"/>
                <p:cNvCxnSpPr>
                  <a:stCxn id="105" idx="2"/>
                  <a:endCxn id="110" idx="0"/>
                </p:cNvCxnSpPr>
                <p:nvPr/>
              </p:nvCxnSpPr>
              <p:spPr>
                <a:xfrm rot="16200000" flipH="1">
                  <a:off x="5171584" y="3390152"/>
                  <a:ext cx="324461" cy="211460"/>
                </a:xfrm>
                <a:prstGeom prst="bentConnector3">
                  <a:avLst>
                    <a:gd name="adj1" fmla="val 50000"/>
                  </a:avLst>
                </a:prstGeom>
                <a:ln w="28575">
                  <a:solidFill>
                    <a:srgbClr val="004990"/>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49899" y="836712"/>
                  <a:ext cx="2186817" cy="929395"/>
                  <a:chOff x="3749899" y="1207793"/>
                  <a:chExt cx="2186817" cy="929395"/>
                </a:xfrm>
              </p:grpSpPr>
              <p:sp>
                <p:nvSpPr>
                  <p:cNvPr id="74" name="Rectangle 73"/>
                  <p:cNvSpPr/>
                  <p:nvPr/>
                </p:nvSpPr>
                <p:spPr>
                  <a:xfrm>
                    <a:off x="4283968" y="1550984"/>
                    <a:ext cx="1008112" cy="5862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prv2dim</a:t>
                    </a:r>
                    <a:endParaRPr lang="en-US" dirty="0">
                      <a:solidFill>
                        <a:schemeClr val="tx1"/>
                      </a:solidFill>
                    </a:endParaRPr>
                  </a:p>
                </p:txBody>
              </p:sp>
              <p:sp>
                <p:nvSpPr>
                  <p:cNvPr id="125" name="TextBox 124"/>
                  <p:cNvSpPr txBox="1"/>
                  <p:nvPr/>
                </p:nvSpPr>
                <p:spPr>
                  <a:xfrm>
                    <a:off x="3749899" y="1207793"/>
                    <a:ext cx="2186817" cy="307777"/>
                  </a:xfrm>
                  <a:prstGeom prst="rect">
                    <a:avLst/>
                  </a:prstGeom>
                  <a:noFill/>
                </p:spPr>
                <p:txBody>
                  <a:bodyPr wrap="none" rtlCol="0">
                    <a:spAutoFit/>
                  </a:bodyPr>
                  <a:lstStyle/>
                  <a:p>
                    <a:r>
                      <a:rPr lang="en-US" sz="1400" dirty="0" smtClean="0"/>
                      <a:t>Can eliminate CPU noise</a:t>
                    </a:r>
                    <a:endParaRPr lang="en-US" sz="1400" dirty="0"/>
                  </a:p>
                </p:txBody>
              </p:sp>
            </p:grpSp>
            <p:grpSp>
              <p:nvGrpSpPr>
                <p:cNvPr id="11" name="Group 10"/>
                <p:cNvGrpSpPr/>
                <p:nvPr/>
              </p:nvGrpSpPr>
              <p:grpSpPr>
                <a:xfrm>
                  <a:off x="4572000" y="2747448"/>
                  <a:ext cx="4320480" cy="586204"/>
                  <a:chOff x="4572000" y="2747448"/>
                  <a:chExt cx="4320480" cy="586204"/>
                </a:xfrm>
              </p:grpSpPr>
              <p:sp>
                <p:nvSpPr>
                  <p:cNvPr id="105" name="Rectangle 104"/>
                  <p:cNvSpPr/>
                  <p:nvPr/>
                </p:nvSpPr>
                <p:spPr>
                  <a:xfrm>
                    <a:off x="4572000" y="2747448"/>
                    <a:ext cx="1312168" cy="5862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Dimemas</a:t>
                    </a:r>
                    <a:endParaRPr lang="en-US" dirty="0">
                      <a:solidFill>
                        <a:schemeClr val="tx1"/>
                      </a:solidFill>
                    </a:endParaRPr>
                  </a:p>
                </p:txBody>
              </p:sp>
              <p:sp>
                <p:nvSpPr>
                  <p:cNvPr id="126" name="TextBox 125"/>
                  <p:cNvSpPr txBox="1"/>
                  <p:nvPr/>
                </p:nvSpPr>
                <p:spPr>
                  <a:xfrm>
                    <a:off x="5936716" y="2780928"/>
                    <a:ext cx="2955764" cy="523220"/>
                  </a:xfrm>
                  <a:prstGeom prst="rect">
                    <a:avLst/>
                  </a:prstGeom>
                  <a:noFill/>
                </p:spPr>
                <p:txBody>
                  <a:bodyPr wrap="square" rtlCol="0">
                    <a:spAutoFit/>
                  </a:bodyPr>
                  <a:lstStyle/>
                  <a:p>
                    <a:pPr algn="ctr"/>
                    <a:r>
                      <a:rPr lang="en-US" sz="1400" dirty="0"/>
                      <a:t>E</a:t>
                    </a:r>
                    <a:r>
                      <a:rPr lang="en-US" sz="1400" dirty="0" smtClean="0"/>
                      <a:t>liminate network/MPI noise </a:t>
                    </a:r>
                  </a:p>
                  <a:p>
                    <a:pPr algn="ctr"/>
                    <a:r>
                      <a:rPr lang="en-US" sz="1400" dirty="0" smtClean="0"/>
                      <a:t>Model hypothetical target platforms</a:t>
                    </a:r>
                    <a:endParaRPr lang="en-US" sz="1400" dirty="0"/>
                  </a:p>
                </p:txBody>
              </p:sp>
            </p:grpSp>
            <p:pic>
              <p:nvPicPr>
                <p:cNvPr id="44" name="7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71800" y="5301208"/>
                  <a:ext cx="1840140" cy="1288098"/>
                </a:xfrm>
                <a:prstGeom prst="rect">
                  <a:avLst/>
                </a:prstGeom>
              </p:spPr>
            </p:pic>
            <p:pic>
              <p:nvPicPr>
                <p:cNvPr id="46" name="8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0072" y="5301208"/>
                  <a:ext cx="1854508" cy="1298155"/>
                </a:xfrm>
                <a:prstGeom prst="rect">
                  <a:avLst/>
                </a:prstGeom>
              </p:spPr>
            </p:pic>
            <p:sp>
              <p:nvSpPr>
                <p:cNvPr id="51" name="TextBox 50"/>
                <p:cNvSpPr txBox="1"/>
                <p:nvPr/>
              </p:nvSpPr>
              <p:spPr>
                <a:xfrm>
                  <a:off x="3059832" y="6597352"/>
                  <a:ext cx="1319068" cy="307777"/>
                </a:xfrm>
                <a:prstGeom prst="rect">
                  <a:avLst/>
                </a:prstGeom>
                <a:noFill/>
              </p:spPr>
              <p:txBody>
                <a:bodyPr wrap="square" rtlCol="0">
                  <a:spAutoFit/>
                </a:bodyPr>
                <a:lstStyle/>
                <a:p>
                  <a:pPr algn="ctr"/>
                  <a:r>
                    <a:rPr lang="en-US" sz="1400" dirty="0" smtClean="0"/>
                    <a:t>No MPI noise</a:t>
                  </a:r>
                  <a:endParaRPr lang="en-US" sz="1400" dirty="0"/>
                </a:p>
              </p:txBody>
            </p:sp>
            <p:sp>
              <p:nvSpPr>
                <p:cNvPr id="52" name="TextBox 51"/>
                <p:cNvSpPr txBox="1"/>
                <p:nvPr/>
              </p:nvSpPr>
              <p:spPr>
                <a:xfrm>
                  <a:off x="5148064" y="6599363"/>
                  <a:ext cx="2039148" cy="307777"/>
                </a:xfrm>
                <a:prstGeom prst="rect">
                  <a:avLst/>
                </a:prstGeom>
                <a:noFill/>
              </p:spPr>
              <p:txBody>
                <a:bodyPr wrap="square" rtlCol="0">
                  <a:spAutoFit/>
                </a:bodyPr>
                <a:lstStyle/>
                <a:p>
                  <a:pPr algn="ctr"/>
                  <a:r>
                    <a:rPr lang="en-US" sz="1400" dirty="0" smtClean="0"/>
                    <a:t>+ No preemption noise</a:t>
                  </a:r>
                  <a:endParaRPr lang="en-US" sz="1400" dirty="0"/>
                </a:p>
              </p:txBody>
            </p:sp>
          </p:grpSp>
        </p:grpSp>
      </p:grpSp>
      <p:sp>
        <p:nvSpPr>
          <p:cNvPr id="50" name="3 CuadroTexto"/>
          <p:cNvSpPr txBox="1">
            <a:spLocks noChangeArrowheads="1"/>
          </p:cNvSpPr>
          <p:nvPr/>
        </p:nvSpPr>
        <p:spPr bwMode="auto">
          <a:xfrm>
            <a:off x="7541116" y="5661248"/>
            <a:ext cx="1351364" cy="837463"/>
          </a:xfrm>
          <a:prstGeom prst="rect">
            <a:avLst/>
          </a:prstGeom>
          <a:gradFill rotWithShape="1">
            <a:gsLst>
              <a:gs pos="0">
                <a:srgbClr val="E0FFF4"/>
              </a:gs>
              <a:gs pos="64999">
                <a:srgbClr val="B2FFE3"/>
              </a:gs>
              <a:gs pos="100000">
                <a:srgbClr val="90FFDA"/>
              </a:gs>
            </a:gsLst>
            <a:lin ang="5400000" scaled="1"/>
          </a:gradFill>
          <a:ln w="9525">
            <a:solidFill>
              <a:srgbClr val="00CC98"/>
            </a:solidFill>
            <a:miter lim="800000"/>
            <a:headEnd/>
            <a:tailEnd/>
          </a:ln>
          <a:effectLst>
            <a:outerShdw blurRad="40000" dist="20000" dir="5400000" rotWithShape="0">
              <a:srgbClr val="808080">
                <a:alpha val="37999"/>
              </a:srgbClr>
            </a:outerShdw>
          </a:effectLst>
        </p:spPr>
        <p:txBody>
          <a:bodyPr wrap="square" lIns="67364" tIns="33682" rIns="67364" bIns="33682">
            <a:spAutoFit/>
          </a:bodyPr>
          <a:lstStyle>
            <a:lvl1pPr>
              <a:defRPr sz="900">
                <a:solidFill>
                  <a:schemeClr val="bg1"/>
                </a:solidFill>
                <a:latin typeface="Arial" pitchFamily="34" charset="0"/>
                <a:ea typeface="ＭＳ Ｐゴシック" pitchFamily="34" charset="-128"/>
              </a:defRPr>
            </a:lvl1pPr>
            <a:lvl2pPr marL="37931725" indent="-37474525">
              <a:defRPr sz="900">
                <a:solidFill>
                  <a:schemeClr val="bg1"/>
                </a:solidFill>
                <a:latin typeface="Arial" pitchFamily="34" charset="0"/>
                <a:ea typeface="ＭＳ Ｐゴシック" pitchFamily="34" charset="-128"/>
              </a:defRPr>
            </a:lvl2pPr>
            <a:lvl3pPr>
              <a:defRPr sz="900">
                <a:solidFill>
                  <a:schemeClr val="bg1"/>
                </a:solidFill>
                <a:latin typeface="Arial" pitchFamily="34" charset="0"/>
                <a:ea typeface="ＭＳ Ｐゴシック" pitchFamily="34" charset="-128"/>
              </a:defRPr>
            </a:lvl3pPr>
            <a:lvl4pPr>
              <a:defRPr sz="900">
                <a:solidFill>
                  <a:schemeClr val="bg1"/>
                </a:solidFill>
                <a:latin typeface="Arial" pitchFamily="34" charset="0"/>
                <a:ea typeface="ＭＳ Ｐゴシック" pitchFamily="34" charset="-128"/>
              </a:defRPr>
            </a:lvl4pPr>
            <a:lvl5pPr>
              <a:defRPr sz="900">
                <a:solidFill>
                  <a:schemeClr val="bg1"/>
                </a:solidFill>
                <a:latin typeface="Arial" pitchFamily="34" charset="0"/>
                <a:ea typeface="ＭＳ Ｐゴシック" pitchFamily="34" charset="-128"/>
              </a:defRPr>
            </a:lvl5pPr>
            <a:lvl6pPr marL="457200" eaLnBrk="0" fontAlgn="base" hangingPunct="0">
              <a:spcBef>
                <a:spcPct val="0"/>
              </a:spcBef>
              <a:spcAft>
                <a:spcPct val="0"/>
              </a:spcAft>
              <a:defRPr sz="900">
                <a:solidFill>
                  <a:schemeClr val="bg1"/>
                </a:solidFill>
                <a:latin typeface="Arial" pitchFamily="34" charset="0"/>
                <a:ea typeface="ＭＳ Ｐゴシック" pitchFamily="34" charset="-128"/>
              </a:defRPr>
            </a:lvl6pPr>
            <a:lvl7pPr marL="914400" eaLnBrk="0" fontAlgn="base" hangingPunct="0">
              <a:spcBef>
                <a:spcPct val="0"/>
              </a:spcBef>
              <a:spcAft>
                <a:spcPct val="0"/>
              </a:spcAft>
              <a:defRPr sz="900">
                <a:solidFill>
                  <a:schemeClr val="bg1"/>
                </a:solidFill>
                <a:latin typeface="Arial" pitchFamily="34" charset="0"/>
                <a:ea typeface="ＭＳ Ｐゴシック" pitchFamily="34" charset="-128"/>
              </a:defRPr>
            </a:lvl7pPr>
            <a:lvl8pPr marL="1371600" eaLnBrk="0" fontAlgn="base" hangingPunct="0">
              <a:spcBef>
                <a:spcPct val="0"/>
              </a:spcBef>
              <a:spcAft>
                <a:spcPct val="0"/>
              </a:spcAft>
              <a:defRPr sz="900">
                <a:solidFill>
                  <a:schemeClr val="bg1"/>
                </a:solidFill>
                <a:latin typeface="Arial" pitchFamily="34" charset="0"/>
                <a:ea typeface="ＭＳ Ｐゴシック" pitchFamily="34" charset="-128"/>
              </a:defRPr>
            </a:lvl8pPr>
            <a:lvl9pPr marL="1828800" eaLnBrk="0" fontAlgn="base" hangingPunct="0">
              <a:spcBef>
                <a:spcPct val="0"/>
              </a:spcBef>
              <a:spcAft>
                <a:spcPct val="0"/>
              </a:spcAft>
              <a:defRPr sz="900">
                <a:solidFill>
                  <a:schemeClr val="bg1"/>
                </a:solidFill>
                <a:latin typeface="Arial" pitchFamily="34" charset="0"/>
                <a:ea typeface="ＭＳ Ｐゴシック" pitchFamily="34" charset="-128"/>
              </a:defRPr>
            </a:lvl9pPr>
          </a:lstStyle>
          <a:p>
            <a:pPr>
              <a:defRPr/>
            </a:pPr>
            <a:r>
              <a:rPr lang="es-ES" sz="1000" dirty="0" smtClean="0">
                <a:solidFill>
                  <a:srgbClr val="000000"/>
                </a:solidFill>
              </a:rPr>
              <a:t>“</a:t>
            </a:r>
            <a:r>
              <a:rPr lang="en-US" sz="1000" dirty="0">
                <a:solidFill>
                  <a:srgbClr val="000000"/>
                </a:solidFill>
              </a:rPr>
              <a:t>Scalability prediction for fundamental performance factors </a:t>
            </a:r>
            <a:r>
              <a:rPr lang="es-ES" sz="1000" dirty="0" smtClean="0">
                <a:solidFill>
                  <a:srgbClr val="000000"/>
                </a:solidFill>
              </a:rPr>
              <a:t>” J. Labarta et al. </a:t>
            </a:r>
            <a:r>
              <a:rPr lang="es-ES" sz="1000" dirty="0" err="1" smtClean="0">
                <a:solidFill>
                  <a:srgbClr val="000000"/>
                </a:solidFill>
              </a:rPr>
              <a:t>SuperFRI</a:t>
            </a:r>
            <a:r>
              <a:rPr lang="es-ES" sz="1000" dirty="0" smtClean="0">
                <a:solidFill>
                  <a:srgbClr val="000000"/>
                </a:solidFill>
              </a:rPr>
              <a:t> 2014</a:t>
            </a:r>
          </a:p>
        </p:txBody>
      </p:sp>
      <p:sp>
        <p:nvSpPr>
          <p:cNvPr id="5" name="Title 4"/>
          <p:cNvSpPr>
            <a:spLocks noGrp="1"/>
          </p:cNvSpPr>
          <p:nvPr>
            <p:ph type="title"/>
          </p:nvPr>
        </p:nvSpPr>
        <p:spPr/>
        <p:txBody>
          <a:bodyPr/>
          <a:lstStyle/>
          <a:p>
            <a:r>
              <a:rPr lang="en-US" dirty="0"/>
              <a:t>Powerful what ifs … </a:t>
            </a:r>
          </a:p>
        </p:txBody>
      </p:sp>
    </p:spTree>
    <p:extLst>
      <p:ext uri="{BB962C8B-B14F-4D97-AF65-F5344CB8AC3E}">
        <p14:creationId xmlns:p14="http://schemas.microsoft.com/office/powerpoint/2010/main" val="38499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smtClean="0"/>
              <a:t>Tables</a:t>
            </a:r>
            <a:endParaRPr lang="en-GB" dirty="0"/>
          </a:p>
        </p:txBody>
      </p:sp>
      <p:sp>
        <p:nvSpPr>
          <p:cNvPr id="43010" name="Rectangle 2"/>
          <p:cNvSpPr>
            <a:spLocks noGrp="1" noChangeArrowheads="1"/>
          </p:cNvSpPr>
          <p:nvPr>
            <p:ph type="body" idx="1"/>
          </p:nvPr>
        </p:nvSpPr>
        <p:spPr>
          <a:xfrm>
            <a:off x="446539" y="1232498"/>
            <a:ext cx="7869877"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Single flexible quantitative analysis mechanism</a:t>
            </a:r>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Let</a:t>
            </a:r>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cw</a:t>
            </a:r>
            <a:r>
              <a:rPr lang="en-GB" sz="1600" baseline="-25000" dirty="0"/>
              <a:t>1</a:t>
            </a:r>
            <a:r>
              <a:rPr lang="en-GB" sz="1600" dirty="0"/>
              <a:t> and cw</a:t>
            </a:r>
            <a:r>
              <a:rPr lang="en-GB" sz="1600" baseline="-25000" dirty="0"/>
              <a:t>2</a:t>
            </a:r>
            <a:r>
              <a:rPr lang="en-GB" sz="1600" dirty="0"/>
              <a:t> two views we will call control views</a:t>
            </a:r>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err="1"/>
              <a:t>dw</a:t>
            </a:r>
            <a:r>
              <a:rPr lang="en-GB" sz="1600" dirty="0"/>
              <a:t> a view we will call data window</a:t>
            </a:r>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For each control window we define a set of bins</a:t>
            </a:r>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And the discriminator functions</a:t>
            </a:r>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The 3D analysis module computes a cube (or plane in the case of 2D) of statistics</a:t>
            </a:r>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sz="1600" dirty="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sz="1600" dirty="0"/>
              <a:t>Where the statistic can represent the average value, the number of intervals,….</a:t>
            </a:r>
          </a:p>
        </p:txBody>
      </p:sp>
      <p:graphicFrame>
        <p:nvGraphicFramePr>
          <p:cNvPr id="43020" name="Object 12"/>
          <p:cNvGraphicFramePr>
            <a:graphicFrameLocks noGrp="1" noChangeAspect="1"/>
          </p:cNvGraphicFramePr>
          <p:nvPr>
            <p:ph sz="quarter" idx="2"/>
            <p:extLst>
              <p:ext uri="{D42A27DB-BD31-4B8C-83A1-F6EECF244321}">
                <p14:modId xmlns:p14="http://schemas.microsoft.com/office/powerpoint/2010/main" val="50077529"/>
              </p:ext>
            </p:extLst>
          </p:nvPr>
        </p:nvGraphicFramePr>
        <p:xfrm>
          <a:off x="1250309" y="4179774"/>
          <a:ext cx="1925915" cy="329346"/>
        </p:xfrm>
        <a:graphic>
          <a:graphicData uri="http://schemas.openxmlformats.org/presentationml/2006/ole">
            <mc:AlternateContent xmlns:mc="http://schemas.openxmlformats.org/markup-compatibility/2006">
              <mc:Choice xmlns:v="urn:schemas-microsoft-com:vml" Requires="v">
                <p:oleObj spid="_x0000_s25052" name="Equation" r:id="rId4" imgW="1485720" imgH="253800" progId="Equation.3">
                  <p:embed/>
                </p:oleObj>
              </mc:Choice>
              <mc:Fallback>
                <p:oleObj name="Equation" r:id="rId4" imgW="148572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309" y="4179774"/>
                        <a:ext cx="1925915" cy="329346"/>
                      </a:xfrm>
                      <a:prstGeom prst="rect">
                        <a:avLst/>
                      </a:prstGeom>
                      <a:noFill/>
                      <a:ln>
                        <a:noFill/>
                      </a:ln>
                      <a:effectLst/>
                      <a:extLst/>
                    </p:spPr>
                  </p:pic>
                </p:oleObj>
              </mc:Fallback>
            </mc:AlternateContent>
          </a:graphicData>
        </a:graphic>
      </p:graphicFrame>
      <p:graphicFrame>
        <p:nvGraphicFramePr>
          <p:cNvPr id="43021" name="Object 13"/>
          <p:cNvGraphicFramePr>
            <a:graphicFrameLocks noChangeAspect="1"/>
          </p:cNvGraphicFramePr>
          <p:nvPr>
            <p:extLst>
              <p:ext uri="{D42A27DB-BD31-4B8C-83A1-F6EECF244321}">
                <p14:modId xmlns:p14="http://schemas.microsoft.com/office/powerpoint/2010/main" val="3785245114"/>
              </p:ext>
            </p:extLst>
          </p:nvPr>
        </p:nvGraphicFramePr>
        <p:xfrm>
          <a:off x="1403648" y="2852936"/>
          <a:ext cx="2744956" cy="432048"/>
        </p:xfrm>
        <a:graphic>
          <a:graphicData uri="http://schemas.openxmlformats.org/presentationml/2006/ole">
            <mc:AlternateContent xmlns:mc="http://schemas.openxmlformats.org/markup-compatibility/2006">
              <mc:Choice xmlns:v="urn:schemas-microsoft-com:vml" Requires="v">
                <p:oleObj spid="_x0000_s25053" name="Equation" r:id="rId6" imgW="1612800" imgH="253800" progId="Equation.3">
                  <p:embed/>
                </p:oleObj>
              </mc:Choice>
              <mc:Fallback>
                <p:oleObj name="Equation" r:id="rId6" imgW="161280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648" y="2852936"/>
                        <a:ext cx="2744956" cy="432048"/>
                      </a:xfrm>
                      <a:prstGeom prst="rect">
                        <a:avLst/>
                      </a:prstGeom>
                      <a:noFill/>
                      <a:ln>
                        <a:noFill/>
                      </a:ln>
                      <a:effectLst/>
                      <a:extLst/>
                    </p:spPr>
                  </p:pic>
                </p:oleObj>
              </mc:Fallback>
            </mc:AlternateContent>
          </a:graphicData>
        </a:graphic>
      </p:graphicFrame>
      <p:graphicFrame>
        <p:nvGraphicFramePr>
          <p:cNvPr id="43022" name="Object 14"/>
          <p:cNvGraphicFramePr>
            <a:graphicFrameLocks noChangeAspect="1"/>
          </p:cNvGraphicFramePr>
          <p:nvPr>
            <p:extLst>
              <p:ext uri="{D42A27DB-BD31-4B8C-83A1-F6EECF244321}">
                <p14:modId xmlns:p14="http://schemas.microsoft.com/office/powerpoint/2010/main" val="3062483323"/>
              </p:ext>
            </p:extLst>
          </p:nvPr>
        </p:nvGraphicFramePr>
        <p:xfrm>
          <a:off x="4654596" y="2894248"/>
          <a:ext cx="2653708" cy="390736"/>
        </p:xfrm>
        <a:graphic>
          <a:graphicData uri="http://schemas.openxmlformats.org/presentationml/2006/ole">
            <mc:AlternateContent xmlns:mc="http://schemas.openxmlformats.org/markup-compatibility/2006">
              <mc:Choice xmlns:v="urn:schemas-microsoft-com:vml" Requires="v">
                <p:oleObj spid="_x0000_s25054" name="Equation" r:id="rId8" imgW="1726920" imgH="253800" progId="Equation.3">
                  <p:embed/>
                </p:oleObj>
              </mc:Choice>
              <mc:Fallback>
                <p:oleObj name="Equation" r:id="rId8" imgW="172692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4596" y="2894248"/>
                        <a:ext cx="2653708" cy="390736"/>
                      </a:xfrm>
                      <a:prstGeom prst="rect">
                        <a:avLst/>
                      </a:prstGeom>
                      <a:noFill/>
                      <a:ln>
                        <a:noFill/>
                      </a:ln>
                      <a:effectLst/>
                      <a:extLst/>
                    </p:spPr>
                  </p:pic>
                </p:oleObj>
              </mc:Fallback>
            </mc:AlternateContent>
          </a:graphicData>
        </a:graphic>
      </p:graphicFrame>
      <p:graphicFrame>
        <p:nvGraphicFramePr>
          <p:cNvPr id="43023" name="Object 15"/>
          <p:cNvGraphicFramePr>
            <a:graphicFrameLocks noChangeAspect="1"/>
          </p:cNvGraphicFramePr>
          <p:nvPr>
            <p:extLst>
              <p:ext uri="{D42A27DB-BD31-4B8C-83A1-F6EECF244321}">
                <p14:modId xmlns:p14="http://schemas.microsoft.com/office/powerpoint/2010/main" val="3403140318"/>
              </p:ext>
            </p:extLst>
          </p:nvPr>
        </p:nvGraphicFramePr>
        <p:xfrm>
          <a:off x="2915816" y="5157192"/>
          <a:ext cx="4670502" cy="442669"/>
        </p:xfrm>
        <a:graphic>
          <a:graphicData uri="http://schemas.openxmlformats.org/presentationml/2006/ole">
            <mc:AlternateContent xmlns:mc="http://schemas.openxmlformats.org/markup-compatibility/2006">
              <mc:Choice xmlns:v="urn:schemas-microsoft-com:vml" Requires="v">
                <p:oleObj spid="_x0000_s25055" name="Equation" r:id="rId10" imgW="2679480" imgH="253800" progId="Equation.3">
                  <p:embed/>
                </p:oleObj>
              </mc:Choice>
              <mc:Fallback>
                <p:oleObj name="Equation" r:id="rId10" imgW="267948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5816" y="5157192"/>
                        <a:ext cx="4670502" cy="442669"/>
                      </a:xfrm>
                      <a:prstGeom prst="rect">
                        <a:avLst/>
                      </a:prstGeom>
                      <a:noFill/>
                      <a:ln>
                        <a:noFill/>
                      </a:ln>
                      <a:effectLst/>
                      <a:extLst/>
                    </p:spPr>
                  </p:pic>
                </p:oleObj>
              </mc:Fallback>
            </mc:AlternateContent>
          </a:graphicData>
        </a:graphic>
      </p:graphicFrame>
      <p:graphicFrame>
        <p:nvGraphicFramePr>
          <p:cNvPr id="43024" name="Object 16"/>
          <p:cNvGraphicFramePr>
            <a:graphicFrameLocks noChangeAspect="1"/>
          </p:cNvGraphicFramePr>
          <p:nvPr>
            <p:extLst>
              <p:ext uri="{D42A27DB-BD31-4B8C-83A1-F6EECF244321}">
                <p14:modId xmlns:p14="http://schemas.microsoft.com/office/powerpoint/2010/main" val="3567471570"/>
              </p:ext>
            </p:extLst>
          </p:nvPr>
        </p:nvGraphicFramePr>
        <p:xfrm>
          <a:off x="1230214" y="3793501"/>
          <a:ext cx="2758171" cy="368050"/>
        </p:xfrm>
        <a:graphic>
          <a:graphicData uri="http://schemas.openxmlformats.org/presentationml/2006/ole">
            <mc:AlternateContent xmlns:mc="http://schemas.openxmlformats.org/markup-compatibility/2006">
              <mc:Choice xmlns:v="urn:schemas-microsoft-com:vml" Requires="v">
                <p:oleObj spid="_x0000_s25056" name="Equation" r:id="rId12" imgW="1904760" imgH="253800" progId="Equation.3">
                  <p:embed/>
                </p:oleObj>
              </mc:Choice>
              <mc:Fallback>
                <p:oleObj name="Equation" r:id="rId12" imgW="190476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30214" y="3793501"/>
                        <a:ext cx="2758171" cy="368050"/>
                      </a:xfrm>
                      <a:prstGeom prst="rect">
                        <a:avLst/>
                      </a:prstGeom>
                      <a:noFill/>
                      <a:ln>
                        <a:noFill/>
                      </a:ln>
                      <a:effectLst/>
                      <a:extLst/>
                    </p:spPr>
                  </p:pic>
                </p:oleObj>
              </mc:Fallback>
            </mc:AlternateContent>
          </a:graphicData>
        </a:graphic>
      </p:graphicFrame>
      <p:sp>
        <p:nvSpPr>
          <p:cNvPr id="43025" name="Text Box 17"/>
          <p:cNvSpPr txBox="1">
            <a:spLocks noChangeArrowheads="1"/>
          </p:cNvSpPr>
          <p:nvPr/>
        </p:nvSpPr>
        <p:spPr bwMode="auto">
          <a:xfrm>
            <a:off x="4333770" y="4029061"/>
            <a:ext cx="3550598" cy="28037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400" dirty="0">
                <a:solidFill>
                  <a:schemeClr val="tx1"/>
                </a:solidFill>
                <a:latin typeface="Arial" charset="0"/>
              </a:rPr>
              <a:t>Identify regions with </a:t>
            </a:r>
            <a:r>
              <a:rPr lang="en-US" sz="1400" dirty="0" err="1">
                <a:solidFill>
                  <a:schemeClr val="tx1"/>
                </a:solidFill>
                <a:latin typeface="Arial" charset="0"/>
              </a:rPr>
              <a:t>cw’s</a:t>
            </a:r>
            <a:r>
              <a:rPr lang="en-US" sz="1400" dirty="0">
                <a:solidFill>
                  <a:schemeClr val="tx1"/>
                </a:solidFill>
                <a:latin typeface="Arial" charset="0"/>
              </a:rPr>
              <a:t> within the (</a:t>
            </a:r>
            <a:r>
              <a:rPr lang="en-US" sz="1400" dirty="0" err="1">
                <a:solidFill>
                  <a:schemeClr val="tx1"/>
                </a:solidFill>
                <a:latin typeface="Arial" charset="0"/>
              </a:rPr>
              <a:t>j,k</a:t>
            </a:r>
            <a:r>
              <a:rPr lang="en-US" sz="1400" dirty="0">
                <a:solidFill>
                  <a:schemeClr val="tx1"/>
                </a:solidFill>
                <a:latin typeface="Arial" charset="0"/>
              </a:rPr>
              <a:t>) bin</a:t>
            </a:r>
          </a:p>
        </p:txBody>
      </p:sp>
      <p:graphicFrame>
        <p:nvGraphicFramePr>
          <p:cNvPr id="43026" name="Object 18"/>
          <p:cNvGraphicFramePr>
            <a:graphicFrameLocks noChangeAspect="1"/>
          </p:cNvGraphicFramePr>
          <p:nvPr>
            <p:extLst>
              <p:ext uri="{D42A27DB-BD31-4B8C-83A1-F6EECF244321}">
                <p14:modId xmlns:p14="http://schemas.microsoft.com/office/powerpoint/2010/main" val="4037357956"/>
              </p:ext>
            </p:extLst>
          </p:nvPr>
        </p:nvGraphicFramePr>
        <p:xfrm>
          <a:off x="5857762" y="1875539"/>
          <a:ext cx="2602670" cy="401333"/>
        </p:xfrm>
        <a:graphic>
          <a:graphicData uri="http://schemas.openxmlformats.org/presentationml/2006/ole">
            <mc:AlternateContent xmlns:mc="http://schemas.openxmlformats.org/markup-compatibility/2006">
              <mc:Choice xmlns:v="urn:schemas-microsoft-com:vml" Requires="v">
                <p:oleObj spid="_x0000_s25057" name="Equation" r:id="rId14" imgW="1536480" imgH="241200" progId="Equation.3">
                  <p:embed/>
                </p:oleObj>
              </mc:Choice>
              <mc:Fallback>
                <p:oleObj name="Equation" r:id="rId14" imgW="1536480" imgH="241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57762" y="1875539"/>
                        <a:ext cx="2602670" cy="401333"/>
                      </a:xfrm>
                      <a:prstGeom prst="rect">
                        <a:avLst/>
                      </a:prstGeom>
                      <a:noFill/>
                      <a:ln>
                        <a:noFill/>
                      </a:ln>
                      <a:effectLst/>
                      <a:extLst/>
                    </p:spPr>
                  </p:pic>
                </p:oleObj>
              </mc:Fallback>
            </mc:AlternateContent>
          </a:graphicData>
        </a:graphic>
      </p:graphicFrame>
      <p:sp>
        <p:nvSpPr>
          <p:cNvPr id="43027" name="Text Box 19"/>
          <p:cNvSpPr txBox="1">
            <a:spLocks noChangeArrowheads="1"/>
          </p:cNvSpPr>
          <p:nvPr/>
        </p:nvSpPr>
        <p:spPr bwMode="auto">
          <a:xfrm>
            <a:off x="6756684" y="1500432"/>
            <a:ext cx="1559732" cy="26498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For each window w</a:t>
            </a:r>
          </a:p>
        </p:txBody>
      </p:sp>
    </p:spTree>
    <p:extLst>
      <p:ext uri="{BB962C8B-B14F-4D97-AF65-F5344CB8AC3E}">
        <p14:creationId xmlns:p14="http://schemas.microsoft.com/office/powerpoint/2010/main" val="327711145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613" y="1200123"/>
            <a:ext cx="1212353" cy="22171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92" y="2278558"/>
            <a:ext cx="2204786" cy="3545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5" name="Rectangle 3"/>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2D analysis module</a:t>
            </a:r>
          </a:p>
        </p:txBody>
      </p:sp>
      <p:sp>
        <p:nvSpPr>
          <p:cNvPr id="44038" name="Oval 6"/>
          <p:cNvSpPr>
            <a:spLocks noChangeArrowheads="1"/>
          </p:cNvSpPr>
          <p:nvPr/>
        </p:nvSpPr>
        <p:spPr bwMode="auto">
          <a:xfrm>
            <a:off x="2143387" y="4773695"/>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39" name="AutoShape 7"/>
          <p:cNvCxnSpPr>
            <a:cxnSpLocks noChangeShapeType="1"/>
            <a:stCxn id="44038" idx="7"/>
            <a:endCxn id="44033" idx="2"/>
          </p:cNvCxnSpPr>
          <p:nvPr/>
        </p:nvCxnSpPr>
        <p:spPr bwMode="auto">
          <a:xfrm flipV="1">
            <a:off x="2274000" y="3417278"/>
            <a:ext cx="736789" cy="1378744"/>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40" name="Oval 8"/>
          <p:cNvSpPr>
            <a:spLocks noChangeArrowheads="1"/>
          </p:cNvSpPr>
          <p:nvPr/>
        </p:nvSpPr>
        <p:spPr bwMode="auto">
          <a:xfrm>
            <a:off x="3417140" y="2239484"/>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41" name="AutoShape 9"/>
          <p:cNvCxnSpPr>
            <a:cxnSpLocks noChangeShapeType="1"/>
            <a:stCxn id="44040" idx="6"/>
            <a:endCxn id="44064" idx="1"/>
          </p:cNvCxnSpPr>
          <p:nvPr/>
        </p:nvCxnSpPr>
        <p:spPr bwMode="auto">
          <a:xfrm>
            <a:off x="3570079" y="2315957"/>
            <a:ext cx="1787981" cy="246778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42" name="Oval 10"/>
          <p:cNvSpPr>
            <a:spLocks noChangeArrowheads="1"/>
          </p:cNvSpPr>
          <p:nvPr/>
        </p:nvSpPr>
        <p:spPr bwMode="auto">
          <a:xfrm>
            <a:off x="3401511" y="2067560"/>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43" name="AutoShape 11"/>
          <p:cNvCxnSpPr>
            <a:cxnSpLocks noChangeShapeType="1"/>
            <a:stCxn id="44042" idx="6"/>
          </p:cNvCxnSpPr>
          <p:nvPr/>
        </p:nvCxnSpPr>
        <p:spPr bwMode="auto">
          <a:xfrm>
            <a:off x="3554450" y="2144591"/>
            <a:ext cx="2151201" cy="1893402"/>
          </a:xfrm>
          <a:prstGeom prst="curvedConnector3">
            <a:avLst>
              <a:gd name="adj1" fmla="val 4997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45" name="Oval 13"/>
          <p:cNvSpPr>
            <a:spLocks noChangeArrowheads="1"/>
          </p:cNvSpPr>
          <p:nvPr/>
        </p:nvSpPr>
        <p:spPr bwMode="auto">
          <a:xfrm>
            <a:off x="3414907" y="1184493"/>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46" name="AutoShape 14"/>
          <p:cNvCxnSpPr>
            <a:cxnSpLocks noChangeShapeType="1"/>
            <a:stCxn id="44045" idx="6"/>
          </p:cNvCxnSpPr>
          <p:nvPr/>
        </p:nvCxnSpPr>
        <p:spPr bwMode="auto">
          <a:xfrm flipV="1">
            <a:off x="3567846" y="1157701"/>
            <a:ext cx="369512" cy="103824"/>
          </a:xfrm>
          <a:prstGeom prst="curvedConnector3">
            <a:avLst>
              <a:gd name="adj1" fmla="val 49847"/>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48" name="Oval 16"/>
          <p:cNvSpPr>
            <a:spLocks noChangeArrowheads="1"/>
          </p:cNvSpPr>
          <p:nvPr/>
        </p:nvSpPr>
        <p:spPr bwMode="auto">
          <a:xfrm>
            <a:off x="3395928" y="1319576"/>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49" name="AutoShape 17"/>
          <p:cNvCxnSpPr>
            <a:cxnSpLocks noChangeShapeType="1"/>
            <a:stCxn id="44048" idx="6"/>
          </p:cNvCxnSpPr>
          <p:nvPr/>
        </p:nvCxnSpPr>
        <p:spPr bwMode="auto">
          <a:xfrm>
            <a:off x="3548869" y="1396608"/>
            <a:ext cx="1620936" cy="299193"/>
          </a:xfrm>
          <a:prstGeom prst="curvedConnector3">
            <a:avLst>
              <a:gd name="adj1" fmla="val 49931"/>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51" name="Oval 19"/>
          <p:cNvSpPr>
            <a:spLocks noChangeArrowheads="1"/>
          </p:cNvSpPr>
          <p:nvPr/>
        </p:nvSpPr>
        <p:spPr bwMode="auto">
          <a:xfrm>
            <a:off x="3392581" y="1492617"/>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52" name="AutoShape 20"/>
          <p:cNvCxnSpPr>
            <a:cxnSpLocks noChangeShapeType="1"/>
            <a:stCxn id="44051" idx="6"/>
          </p:cNvCxnSpPr>
          <p:nvPr/>
        </p:nvCxnSpPr>
        <p:spPr bwMode="auto">
          <a:xfrm>
            <a:off x="3545518" y="1569649"/>
            <a:ext cx="1999379" cy="887532"/>
          </a:xfrm>
          <a:prstGeom prst="curvedConnector3">
            <a:avLst>
              <a:gd name="adj1" fmla="val 4997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54" name="Oval 22"/>
          <p:cNvSpPr>
            <a:spLocks noChangeArrowheads="1"/>
          </p:cNvSpPr>
          <p:nvPr/>
        </p:nvSpPr>
        <p:spPr bwMode="auto">
          <a:xfrm>
            <a:off x="3404859" y="2374568"/>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55" name="AutoShape 23"/>
          <p:cNvCxnSpPr>
            <a:cxnSpLocks noChangeShapeType="1"/>
            <a:stCxn id="44054" idx="6"/>
            <a:endCxn id="44068" idx="1"/>
          </p:cNvCxnSpPr>
          <p:nvPr/>
        </p:nvCxnSpPr>
        <p:spPr bwMode="auto">
          <a:xfrm>
            <a:off x="3557799" y="2451041"/>
            <a:ext cx="918753" cy="3012027"/>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56" name="Oval 24"/>
          <p:cNvSpPr>
            <a:spLocks noChangeArrowheads="1"/>
          </p:cNvSpPr>
          <p:nvPr/>
        </p:nvSpPr>
        <p:spPr bwMode="auto">
          <a:xfrm>
            <a:off x="3399279" y="1768367"/>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57" name="AutoShape 25"/>
          <p:cNvCxnSpPr>
            <a:cxnSpLocks noChangeShapeType="1"/>
            <a:stCxn id="44056" idx="6"/>
          </p:cNvCxnSpPr>
          <p:nvPr/>
        </p:nvCxnSpPr>
        <p:spPr bwMode="auto">
          <a:xfrm>
            <a:off x="3552217" y="1845398"/>
            <a:ext cx="2100965" cy="1442379"/>
          </a:xfrm>
          <a:prstGeom prst="curvedConnector3">
            <a:avLst>
              <a:gd name="adj1" fmla="val 49949"/>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59" name="Oval 27"/>
          <p:cNvSpPr>
            <a:spLocks noChangeArrowheads="1"/>
          </p:cNvSpPr>
          <p:nvPr/>
        </p:nvSpPr>
        <p:spPr bwMode="auto">
          <a:xfrm>
            <a:off x="3484121" y="3258751"/>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44061" name="AutoShape 29"/>
          <p:cNvCxnSpPr>
            <a:cxnSpLocks noChangeShapeType="1"/>
            <a:stCxn id="44059" idx="6"/>
            <a:endCxn id="44069" idx="1"/>
          </p:cNvCxnSpPr>
          <p:nvPr/>
        </p:nvCxnSpPr>
        <p:spPr bwMode="auto">
          <a:xfrm flipH="1">
            <a:off x="3458444" y="3335224"/>
            <a:ext cx="178616" cy="2650873"/>
          </a:xfrm>
          <a:prstGeom prst="curvedConnector5">
            <a:avLst>
              <a:gd name="adj1" fmla="val -127984"/>
              <a:gd name="adj2" fmla="val 48094"/>
              <a:gd name="adj3" fmla="val 227984"/>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aphicFrame>
        <p:nvGraphicFramePr>
          <p:cNvPr id="44063" name="Object 31"/>
          <p:cNvGraphicFramePr>
            <a:graphicFrameLocks noGrp="1" noChangeAspect="1"/>
          </p:cNvGraphicFramePr>
          <p:nvPr>
            <p:ph sz="quarter" idx="2"/>
          </p:nvPr>
        </p:nvGraphicFramePr>
        <p:xfrm>
          <a:off x="5762584" y="3825878"/>
          <a:ext cx="2592158" cy="384039"/>
        </p:xfrm>
        <a:graphic>
          <a:graphicData uri="http://schemas.openxmlformats.org/presentationml/2006/ole">
            <mc:AlternateContent xmlns:mc="http://schemas.openxmlformats.org/markup-compatibility/2006">
              <mc:Choice xmlns:v="urn:schemas-microsoft-com:vml" Requires="v">
                <p:oleObj spid="_x0000_s26234" name="Equation" r:id="rId6" imgW="2400120" imgH="355320" progId="Equation.3">
                  <p:embed/>
                </p:oleObj>
              </mc:Choice>
              <mc:Fallback>
                <p:oleObj name="Equation" r:id="rId6" imgW="2400120" imgH="355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2584" y="3825878"/>
                        <a:ext cx="2592158" cy="384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4" name="Object 32"/>
          <p:cNvGraphicFramePr>
            <a:graphicFrameLocks noGrp="1" noChangeAspect="1"/>
          </p:cNvGraphicFramePr>
          <p:nvPr>
            <p:ph sz="quarter" idx="3"/>
            <p:extLst>
              <p:ext uri="{D42A27DB-BD31-4B8C-83A1-F6EECF244321}">
                <p14:modId xmlns:p14="http://schemas.microsoft.com/office/powerpoint/2010/main" val="1400183964"/>
              </p:ext>
            </p:extLst>
          </p:nvPr>
        </p:nvGraphicFramePr>
        <p:xfrm>
          <a:off x="5358060" y="4468921"/>
          <a:ext cx="2238276" cy="629645"/>
        </p:xfrm>
        <a:graphic>
          <a:graphicData uri="http://schemas.openxmlformats.org/presentationml/2006/ole">
            <mc:AlternateContent xmlns:mc="http://schemas.openxmlformats.org/markup-compatibility/2006">
              <mc:Choice xmlns:v="urn:schemas-microsoft-com:vml" Requires="v">
                <p:oleObj spid="_x0000_s26235" name="Equation" r:id="rId8" imgW="2438280" imgH="685800" progId="Equation.3">
                  <p:embed/>
                </p:oleObj>
              </mc:Choice>
              <mc:Fallback>
                <p:oleObj name="Equation" r:id="rId8" imgW="2438280" imgH="685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8060" y="4468921"/>
                        <a:ext cx="2238276" cy="62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5" name="Object 33"/>
          <p:cNvGraphicFramePr>
            <a:graphicFrameLocks noGrp="1" noChangeAspect="1"/>
          </p:cNvGraphicFramePr>
          <p:nvPr>
            <p:ph sz="quarter" idx="4"/>
          </p:nvPr>
        </p:nvGraphicFramePr>
        <p:xfrm>
          <a:off x="3994291" y="932188"/>
          <a:ext cx="2089801" cy="409716"/>
        </p:xfrm>
        <a:graphic>
          <a:graphicData uri="http://schemas.openxmlformats.org/presentationml/2006/ole">
            <mc:AlternateContent xmlns:mc="http://schemas.openxmlformats.org/markup-compatibility/2006">
              <mc:Choice xmlns:v="urn:schemas-microsoft-com:vml" Requires="v">
                <p:oleObj spid="_x0000_s26236" name="Equation" r:id="rId10" imgW="1815840" imgH="355320" progId="Equation.3">
                  <p:embed/>
                </p:oleObj>
              </mc:Choice>
              <mc:Fallback>
                <p:oleObj name="Equation" r:id="rId10" imgW="1815840" imgH="3553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4291" y="932188"/>
                        <a:ext cx="2089801" cy="409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6" name="Object 34"/>
          <p:cNvGraphicFramePr>
            <a:graphicFrameLocks noChangeAspect="1"/>
          </p:cNvGraphicFramePr>
          <p:nvPr/>
        </p:nvGraphicFramePr>
        <p:xfrm>
          <a:off x="5226738" y="1345254"/>
          <a:ext cx="2280698" cy="658671"/>
        </p:xfrm>
        <a:graphic>
          <a:graphicData uri="http://schemas.openxmlformats.org/presentationml/2006/ole">
            <mc:AlternateContent xmlns:mc="http://schemas.openxmlformats.org/markup-compatibility/2006">
              <mc:Choice xmlns:v="urn:schemas-microsoft-com:vml" Requires="v">
                <p:oleObj spid="_x0000_s26237" name="Equation" r:id="rId12" imgW="1981080" imgH="571320" progId="Equation.3">
                  <p:embed/>
                </p:oleObj>
              </mc:Choice>
              <mc:Fallback>
                <p:oleObj name="Equation" r:id="rId12" imgW="1981080" imgH="57132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6738" y="1345254"/>
                        <a:ext cx="2280698" cy="658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7" name="Object 35"/>
          <p:cNvGraphicFramePr>
            <a:graphicFrameLocks noChangeAspect="1"/>
          </p:cNvGraphicFramePr>
          <p:nvPr/>
        </p:nvGraphicFramePr>
        <p:xfrm>
          <a:off x="5601830" y="2011740"/>
          <a:ext cx="3098980" cy="849575"/>
        </p:xfrm>
        <a:graphic>
          <a:graphicData uri="http://schemas.openxmlformats.org/presentationml/2006/ole">
            <mc:AlternateContent xmlns:mc="http://schemas.openxmlformats.org/markup-compatibility/2006">
              <mc:Choice xmlns:v="urn:schemas-microsoft-com:vml" Requires="v">
                <p:oleObj spid="_x0000_s26238" name="Equation" r:id="rId14" imgW="2692080" imgH="736560" progId="Equation.3">
                  <p:embed/>
                </p:oleObj>
              </mc:Choice>
              <mc:Fallback>
                <p:oleObj name="Equation" r:id="rId14" imgW="2692080" imgH="73656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01830" y="2011740"/>
                        <a:ext cx="3098980" cy="84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8" name="Object 36"/>
          <p:cNvGraphicFramePr>
            <a:graphicFrameLocks noChangeAspect="1"/>
          </p:cNvGraphicFramePr>
          <p:nvPr/>
        </p:nvGraphicFramePr>
        <p:xfrm>
          <a:off x="4476552" y="5326310"/>
          <a:ext cx="3593522" cy="273516"/>
        </p:xfrm>
        <a:graphic>
          <a:graphicData uri="http://schemas.openxmlformats.org/presentationml/2006/ole">
            <mc:AlternateContent xmlns:mc="http://schemas.openxmlformats.org/markup-compatibility/2006">
              <mc:Choice xmlns:v="urn:schemas-microsoft-com:vml" Requires="v">
                <p:oleObj spid="_x0000_s26239" name="Equation" r:id="rId16" imgW="3327120" imgH="253800" progId="Equation.3">
                  <p:embed/>
                </p:oleObj>
              </mc:Choice>
              <mc:Fallback>
                <p:oleObj name="Equation" r:id="rId16" imgW="3327120" imgH="253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76552" y="5326310"/>
                        <a:ext cx="3593522" cy="273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69" name="Object 37"/>
          <p:cNvGraphicFramePr>
            <a:graphicFrameLocks noChangeAspect="1"/>
          </p:cNvGraphicFramePr>
          <p:nvPr/>
        </p:nvGraphicFramePr>
        <p:xfrm>
          <a:off x="3458444" y="5808591"/>
          <a:ext cx="5629739" cy="355013"/>
        </p:xfrm>
        <a:graphic>
          <a:graphicData uri="http://schemas.openxmlformats.org/presentationml/2006/ole">
            <mc:AlternateContent xmlns:mc="http://schemas.openxmlformats.org/markup-compatibility/2006">
              <mc:Choice xmlns:v="urn:schemas-microsoft-com:vml" Requires="v">
                <p:oleObj spid="_x0000_s26240" name="Equation" r:id="rId18" imgW="5206680" imgH="330120" progId="Equation.3">
                  <p:embed/>
                </p:oleObj>
              </mc:Choice>
              <mc:Fallback>
                <p:oleObj name="Equation" r:id="rId18" imgW="5206680" imgH="33012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58444" y="5808591"/>
                        <a:ext cx="5629739" cy="35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0" name="Object 38"/>
          <p:cNvGraphicFramePr>
            <a:graphicFrameLocks noChangeAspect="1"/>
          </p:cNvGraphicFramePr>
          <p:nvPr/>
        </p:nvGraphicFramePr>
        <p:xfrm>
          <a:off x="5709000" y="3022075"/>
          <a:ext cx="2883525" cy="491213"/>
        </p:xfrm>
        <a:graphic>
          <a:graphicData uri="http://schemas.openxmlformats.org/presentationml/2006/ole">
            <mc:AlternateContent xmlns:mc="http://schemas.openxmlformats.org/markup-compatibility/2006">
              <mc:Choice xmlns:v="urn:schemas-microsoft-com:vml" Requires="v">
                <p:oleObj spid="_x0000_s26241" name="Equation" r:id="rId20" imgW="2666880" imgH="457200" progId="Equation.3">
                  <p:embed/>
                </p:oleObj>
              </mc:Choice>
              <mc:Fallback>
                <p:oleObj name="Equation" r:id="rId20" imgW="2666880" imgH="4572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09000" y="3022075"/>
                        <a:ext cx="2883525" cy="49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772344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3101726"/>
            <a:ext cx="6071370" cy="699309"/>
          </a:xfrm>
          <a:prstGeom prst="rect">
            <a:avLst/>
          </a:prstGeom>
          <a:noFill/>
        </p:spPr>
        <p:txBody>
          <a:bodyPr wrap="none" lIns="82945" tIns="41473" rIns="82945" bIns="41473" rtlCol="0">
            <a:spAutoFit/>
          </a:bodyPr>
          <a:lstStyle/>
          <a:p>
            <a:r>
              <a:rPr lang="en-US" sz="4000" dirty="0" smtClean="0">
                <a:solidFill>
                  <a:srgbClr val="004586"/>
                </a:solidFill>
              </a:rPr>
              <a:t>Distributed Configurations</a:t>
            </a:r>
            <a:endParaRPr lang="en-US" sz="4000" dirty="0">
              <a:solidFill>
                <a:srgbClr val="004586"/>
              </a:solidFill>
            </a:endParaRPr>
          </a:p>
        </p:txBody>
      </p:sp>
    </p:spTree>
    <p:extLst>
      <p:ext uri="{BB962C8B-B14F-4D97-AF65-F5344CB8AC3E}">
        <p14:creationId xmlns:p14="http://schemas.microsoft.com/office/powerpoint/2010/main" val="10221709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4A490C5D-AEA8-4823-B9B3-806910A0ECF7}" type="slidenum">
              <a:rPr lang="es-ES" smtClean="0"/>
              <a:pPr/>
              <a:t>203</a:t>
            </a:fld>
            <a:endParaRPr lang="es-ES" dirty="0"/>
          </a:p>
        </p:txBody>
      </p:sp>
      <p:sp>
        <p:nvSpPr>
          <p:cNvPr id="3" name="2 Título"/>
          <p:cNvSpPr>
            <a:spLocks noGrp="1"/>
          </p:cNvSpPr>
          <p:nvPr>
            <p:ph type="title"/>
          </p:nvPr>
        </p:nvSpPr>
        <p:spPr/>
        <p:txBody>
          <a:bodyPr/>
          <a:lstStyle/>
          <a:p>
            <a:r>
              <a:rPr lang="en-US" smtClean="0"/>
              <a:t>Distribution of cfg directories</a:t>
            </a:r>
            <a:endParaRPr lang="en-US"/>
          </a:p>
        </p:txBody>
      </p:sp>
      <p:sp>
        <p:nvSpPr>
          <p:cNvPr id="4" name="3 Marcador de contenido"/>
          <p:cNvSpPr>
            <a:spLocks noGrp="1"/>
          </p:cNvSpPr>
          <p:nvPr>
            <p:ph idx="1"/>
          </p:nvPr>
        </p:nvSpPr>
        <p:spPr/>
        <p:txBody>
          <a:bodyPr/>
          <a:lstStyle/>
          <a:p>
            <a:r>
              <a:rPr lang="en-US" dirty="0" smtClean="0"/>
              <a:t>CFG</a:t>
            </a:r>
          </a:p>
          <a:p>
            <a:pPr lvl="1"/>
            <a:r>
              <a:rPr lang="en-US" dirty="0" smtClean="0"/>
              <a:t>General</a:t>
            </a:r>
            <a:endParaRPr lang="en-US" dirty="0"/>
          </a:p>
          <a:p>
            <a:pPr lvl="2"/>
            <a:r>
              <a:rPr lang="en-US" dirty="0" smtClean="0"/>
              <a:t>including basic views (timelines) and analyses (2/3D profiles), including views of the user functions and call-stack</a:t>
            </a:r>
          </a:p>
          <a:p>
            <a:pPr lvl="1"/>
            <a:r>
              <a:rPr lang="en-US" dirty="0" err="1" smtClean="0"/>
              <a:t>Counters_PAPI</a:t>
            </a:r>
            <a:endParaRPr lang="en-US" dirty="0" smtClean="0"/>
          </a:p>
          <a:p>
            <a:pPr lvl="2"/>
            <a:r>
              <a:rPr lang="en-US" dirty="0" smtClean="0"/>
              <a:t>Hardware counter derived metrics. Grouped in directories for</a:t>
            </a:r>
          </a:p>
          <a:p>
            <a:pPr lvl="3"/>
            <a:r>
              <a:rPr lang="en-US" dirty="0" smtClean="0"/>
              <a:t>Program: related to algorithmic/compilation (i.e. </a:t>
            </a:r>
            <a:r>
              <a:rPr lang="en-US" dirty="0" err="1" smtClean="0"/>
              <a:t>instructions,FP</a:t>
            </a:r>
            <a:r>
              <a:rPr lang="en-US" dirty="0" smtClean="0"/>
              <a:t> ops,…)</a:t>
            </a:r>
          </a:p>
          <a:p>
            <a:pPr lvl="3"/>
            <a:r>
              <a:rPr lang="en-US" dirty="0" smtClean="0"/>
              <a:t>Architecture: related to execution on specific architectures (i.e. cache misses,…)</a:t>
            </a:r>
          </a:p>
          <a:p>
            <a:pPr lvl="3"/>
            <a:r>
              <a:rPr lang="en-US" dirty="0" smtClean="0"/>
              <a:t>Performance: metrics reporting rates per time (i.e. </a:t>
            </a:r>
            <a:r>
              <a:rPr lang="en-US" dirty="0" err="1" smtClean="0"/>
              <a:t>MFLops</a:t>
            </a:r>
            <a:r>
              <a:rPr lang="en-US" dirty="0" smtClean="0"/>
              <a:t>, MIPS, IPC,…)</a:t>
            </a:r>
          </a:p>
          <a:p>
            <a:pPr lvl="1"/>
            <a:r>
              <a:rPr lang="en-US" dirty="0" smtClean="0"/>
              <a:t>MPI</a:t>
            </a:r>
          </a:p>
          <a:p>
            <a:pPr lvl="2"/>
            <a:r>
              <a:rPr lang="en-US" dirty="0" smtClean="0"/>
              <a:t>Grouped in directories displaying views and analysis. Further separated into point to point and collectives.</a:t>
            </a:r>
          </a:p>
          <a:p>
            <a:pPr lvl="1"/>
            <a:r>
              <a:rPr lang="en-US" dirty="0" err="1" smtClean="0"/>
              <a:t>OpenMP</a:t>
            </a:r>
            <a:endParaRPr lang="en-US" dirty="0" smtClean="0"/>
          </a:p>
          <a:p>
            <a:pPr lvl="2"/>
            <a:r>
              <a:rPr lang="en-US" dirty="0" smtClean="0"/>
              <a:t>Grouped in directories displaying views and analysis</a:t>
            </a:r>
            <a:endParaRPr lang="en-US" dirty="0"/>
          </a:p>
        </p:txBody>
      </p:sp>
      <p:sp>
        <p:nvSpPr>
          <p:cNvPr id="5" name="Text Box 5"/>
          <p:cNvSpPr txBox="1">
            <a:spLocks noChangeArrowheads="1"/>
          </p:cNvSpPr>
          <p:nvPr/>
        </p:nvSpPr>
        <p:spPr bwMode="auto">
          <a:xfrm>
            <a:off x="5076056" y="980728"/>
            <a:ext cx="3024336" cy="372702"/>
          </a:xfrm>
          <a:prstGeom prst="rect">
            <a:avLst/>
          </a:prstGeom>
          <a:noFill/>
          <a:ln w="9525">
            <a:solidFill>
              <a:srgbClr val="002060"/>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8" tIns="32149" rIns="64298" bIns="32149">
            <a:spAutoFit/>
          </a:bodyPr>
          <a:lstStyle>
            <a:lvl1pPr eaLnBrk="0" hangingPunct="0">
              <a:defRPr sz="4300">
                <a:solidFill>
                  <a:srgbClr val="000000"/>
                </a:solidFill>
                <a:latin typeface="Gill Sans" charset="0"/>
              </a:defRPr>
            </a:lvl1pPr>
            <a:lvl2pPr marL="742950" indent="-285750" eaLnBrk="0" hangingPunct="0">
              <a:defRPr sz="4300">
                <a:solidFill>
                  <a:srgbClr val="000000"/>
                </a:solidFill>
                <a:latin typeface="Gill Sans" charset="0"/>
              </a:defRPr>
            </a:lvl2pPr>
            <a:lvl3pPr marL="1143000" indent="-228600" eaLnBrk="0" hangingPunct="0">
              <a:defRPr sz="4300">
                <a:solidFill>
                  <a:srgbClr val="000000"/>
                </a:solidFill>
                <a:latin typeface="Gill Sans" charset="0"/>
              </a:defRPr>
            </a:lvl3pPr>
            <a:lvl4pPr marL="1600200" indent="-228600" eaLnBrk="0" hangingPunct="0">
              <a:defRPr sz="4300">
                <a:solidFill>
                  <a:srgbClr val="000000"/>
                </a:solidFill>
                <a:latin typeface="Gill Sans" charset="0"/>
              </a:defRPr>
            </a:lvl4pPr>
            <a:lvl5pPr marL="2057400" indent="-228600" eaLnBrk="0" hangingPunct="0">
              <a:defRPr sz="4300">
                <a:solidFill>
                  <a:srgbClr val="000000"/>
                </a:solidFill>
                <a:latin typeface="Gill Sans" charset="0"/>
              </a:defRPr>
            </a:lvl5pPr>
            <a:lvl6pPr marL="2514600" indent="-228600" algn="ctr" eaLnBrk="0" fontAlgn="base" hangingPunct="0">
              <a:spcBef>
                <a:spcPct val="0"/>
              </a:spcBef>
              <a:spcAft>
                <a:spcPct val="0"/>
              </a:spcAft>
              <a:defRPr sz="4300">
                <a:solidFill>
                  <a:srgbClr val="000000"/>
                </a:solidFill>
                <a:latin typeface="Gill Sans" charset="0"/>
              </a:defRPr>
            </a:lvl6pPr>
            <a:lvl7pPr marL="2971800" indent="-228600" algn="ctr" eaLnBrk="0" fontAlgn="base" hangingPunct="0">
              <a:spcBef>
                <a:spcPct val="0"/>
              </a:spcBef>
              <a:spcAft>
                <a:spcPct val="0"/>
              </a:spcAft>
              <a:defRPr sz="4300">
                <a:solidFill>
                  <a:srgbClr val="000000"/>
                </a:solidFill>
                <a:latin typeface="Gill Sans" charset="0"/>
              </a:defRPr>
            </a:lvl7pPr>
            <a:lvl8pPr marL="3429000" indent="-228600" algn="ctr" eaLnBrk="0" fontAlgn="base" hangingPunct="0">
              <a:spcBef>
                <a:spcPct val="0"/>
              </a:spcBef>
              <a:spcAft>
                <a:spcPct val="0"/>
              </a:spcAft>
              <a:defRPr sz="4300">
                <a:solidFill>
                  <a:srgbClr val="000000"/>
                </a:solidFill>
                <a:latin typeface="Gill Sans" charset="0"/>
              </a:defRPr>
            </a:lvl8pPr>
            <a:lvl9pPr marL="3886200" indent="-228600" algn="ctr" eaLnBrk="0" fontAlgn="base" hangingPunct="0">
              <a:spcBef>
                <a:spcPct val="0"/>
              </a:spcBef>
              <a:spcAft>
                <a:spcPct val="0"/>
              </a:spcAft>
              <a:defRPr sz="4300">
                <a:solidFill>
                  <a:srgbClr val="000000"/>
                </a:solidFill>
                <a:latin typeface="Gill Sans" charset="0"/>
              </a:defRPr>
            </a:lvl9pPr>
          </a:lstStyle>
          <a:p>
            <a:pPr eaLnBrk="1" hangingPunct="1"/>
            <a:r>
              <a:rPr lang="en-GB" sz="2000" dirty="0" smtClean="0">
                <a:solidFill>
                  <a:srgbClr val="0070C0"/>
                </a:solidFill>
                <a:latin typeface="Arial" charset="0"/>
                <a:cs typeface="Arial" charset="0"/>
              </a:rPr>
              <a:t>$PARAVER_HOME/</a:t>
            </a:r>
            <a:r>
              <a:rPr lang="en-GB" sz="2000" dirty="0" err="1" smtClean="0">
                <a:solidFill>
                  <a:srgbClr val="0070C0"/>
                </a:solidFill>
                <a:latin typeface="Arial" charset="0"/>
                <a:cs typeface="Arial" charset="0"/>
              </a:rPr>
              <a:t>cfgs</a:t>
            </a:r>
            <a:endParaRPr lang="en-US" sz="1100" i="1" dirty="0">
              <a:solidFill>
                <a:srgbClr val="0070C0"/>
              </a:solidFill>
              <a:latin typeface="Arial" charset="0"/>
              <a:cs typeface="Arial" charset="0"/>
            </a:endParaRPr>
          </a:p>
        </p:txBody>
      </p:sp>
    </p:spTree>
    <p:extLst>
      <p:ext uri="{BB962C8B-B14F-4D97-AF65-F5344CB8AC3E}">
        <p14:creationId xmlns:p14="http://schemas.microsoft.com/office/powerpoint/2010/main" val="7688648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3101726"/>
            <a:ext cx="2419730" cy="699309"/>
          </a:xfrm>
          <a:prstGeom prst="rect">
            <a:avLst/>
          </a:prstGeom>
          <a:noFill/>
        </p:spPr>
        <p:txBody>
          <a:bodyPr wrap="none" lIns="82945" tIns="41473" rIns="82945" bIns="41473" rtlCol="0">
            <a:spAutoFit/>
          </a:bodyPr>
          <a:lstStyle/>
          <a:p>
            <a:r>
              <a:rPr lang="en-US" sz="4000" dirty="0" smtClean="0">
                <a:solidFill>
                  <a:srgbClr val="004586"/>
                </a:solidFill>
              </a:rPr>
              <a:t>How to …</a:t>
            </a:r>
            <a:endParaRPr lang="en-US" sz="4000" dirty="0">
              <a:solidFill>
                <a:srgbClr val="004586"/>
              </a:solidFill>
            </a:endParaRPr>
          </a:p>
        </p:txBody>
      </p:sp>
    </p:spTree>
    <p:extLst>
      <p:ext uri="{BB962C8B-B14F-4D97-AF65-F5344CB8AC3E}">
        <p14:creationId xmlns:p14="http://schemas.microsoft.com/office/powerpoint/2010/main" val="258571249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5" y="1338620"/>
            <a:ext cx="2333101" cy="508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Main </a:t>
            </a:r>
            <a:r>
              <a:rPr lang="en-US" dirty="0" err="1" smtClean="0"/>
              <a:t>Paraver</a:t>
            </a:r>
            <a:r>
              <a:rPr lang="en-US" dirty="0" smtClean="0"/>
              <a:t> window</a:t>
            </a:r>
            <a:endParaRPr lang="en-US" dirty="0"/>
          </a:p>
        </p:txBody>
      </p:sp>
      <p:cxnSp>
        <p:nvCxnSpPr>
          <p:cNvPr id="4" name="AutoShape 9"/>
          <p:cNvCxnSpPr>
            <a:cxnSpLocks noChangeShapeType="1"/>
            <a:stCxn id="6" idx="1"/>
            <a:endCxn id="5" idx="0"/>
          </p:cNvCxnSpPr>
          <p:nvPr/>
        </p:nvCxnSpPr>
        <p:spPr bwMode="auto">
          <a:xfrm rot="10800000" flipV="1">
            <a:off x="412870" y="1057122"/>
            <a:ext cx="3375321" cy="237187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 name="Oval 10"/>
          <p:cNvSpPr>
            <a:spLocks noChangeArrowheads="1"/>
          </p:cNvSpPr>
          <p:nvPr/>
        </p:nvSpPr>
        <p:spPr bwMode="auto">
          <a:xfrm>
            <a:off x="261046" y="342900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6" name="Text Box 11"/>
          <p:cNvSpPr txBox="1">
            <a:spLocks noChangeArrowheads="1"/>
          </p:cNvSpPr>
          <p:nvPr/>
        </p:nvSpPr>
        <p:spPr bwMode="auto">
          <a:xfrm>
            <a:off x="3788190" y="793826"/>
            <a:ext cx="4506907"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Select to browse in lower panel for traces or </a:t>
            </a:r>
            <a:r>
              <a:rPr lang="en-US" sz="1500" b="1" dirty="0" err="1">
                <a:solidFill>
                  <a:srgbClr val="000066"/>
                </a:solidFill>
              </a:rPr>
              <a:t>cfgs</a:t>
            </a:r>
            <a:endParaRPr lang="en-US" sz="1500" b="1" dirty="0">
              <a:solidFill>
                <a:srgbClr val="000066"/>
              </a:solidFill>
            </a:endParaRPr>
          </a:p>
        </p:txBody>
      </p:sp>
      <p:pic>
        <p:nvPicPr>
          <p:cNvPr id="1136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332" y="1348536"/>
            <a:ext cx="2333101" cy="508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AutoShape 9"/>
          <p:cNvCxnSpPr>
            <a:cxnSpLocks noChangeShapeType="1"/>
            <a:stCxn id="14" idx="1"/>
            <a:endCxn id="15" idx="0"/>
          </p:cNvCxnSpPr>
          <p:nvPr/>
        </p:nvCxnSpPr>
        <p:spPr bwMode="auto">
          <a:xfrm rot="10800000" flipV="1">
            <a:off x="3482791" y="1611832"/>
            <a:ext cx="2199606" cy="181716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Text Box 11"/>
          <p:cNvSpPr txBox="1">
            <a:spLocks noChangeArrowheads="1"/>
          </p:cNvSpPr>
          <p:nvPr/>
        </p:nvSpPr>
        <p:spPr bwMode="auto">
          <a:xfrm>
            <a:off x="5682397" y="1348536"/>
            <a:ext cx="3135240"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Select to browse characteristics of active view or table</a:t>
            </a:r>
          </a:p>
        </p:txBody>
      </p:sp>
      <p:sp>
        <p:nvSpPr>
          <p:cNvPr id="15" name="Oval 10"/>
          <p:cNvSpPr>
            <a:spLocks noChangeArrowheads="1"/>
          </p:cNvSpPr>
          <p:nvPr/>
        </p:nvSpPr>
        <p:spPr bwMode="auto">
          <a:xfrm>
            <a:off x="3330968" y="342900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0" name="AutoShape 9"/>
          <p:cNvCxnSpPr>
            <a:cxnSpLocks noChangeShapeType="1"/>
            <a:stCxn id="21" idx="1"/>
            <a:endCxn id="22" idx="6"/>
          </p:cNvCxnSpPr>
          <p:nvPr/>
        </p:nvCxnSpPr>
        <p:spPr bwMode="auto">
          <a:xfrm rot="10800000">
            <a:off x="4810329" y="2910345"/>
            <a:ext cx="1010308" cy="555875"/>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Text Box 11"/>
          <p:cNvSpPr txBox="1">
            <a:spLocks noChangeArrowheads="1"/>
          </p:cNvSpPr>
          <p:nvPr/>
        </p:nvSpPr>
        <p:spPr bwMode="auto">
          <a:xfrm>
            <a:off x="5820637" y="3202923"/>
            <a:ext cx="3135240"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Available views and tables</a:t>
            </a:r>
          </a:p>
          <a:p>
            <a:pPr algn="ctr"/>
            <a:r>
              <a:rPr lang="en-US" sz="1500" b="1" dirty="0">
                <a:solidFill>
                  <a:srgbClr val="000066"/>
                </a:solidFill>
              </a:rPr>
              <a:t>Active view or table highlighted</a:t>
            </a:r>
          </a:p>
        </p:txBody>
      </p:sp>
      <p:sp>
        <p:nvSpPr>
          <p:cNvPr id="22" name="Oval 10"/>
          <p:cNvSpPr>
            <a:spLocks noChangeArrowheads="1"/>
          </p:cNvSpPr>
          <p:nvPr/>
        </p:nvSpPr>
        <p:spPr bwMode="auto">
          <a:xfrm>
            <a:off x="4506683" y="2783634"/>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6" name="AutoShape 9"/>
          <p:cNvCxnSpPr>
            <a:cxnSpLocks noChangeShapeType="1"/>
            <a:stCxn id="27" idx="1"/>
            <a:endCxn id="28" idx="6"/>
          </p:cNvCxnSpPr>
          <p:nvPr/>
        </p:nvCxnSpPr>
        <p:spPr bwMode="auto">
          <a:xfrm rot="10800000">
            <a:off x="5225176" y="2118575"/>
            <a:ext cx="1045079" cy="407339"/>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Text Box 11"/>
          <p:cNvSpPr txBox="1">
            <a:spLocks noChangeArrowheads="1"/>
          </p:cNvSpPr>
          <p:nvPr/>
        </p:nvSpPr>
        <p:spPr bwMode="auto">
          <a:xfrm>
            <a:off x="6270254" y="2378034"/>
            <a:ext cx="1552410"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Active trace</a:t>
            </a:r>
          </a:p>
        </p:txBody>
      </p:sp>
      <p:sp>
        <p:nvSpPr>
          <p:cNvPr id="28" name="Oval 10"/>
          <p:cNvSpPr>
            <a:spLocks noChangeArrowheads="1"/>
          </p:cNvSpPr>
          <p:nvPr/>
        </p:nvSpPr>
        <p:spPr bwMode="auto">
          <a:xfrm>
            <a:off x="4921529" y="1991864"/>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3776435706"/>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smtClean="0"/>
              <a:t>Load configuration </a:t>
            </a:r>
            <a:r>
              <a:rPr lang="en-GB" dirty="0"/>
              <a:t>files</a:t>
            </a:r>
          </a:p>
        </p:txBody>
      </p:sp>
      <p:sp>
        <p:nvSpPr>
          <p:cNvPr id="14338" name="Oval 2"/>
          <p:cNvSpPr>
            <a:spLocks noChangeArrowheads="1"/>
          </p:cNvSpPr>
          <p:nvPr/>
        </p:nvSpPr>
        <p:spPr bwMode="auto">
          <a:xfrm>
            <a:off x="4986723" y="1894518"/>
            <a:ext cx="989084" cy="23221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39" name="Rectangle 3"/>
          <p:cNvSpPr>
            <a:spLocks noChangeArrowheads="1"/>
          </p:cNvSpPr>
          <p:nvPr/>
        </p:nvSpPr>
        <p:spPr bwMode="auto">
          <a:xfrm>
            <a:off x="6278337" y="1062806"/>
            <a:ext cx="1315057" cy="382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Select directory</a:t>
            </a:r>
          </a:p>
        </p:txBody>
      </p:sp>
      <p:sp>
        <p:nvSpPr>
          <p:cNvPr id="14340" name="Oval 4"/>
          <p:cNvSpPr>
            <a:spLocks noChangeArrowheads="1"/>
          </p:cNvSpPr>
          <p:nvPr/>
        </p:nvSpPr>
        <p:spPr bwMode="auto">
          <a:xfrm>
            <a:off x="4199698" y="2698322"/>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41" name="Rectangle 5"/>
          <p:cNvSpPr>
            <a:spLocks noChangeArrowheads="1"/>
          </p:cNvSpPr>
          <p:nvPr/>
        </p:nvSpPr>
        <p:spPr bwMode="auto">
          <a:xfrm>
            <a:off x="5838496" y="4435428"/>
            <a:ext cx="2784170" cy="512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List of directories and configuration files in current directory</a:t>
            </a:r>
          </a:p>
        </p:txBody>
      </p:sp>
      <p:sp>
        <p:nvSpPr>
          <p:cNvPr id="14342" name="Oval 6"/>
          <p:cNvSpPr>
            <a:spLocks noChangeArrowheads="1"/>
          </p:cNvSpPr>
          <p:nvPr/>
        </p:nvSpPr>
        <p:spPr bwMode="auto">
          <a:xfrm>
            <a:off x="1238031" y="2344425"/>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43" name="Oval 7"/>
          <p:cNvSpPr>
            <a:spLocks noChangeArrowheads="1"/>
          </p:cNvSpPr>
          <p:nvPr/>
        </p:nvSpPr>
        <p:spPr bwMode="auto">
          <a:xfrm>
            <a:off x="1467996" y="1846514"/>
            <a:ext cx="111635"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44" name="Rectangle 8"/>
          <p:cNvSpPr>
            <a:spLocks noChangeArrowheads="1"/>
          </p:cNvSpPr>
          <p:nvPr/>
        </p:nvSpPr>
        <p:spPr bwMode="auto">
          <a:xfrm>
            <a:off x="2430288" y="2176966"/>
            <a:ext cx="1467996" cy="5068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Navigate through directory tree</a:t>
            </a:r>
          </a:p>
        </p:txBody>
      </p:sp>
      <p:sp>
        <p:nvSpPr>
          <p:cNvPr id="14345" name="Oval 9"/>
          <p:cNvSpPr>
            <a:spLocks noChangeArrowheads="1"/>
          </p:cNvSpPr>
          <p:nvPr/>
        </p:nvSpPr>
        <p:spPr bwMode="auto">
          <a:xfrm>
            <a:off x="5876451" y="3236423"/>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46" name="Oval 10"/>
          <p:cNvSpPr>
            <a:spLocks noChangeArrowheads="1"/>
          </p:cNvSpPr>
          <p:nvPr/>
        </p:nvSpPr>
        <p:spPr bwMode="auto">
          <a:xfrm>
            <a:off x="1246960" y="1694684"/>
            <a:ext cx="151824"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4347" name="Oval 11"/>
          <p:cNvSpPr>
            <a:spLocks noChangeArrowheads="1"/>
          </p:cNvSpPr>
          <p:nvPr/>
        </p:nvSpPr>
        <p:spPr bwMode="auto">
          <a:xfrm>
            <a:off x="1326221" y="1779530"/>
            <a:ext cx="15629" cy="145131"/>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pic>
        <p:nvPicPr>
          <p:cNvPr id="1434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2" y="860739"/>
            <a:ext cx="1885510" cy="38761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83" y="3349178"/>
            <a:ext cx="2927062" cy="29517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4350" name="AutoShape 14"/>
          <p:cNvCxnSpPr>
            <a:cxnSpLocks noChangeShapeType="1"/>
            <a:stCxn id="14360" idx="6"/>
            <a:endCxn id="14349" idx="0"/>
          </p:cNvCxnSpPr>
          <p:nvPr/>
        </p:nvCxnSpPr>
        <p:spPr bwMode="auto">
          <a:xfrm>
            <a:off x="1533862" y="1884471"/>
            <a:ext cx="747953" cy="1464707"/>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435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1601" y="1645563"/>
            <a:ext cx="4880670" cy="25353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52" name="Rectangle 16"/>
          <p:cNvSpPr>
            <a:spLocks noChangeArrowheads="1"/>
          </p:cNvSpPr>
          <p:nvPr/>
        </p:nvSpPr>
        <p:spPr bwMode="auto">
          <a:xfrm>
            <a:off x="5117337" y="5688021"/>
            <a:ext cx="3261966" cy="512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b="1">
                <a:solidFill>
                  <a:srgbClr val="000000"/>
                </a:solidFill>
              </a:rPr>
              <a:t>APPLIED TO THE CURRENT TRACEFILE</a:t>
            </a:r>
          </a:p>
        </p:txBody>
      </p:sp>
      <p:cxnSp>
        <p:nvCxnSpPr>
          <p:cNvPr id="14353" name="AutoShape 17"/>
          <p:cNvCxnSpPr>
            <a:cxnSpLocks noChangeShapeType="1"/>
            <a:stCxn id="14341" idx="0"/>
            <a:endCxn id="14359" idx="6"/>
          </p:cNvCxnSpPr>
          <p:nvPr/>
        </p:nvCxnSpPr>
        <p:spPr bwMode="auto">
          <a:xfrm rot="5400000" flipH="1">
            <a:off x="6170583" y="3375430"/>
            <a:ext cx="1335206" cy="784792"/>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4" name="AutoShape 18"/>
          <p:cNvCxnSpPr>
            <a:cxnSpLocks noChangeShapeType="1"/>
            <a:stCxn id="14339" idx="1"/>
            <a:endCxn id="14358" idx="0"/>
          </p:cNvCxnSpPr>
          <p:nvPr/>
        </p:nvCxnSpPr>
        <p:spPr bwMode="auto">
          <a:xfrm rot="10800000" flipV="1">
            <a:off x="5458938" y="1254826"/>
            <a:ext cx="819399" cy="655323"/>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5" name="AutoShape 19"/>
          <p:cNvCxnSpPr>
            <a:cxnSpLocks noChangeShapeType="1"/>
            <a:stCxn id="14344" idx="3"/>
            <a:endCxn id="14340" idx="2"/>
          </p:cNvCxnSpPr>
          <p:nvPr/>
        </p:nvCxnSpPr>
        <p:spPr bwMode="auto">
          <a:xfrm>
            <a:off x="3898285" y="2430387"/>
            <a:ext cx="301414" cy="343849"/>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56" name="AutoShape 20"/>
          <p:cNvCxnSpPr>
            <a:cxnSpLocks noChangeShapeType="1"/>
            <a:stCxn id="14361" idx="6"/>
          </p:cNvCxnSpPr>
          <p:nvPr/>
        </p:nvCxnSpPr>
        <p:spPr bwMode="auto">
          <a:xfrm flipV="1">
            <a:off x="1382038" y="1652261"/>
            <a:ext cx="2922597" cy="81497"/>
          </a:xfrm>
          <a:prstGeom prst="curvedConnector3">
            <a:avLst>
              <a:gd name="adj1" fmla="val 49963"/>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358" name="Oval 22"/>
          <p:cNvSpPr>
            <a:spLocks noChangeArrowheads="1"/>
          </p:cNvSpPr>
          <p:nvPr/>
        </p:nvSpPr>
        <p:spPr bwMode="auto">
          <a:xfrm>
            <a:off x="5331675" y="1910149"/>
            <a:ext cx="253411"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4359" name="Oval 23"/>
          <p:cNvSpPr>
            <a:spLocks noChangeArrowheads="1"/>
          </p:cNvSpPr>
          <p:nvPr/>
        </p:nvSpPr>
        <p:spPr bwMode="auto">
          <a:xfrm>
            <a:off x="6192379" y="2972954"/>
            <a:ext cx="253410"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4360" name="Oval 24"/>
          <p:cNvSpPr>
            <a:spLocks noChangeArrowheads="1"/>
          </p:cNvSpPr>
          <p:nvPr/>
        </p:nvSpPr>
        <p:spPr bwMode="auto">
          <a:xfrm>
            <a:off x="1280451" y="1757202"/>
            <a:ext cx="253410"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4361" name="Oval 25"/>
          <p:cNvSpPr>
            <a:spLocks noChangeArrowheads="1"/>
          </p:cNvSpPr>
          <p:nvPr/>
        </p:nvSpPr>
        <p:spPr bwMode="auto">
          <a:xfrm>
            <a:off x="1128628" y="1606490"/>
            <a:ext cx="253410"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71152288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Navigation</a:t>
            </a:r>
          </a:p>
        </p:txBody>
      </p:sp>
      <p:sp>
        <p:nvSpPr>
          <p:cNvPr id="17410" name="Oval 2"/>
          <p:cNvSpPr>
            <a:spLocks noChangeArrowheads="1"/>
          </p:cNvSpPr>
          <p:nvPr/>
        </p:nvSpPr>
        <p:spPr bwMode="auto">
          <a:xfrm>
            <a:off x="2159015" y="1934709"/>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7411" name="Rectangle 3"/>
          <p:cNvSpPr>
            <a:spLocks noChangeArrowheads="1"/>
          </p:cNvSpPr>
          <p:nvPr/>
        </p:nvSpPr>
        <p:spPr bwMode="auto">
          <a:xfrm>
            <a:off x="1577010" y="3509301"/>
            <a:ext cx="1453874" cy="5235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dirty="0">
                <a:solidFill>
                  <a:srgbClr val="000000"/>
                </a:solidFill>
              </a:rPr>
              <a:t>Hide lower panel (double click)</a:t>
            </a:r>
          </a:p>
        </p:txBody>
      </p:sp>
      <p:cxnSp>
        <p:nvCxnSpPr>
          <p:cNvPr id="17412" name="AutoShape 4"/>
          <p:cNvCxnSpPr>
            <a:cxnSpLocks noChangeShapeType="1"/>
            <a:stCxn id="17413" idx="3"/>
            <a:endCxn id="17445" idx="3"/>
          </p:cNvCxnSpPr>
          <p:nvPr/>
        </p:nvCxnSpPr>
        <p:spPr bwMode="auto">
          <a:xfrm flipH="1">
            <a:off x="4098112" y="4040225"/>
            <a:ext cx="631852" cy="227744"/>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3" name="Oval 5"/>
          <p:cNvSpPr>
            <a:spLocks noChangeArrowheads="1"/>
          </p:cNvSpPr>
          <p:nvPr/>
        </p:nvSpPr>
        <p:spPr bwMode="auto">
          <a:xfrm>
            <a:off x="4707637" y="3909607"/>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14" name="AutoShape 6"/>
          <p:cNvCxnSpPr>
            <a:cxnSpLocks noChangeShapeType="1"/>
            <a:stCxn id="17417" idx="6"/>
            <a:endCxn id="17444" idx="0"/>
          </p:cNvCxnSpPr>
          <p:nvPr/>
        </p:nvCxnSpPr>
        <p:spPr bwMode="auto">
          <a:xfrm>
            <a:off x="5986970" y="4279692"/>
            <a:ext cx="337137" cy="994147"/>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5" name="Oval 7"/>
          <p:cNvSpPr>
            <a:spLocks noChangeArrowheads="1"/>
          </p:cNvSpPr>
          <p:nvPr/>
        </p:nvSpPr>
        <p:spPr bwMode="auto">
          <a:xfrm>
            <a:off x="5895430" y="3618230"/>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16" name="AutoShape 8"/>
          <p:cNvCxnSpPr>
            <a:cxnSpLocks noChangeShapeType="1"/>
            <a:stCxn id="17415" idx="5"/>
            <a:endCxn id="17441" idx="1"/>
          </p:cNvCxnSpPr>
          <p:nvPr/>
        </p:nvCxnSpPr>
        <p:spPr bwMode="auto">
          <a:xfrm flipV="1">
            <a:off x="6026043" y="3368157"/>
            <a:ext cx="1188910" cy="38069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7" name="Oval 9"/>
          <p:cNvSpPr>
            <a:spLocks noChangeArrowheads="1"/>
          </p:cNvSpPr>
          <p:nvPr/>
        </p:nvSpPr>
        <p:spPr bwMode="auto">
          <a:xfrm>
            <a:off x="5834030" y="4203219"/>
            <a:ext cx="152940"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18" name="AutoShape 10"/>
          <p:cNvCxnSpPr>
            <a:cxnSpLocks noChangeShapeType="1"/>
            <a:stCxn id="17442" idx="3"/>
            <a:endCxn id="17443" idx="1"/>
          </p:cNvCxnSpPr>
          <p:nvPr/>
        </p:nvCxnSpPr>
        <p:spPr bwMode="auto">
          <a:xfrm>
            <a:off x="7518599" y="4710061"/>
            <a:ext cx="403001" cy="90428"/>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19" name="Oval 11"/>
          <p:cNvSpPr>
            <a:spLocks noChangeArrowheads="1"/>
          </p:cNvSpPr>
          <p:nvPr/>
        </p:nvSpPr>
        <p:spPr bwMode="auto">
          <a:xfrm>
            <a:off x="8138171" y="2500720"/>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7420" name="Rectangle 12"/>
          <p:cNvSpPr>
            <a:spLocks noChangeArrowheads="1"/>
          </p:cNvSpPr>
          <p:nvPr/>
        </p:nvSpPr>
        <p:spPr bwMode="auto">
          <a:xfrm>
            <a:off x="326363" y="4866136"/>
            <a:ext cx="3203916" cy="12559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b="1" dirty="0">
                <a:solidFill>
                  <a:srgbClr val="000000"/>
                </a:solidFill>
              </a:rPr>
              <a:t>Shortcuts</a:t>
            </a:r>
            <a:r>
              <a:rPr lang="en-GB" sz="1500" dirty="0">
                <a:solidFill>
                  <a:srgbClr val="000000"/>
                </a:solidFill>
              </a:rPr>
              <a:t>:</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dirty="0">
                <a:solidFill>
                  <a:srgbClr val="000000"/>
                </a:solidFill>
              </a:rPr>
              <a:t>	Drag and move (D&amp;M) – Zoom</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dirty="0">
                <a:solidFill>
                  <a:srgbClr val="000000"/>
                </a:solidFill>
              </a:rPr>
              <a:t>	Control D&amp;M – Zoom XY</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dirty="0">
                <a:solidFill>
                  <a:srgbClr val="000000"/>
                </a:solidFill>
              </a:rPr>
              <a:t>	Shift D&amp;M – Timing</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dirty="0">
              <a:solidFill>
                <a:srgbClr val="000000"/>
              </a:solidFill>
            </a:endParaRP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dirty="0">
              <a:solidFill>
                <a:srgbClr val="000000"/>
              </a:solidFill>
            </a:endParaRP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200" dirty="0">
              <a:solidFill>
                <a:srgbClr val="000000"/>
              </a:solidFill>
            </a:endParaRPr>
          </a:p>
          <a:p>
            <a:pPr marL="515733" lvl="1" indent="-198702">
              <a:lnSpc>
                <a:spcPct val="40000"/>
              </a:lnSpc>
              <a:spcBef>
                <a:spcPts val="352"/>
              </a:spcBef>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200" dirty="0">
              <a:solidFill>
                <a:srgbClr val="000000"/>
              </a:solidFill>
            </a:endParaRPr>
          </a:p>
        </p:txBody>
      </p:sp>
      <p:sp>
        <p:nvSpPr>
          <p:cNvPr id="17421" name="Oval 13"/>
          <p:cNvSpPr>
            <a:spLocks noChangeArrowheads="1"/>
          </p:cNvSpPr>
          <p:nvPr/>
        </p:nvSpPr>
        <p:spPr bwMode="auto">
          <a:xfrm>
            <a:off x="7628001" y="3290010"/>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17422" name="Oval 14"/>
          <p:cNvSpPr>
            <a:spLocks noChangeArrowheads="1"/>
          </p:cNvSpPr>
          <p:nvPr/>
        </p:nvSpPr>
        <p:spPr bwMode="auto">
          <a:xfrm>
            <a:off x="5866406" y="4089347"/>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23" name="AutoShape 15"/>
          <p:cNvCxnSpPr>
            <a:cxnSpLocks noChangeShapeType="1"/>
            <a:stCxn id="17422" idx="6"/>
            <a:endCxn id="17442" idx="1"/>
          </p:cNvCxnSpPr>
          <p:nvPr/>
        </p:nvCxnSpPr>
        <p:spPr bwMode="auto">
          <a:xfrm>
            <a:off x="6019344" y="4165261"/>
            <a:ext cx="715579" cy="54480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24" name="Oval 16"/>
          <p:cNvSpPr>
            <a:spLocks noChangeArrowheads="1"/>
          </p:cNvSpPr>
          <p:nvPr/>
        </p:nvSpPr>
        <p:spPr bwMode="auto">
          <a:xfrm>
            <a:off x="5839613" y="2683808"/>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25" name="AutoShape 17"/>
          <p:cNvCxnSpPr>
            <a:cxnSpLocks noChangeShapeType="1"/>
            <a:stCxn id="17438" idx="1"/>
            <a:endCxn id="17424" idx="6"/>
          </p:cNvCxnSpPr>
          <p:nvPr/>
        </p:nvCxnSpPr>
        <p:spPr bwMode="auto">
          <a:xfrm flipH="1">
            <a:off x="5992551" y="2231670"/>
            <a:ext cx="1601959" cy="528053"/>
          </a:xfrm>
          <a:prstGeom prst="curvedConnector3">
            <a:avLst>
              <a:gd name="adj1" fmla="val 50000"/>
            </a:avLst>
          </a:prstGeom>
          <a:noFill/>
          <a:ln w="38160">
            <a:solidFill>
              <a:srgbClr val="333399"/>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26" name="Oval 18"/>
          <p:cNvSpPr>
            <a:spLocks noChangeArrowheads="1"/>
          </p:cNvSpPr>
          <p:nvPr/>
        </p:nvSpPr>
        <p:spPr bwMode="auto">
          <a:xfrm>
            <a:off x="5866406" y="3464167"/>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27" name="AutoShape 19"/>
          <p:cNvCxnSpPr>
            <a:cxnSpLocks noChangeShapeType="1"/>
            <a:stCxn id="17439" idx="1"/>
            <a:endCxn id="17426" idx="6"/>
          </p:cNvCxnSpPr>
          <p:nvPr/>
        </p:nvCxnSpPr>
        <p:spPr bwMode="auto">
          <a:xfrm flipH="1">
            <a:off x="6019343" y="3001980"/>
            <a:ext cx="375093" cy="539217"/>
          </a:xfrm>
          <a:prstGeom prst="curvedConnector3">
            <a:avLst>
              <a:gd name="adj1" fmla="val 50000"/>
            </a:avLst>
          </a:prstGeom>
          <a:noFill/>
          <a:ln w="38160">
            <a:solidFill>
              <a:srgbClr val="333399"/>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28" name="Oval 20"/>
          <p:cNvSpPr>
            <a:spLocks noChangeArrowheads="1"/>
          </p:cNvSpPr>
          <p:nvPr/>
        </p:nvSpPr>
        <p:spPr bwMode="auto">
          <a:xfrm>
            <a:off x="5950130" y="3784571"/>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29" name="AutoShape 21"/>
          <p:cNvCxnSpPr>
            <a:cxnSpLocks noChangeShapeType="1"/>
            <a:stCxn id="17440" idx="1"/>
            <a:endCxn id="17428" idx="2"/>
          </p:cNvCxnSpPr>
          <p:nvPr/>
        </p:nvCxnSpPr>
        <p:spPr bwMode="auto">
          <a:xfrm flipH="1" flipV="1">
            <a:off x="5950131" y="3860486"/>
            <a:ext cx="693252" cy="137316"/>
          </a:xfrm>
          <a:prstGeom prst="curvedConnector3">
            <a:avLst>
              <a:gd name="adj1" fmla="val 50000"/>
            </a:avLst>
          </a:prstGeom>
          <a:noFill/>
          <a:ln w="38160">
            <a:solidFill>
              <a:srgbClr val="333399"/>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0" name="Oval 22"/>
          <p:cNvSpPr>
            <a:spLocks noChangeArrowheads="1"/>
          </p:cNvSpPr>
          <p:nvPr/>
        </p:nvSpPr>
        <p:spPr bwMode="auto">
          <a:xfrm>
            <a:off x="5730211" y="2478392"/>
            <a:ext cx="152939"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7431" name="AutoShape 23"/>
          <p:cNvCxnSpPr>
            <a:cxnSpLocks noChangeShapeType="1"/>
            <a:stCxn id="17437" idx="1"/>
            <a:endCxn id="17430" idx="5"/>
          </p:cNvCxnSpPr>
          <p:nvPr/>
        </p:nvCxnSpPr>
        <p:spPr bwMode="auto">
          <a:xfrm flipH="1">
            <a:off x="5860823" y="1817489"/>
            <a:ext cx="721160" cy="792638"/>
          </a:xfrm>
          <a:prstGeom prst="curvedConnector3">
            <a:avLst>
              <a:gd name="adj1" fmla="val 50000"/>
            </a:avLst>
          </a:prstGeom>
          <a:noFill/>
          <a:ln w="38160">
            <a:solidFill>
              <a:srgbClr val="333399"/>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743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55" y="1111928"/>
            <a:ext cx="3723018" cy="20273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7433" name="AutoShape 25"/>
          <p:cNvCxnSpPr>
            <a:cxnSpLocks noChangeShapeType="1"/>
            <a:stCxn id="17411" idx="0"/>
          </p:cNvCxnSpPr>
          <p:nvPr/>
        </p:nvCxnSpPr>
        <p:spPr bwMode="auto">
          <a:xfrm rot="16200000" flipV="1">
            <a:off x="1482423" y="2687775"/>
            <a:ext cx="1498119" cy="144932"/>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434" name="Rectangle 26"/>
          <p:cNvSpPr>
            <a:spLocks noChangeArrowheads="1"/>
          </p:cNvSpPr>
          <p:nvPr/>
        </p:nvSpPr>
        <p:spPr bwMode="auto">
          <a:xfrm>
            <a:off x="2800916" y="1424517"/>
            <a:ext cx="1057180" cy="267934"/>
          </a:xfrm>
          <a:prstGeom prst="rect">
            <a:avLst/>
          </a:prstGeom>
          <a:gradFill rotWithShape="0">
            <a:gsLst>
              <a:gs pos="0">
                <a:srgbClr val="FFFFFF"/>
              </a:gs>
              <a:gs pos="100000">
                <a:srgbClr val="EAEAEA">
                  <a:alpha val="7500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gn="r">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b="1">
                <a:solidFill>
                  <a:srgbClr val="FFFFFF"/>
                </a:solidFill>
              </a:rPr>
              <a:t>Right click</a:t>
            </a:r>
          </a:p>
        </p:txBody>
      </p:sp>
      <p:pic>
        <p:nvPicPr>
          <p:cNvPr id="17435" name="Picture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929" y="2345542"/>
            <a:ext cx="1451252" cy="2767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7436" name="AutoShape 28"/>
          <p:cNvCxnSpPr>
            <a:cxnSpLocks noChangeShapeType="1"/>
            <a:stCxn id="17434" idx="3"/>
            <a:endCxn id="17435" idx="0"/>
          </p:cNvCxnSpPr>
          <p:nvPr/>
        </p:nvCxnSpPr>
        <p:spPr bwMode="auto">
          <a:xfrm>
            <a:off x="3858096" y="1558485"/>
            <a:ext cx="1424459" cy="787057"/>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7437"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983" y="1443496"/>
            <a:ext cx="783676" cy="7468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38"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4511" y="1569648"/>
            <a:ext cx="1311708" cy="13240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39"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4437" y="2775352"/>
            <a:ext cx="544777" cy="4532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0"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3383" y="3772292"/>
            <a:ext cx="1077275" cy="4532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1" name="Picture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4952" y="3215212"/>
            <a:ext cx="1040436" cy="3058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2" name="Picture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4923" y="4483433"/>
            <a:ext cx="783676" cy="4532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3"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1601" y="4352816"/>
            <a:ext cx="881914" cy="894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4"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92378" y="5273839"/>
            <a:ext cx="263458" cy="5995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45" name="Picture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1793" y="3967660"/>
            <a:ext cx="636318" cy="5995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3" name="AutoShape 25"/>
          <p:cNvCxnSpPr>
            <a:cxnSpLocks noChangeShapeType="1"/>
            <a:stCxn id="17411" idx="2"/>
          </p:cNvCxnSpPr>
          <p:nvPr/>
        </p:nvCxnSpPr>
        <p:spPr bwMode="auto">
          <a:xfrm rot="16200000" flipH="1">
            <a:off x="2912950" y="3423887"/>
            <a:ext cx="1034977" cy="2252982"/>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7243615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28" y="1273296"/>
            <a:ext cx="2808000" cy="488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How to generate table and change statistic</a:t>
            </a:r>
            <a:endParaRPr lang="en-US" dirty="0"/>
          </a:p>
        </p:txBody>
      </p:sp>
      <p:cxnSp>
        <p:nvCxnSpPr>
          <p:cNvPr id="5" name="AutoShape 9"/>
          <p:cNvCxnSpPr>
            <a:cxnSpLocks noChangeShapeType="1"/>
            <a:stCxn id="7" idx="1"/>
            <a:endCxn id="6" idx="0"/>
          </p:cNvCxnSpPr>
          <p:nvPr/>
        </p:nvCxnSpPr>
        <p:spPr bwMode="auto">
          <a:xfrm rot="10800000" flipV="1">
            <a:off x="827716" y="1172538"/>
            <a:ext cx="2960475" cy="565906"/>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0"/>
          <p:cNvSpPr>
            <a:spLocks noChangeArrowheads="1"/>
          </p:cNvSpPr>
          <p:nvPr/>
        </p:nvSpPr>
        <p:spPr bwMode="auto">
          <a:xfrm>
            <a:off x="675892" y="1738444"/>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7" name="Text Box 11"/>
          <p:cNvSpPr txBox="1">
            <a:spLocks noChangeArrowheads="1"/>
          </p:cNvSpPr>
          <p:nvPr/>
        </p:nvSpPr>
        <p:spPr bwMode="auto">
          <a:xfrm>
            <a:off x="3788190" y="793826"/>
            <a:ext cx="5029447"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a:solidFill>
                  <a:srgbClr val="000066"/>
                </a:solidFill>
              </a:rPr>
              <a:t>To generate table: click button and select region of the window whose values will determine the columns of the table</a:t>
            </a:r>
          </a:p>
        </p:txBody>
      </p:sp>
      <p:pic>
        <p:nvPicPr>
          <p:cNvPr id="983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411" y="3156554"/>
            <a:ext cx="2548800" cy="24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AutoShape 9"/>
          <p:cNvCxnSpPr>
            <a:cxnSpLocks noChangeShapeType="1"/>
            <a:stCxn id="16" idx="1"/>
            <a:endCxn id="15" idx="6"/>
          </p:cNvCxnSpPr>
          <p:nvPr/>
        </p:nvCxnSpPr>
        <p:spPr bwMode="auto">
          <a:xfrm rot="10800000" flipV="1">
            <a:off x="2589534" y="2566548"/>
            <a:ext cx="1177892" cy="2034351"/>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5" name="Oval 10"/>
          <p:cNvSpPr>
            <a:spLocks noChangeArrowheads="1"/>
          </p:cNvSpPr>
          <p:nvPr/>
        </p:nvSpPr>
        <p:spPr bwMode="auto">
          <a:xfrm>
            <a:off x="2285888" y="447419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6" name="Text Box 11"/>
          <p:cNvSpPr txBox="1">
            <a:spLocks noChangeArrowheads="1"/>
          </p:cNvSpPr>
          <p:nvPr/>
        </p:nvSpPr>
        <p:spPr bwMode="auto">
          <a:xfrm>
            <a:off x="3767426" y="2187837"/>
            <a:ext cx="5152478"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a:solidFill>
                  <a:srgbClr val="000066"/>
                </a:solidFill>
              </a:rPr>
              <a:t>Range and bin width (delta) represented by each column. By default is automatically selected, but can be manually changed </a:t>
            </a:r>
          </a:p>
        </p:txBody>
      </p:sp>
      <p:cxnSp>
        <p:nvCxnSpPr>
          <p:cNvPr id="25" name="AutoShape 9"/>
          <p:cNvCxnSpPr>
            <a:cxnSpLocks noChangeShapeType="1"/>
            <a:stCxn id="27" idx="1"/>
            <a:endCxn id="26" idx="6"/>
          </p:cNvCxnSpPr>
          <p:nvPr/>
        </p:nvCxnSpPr>
        <p:spPr bwMode="auto">
          <a:xfrm rot="10800000" flipV="1">
            <a:off x="2760089" y="4762275"/>
            <a:ext cx="845992" cy="575842"/>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10"/>
          <p:cNvSpPr>
            <a:spLocks noChangeArrowheads="1"/>
          </p:cNvSpPr>
          <p:nvPr/>
        </p:nvSpPr>
        <p:spPr bwMode="auto">
          <a:xfrm>
            <a:off x="2456443" y="5211407"/>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7" name="Text Box 11"/>
          <p:cNvSpPr txBox="1">
            <a:spLocks noChangeArrowheads="1"/>
          </p:cNvSpPr>
          <p:nvPr/>
        </p:nvSpPr>
        <p:spPr bwMode="auto">
          <a:xfrm>
            <a:off x="3606081" y="4383563"/>
            <a:ext cx="1815047"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a:solidFill>
                  <a:srgbClr val="000066"/>
                </a:solidFill>
              </a:rPr>
              <a:t>Selection of statistic to appear in each cell</a:t>
            </a:r>
          </a:p>
        </p:txBody>
      </p:sp>
      <p:cxnSp>
        <p:nvCxnSpPr>
          <p:cNvPr id="31" name="AutoShape 9"/>
          <p:cNvCxnSpPr>
            <a:cxnSpLocks noChangeShapeType="1"/>
            <a:stCxn id="33" idx="1"/>
            <a:endCxn id="32" idx="6"/>
          </p:cNvCxnSpPr>
          <p:nvPr/>
        </p:nvCxnSpPr>
        <p:spPr bwMode="auto">
          <a:xfrm rot="10800000">
            <a:off x="2760089" y="5538727"/>
            <a:ext cx="1035740" cy="442121"/>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Oval 10"/>
          <p:cNvSpPr>
            <a:spLocks noChangeArrowheads="1"/>
          </p:cNvSpPr>
          <p:nvPr/>
        </p:nvSpPr>
        <p:spPr bwMode="auto">
          <a:xfrm>
            <a:off x="2456443" y="5412016"/>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33" name="Text Box 11"/>
          <p:cNvSpPr txBox="1">
            <a:spLocks noChangeArrowheads="1"/>
          </p:cNvSpPr>
          <p:nvPr/>
        </p:nvSpPr>
        <p:spPr bwMode="auto">
          <a:xfrm>
            <a:off x="3795829" y="5717551"/>
            <a:ext cx="2703415"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a:solidFill>
                  <a:srgbClr val="000066"/>
                </a:solidFill>
              </a:rPr>
              <a:t>Cell coloring gradient control</a:t>
            </a:r>
          </a:p>
        </p:txBody>
      </p:sp>
      <p:cxnSp>
        <p:nvCxnSpPr>
          <p:cNvPr id="35" name="AutoShape 9"/>
          <p:cNvCxnSpPr>
            <a:cxnSpLocks noChangeShapeType="1"/>
            <a:stCxn id="37" idx="1"/>
            <a:endCxn id="36" idx="6"/>
          </p:cNvCxnSpPr>
          <p:nvPr/>
        </p:nvCxnSpPr>
        <p:spPr bwMode="auto">
          <a:xfrm rot="10800000">
            <a:off x="2793092" y="5980588"/>
            <a:ext cx="987163" cy="390006"/>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Oval 10"/>
          <p:cNvSpPr>
            <a:spLocks noChangeArrowheads="1"/>
          </p:cNvSpPr>
          <p:nvPr/>
        </p:nvSpPr>
        <p:spPr bwMode="auto">
          <a:xfrm>
            <a:off x="2489445" y="5853878"/>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37" name="Text Box 11"/>
          <p:cNvSpPr txBox="1">
            <a:spLocks noChangeArrowheads="1"/>
          </p:cNvSpPr>
          <p:nvPr/>
        </p:nvSpPr>
        <p:spPr bwMode="auto">
          <a:xfrm>
            <a:off x="3780254" y="6107298"/>
            <a:ext cx="3679557"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a:solidFill>
                  <a:srgbClr val="000066"/>
                </a:solidFill>
              </a:rPr>
              <a:t>Window used to compute statistic (only used by some statistics)</a:t>
            </a:r>
          </a:p>
        </p:txBody>
      </p:sp>
    </p:spTree>
    <p:extLst>
      <p:ext uri="{BB962C8B-B14F-4D97-AF65-F5344CB8AC3E}">
        <p14:creationId xmlns:p14="http://schemas.microsoft.com/office/powerpoint/2010/main" val="67073801"/>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tables</a:t>
            </a:r>
            <a:endParaRPr lang="en-US" dirty="0"/>
          </a:p>
        </p:txBody>
      </p:sp>
      <p:sp>
        <p:nvSpPr>
          <p:cNvPr id="3" name="Content Placeholder 2"/>
          <p:cNvSpPr>
            <a:spLocks noGrp="1"/>
          </p:cNvSpPr>
          <p:nvPr>
            <p:ph idx="1"/>
          </p:nvPr>
        </p:nvSpPr>
        <p:spPr/>
        <p:txBody>
          <a:bodyPr/>
          <a:lstStyle/>
          <a:p>
            <a:r>
              <a:rPr lang="en-US" dirty="0" smtClean="0"/>
              <a:t>One additional dimension</a:t>
            </a:r>
          </a:p>
          <a:p>
            <a:pPr marL="221763" lvl="1" indent="-221763"/>
            <a:r>
              <a:rPr lang="en-US" dirty="0" smtClean="0"/>
              <a:t>	One plane per value of a </a:t>
            </a:r>
            <a:r>
              <a:rPr lang="en-US" dirty="0"/>
              <a:t>3D control </a:t>
            </a:r>
            <a:r>
              <a:rPr lang="en-US" dirty="0" smtClean="0"/>
              <a:t>window</a:t>
            </a:r>
          </a:p>
          <a:p>
            <a:r>
              <a:rPr lang="en-US" dirty="0" smtClean="0"/>
              <a:t>Useful to categorize histograms</a:t>
            </a:r>
          </a:p>
          <a:p>
            <a:pPr marL="221763" lvl="1" indent="-221763"/>
            <a:r>
              <a:rPr lang="en-US" dirty="0" smtClean="0"/>
              <a:t>	i.e. histogram of duration of specific user function</a:t>
            </a:r>
            <a:endParaRPr lang="en-US" dirty="0"/>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63" y="3051509"/>
            <a:ext cx="1919810" cy="332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AutoShape 9"/>
          <p:cNvCxnSpPr>
            <a:cxnSpLocks noChangeShapeType="1"/>
            <a:stCxn id="7" idx="1"/>
            <a:endCxn id="6" idx="6"/>
          </p:cNvCxnSpPr>
          <p:nvPr/>
        </p:nvCxnSpPr>
        <p:spPr bwMode="auto">
          <a:xfrm rot="10800000">
            <a:off x="1936360" y="5684736"/>
            <a:ext cx="764593" cy="122296"/>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0"/>
          <p:cNvSpPr>
            <a:spLocks noChangeArrowheads="1"/>
          </p:cNvSpPr>
          <p:nvPr/>
        </p:nvSpPr>
        <p:spPr bwMode="auto">
          <a:xfrm>
            <a:off x="1632713" y="5558026"/>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7" name="Text Box 11"/>
          <p:cNvSpPr txBox="1">
            <a:spLocks noChangeArrowheads="1"/>
          </p:cNvSpPr>
          <p:nvPr/>
        </p:nvSpPr>
        <p:spPr bwMode="auto">
          <a:xfrm>
            <a:off x="2700952" y="5543736"/>
            <a:ext cx="2110259"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3D control window: determines planes</a:t>
            </a:r>
          </a:p>
        </p:txBody>
      </p:sp>
      <p:cxnSp>
        <p:nvCxnSpPr>
          <p:cNvPr id="8" name="AutoShape 9"/>
          <p:cNvCxnSpPr>
            <a:cxnSpLocks noChangeShapeType="1"/>
            <a:stCxn id="10" idx="1"/>
            <a:endCxn id="9" idx="6"/>
          </p:cNvCxnSpPr>
          <p:nvPr/>
        </p:nvCxnSpPr>
        <p:spPr bwMode="auto">
          <a:xfrm rot="10800000">
            <a:off x="1936360" y="6103361"/>
            <a:ext cx="1201085" cy="379525"/>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Oval 10"/>
          <p:cNvSpPr>
            <a:spLocks noChangeArrowheads="1"/>
          </p:cNvSpPr>
          <p:nvPr/>
        </p:nvSpPr>
        <p:spPr bwMode="auto">
          <a:xfrm>
            <a:off x="1632713" y="597665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0" name="Text Box 11"/>
          <p:cNvSpPr txBox="1">
            <a:spLocks noChangeArrowheads="1"/>
          </p:cNvSpPr>
          <p:nvPr/>
        </p:nvSpPr>
        <p:spPr bwMode="auto">
          <a:xfrm>
            <a:off x="3137444" y="6219589"/>
            <a:ext cx="1706190"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Actual Plane on display</a:t>
            </a:r>
          </a:p>
        </p:txBody>
      </p:sp>
      <p:pic>
        <p:nvPicPr>
          <p:cNvPr id="1075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43" y="3644113"/>
            <a:ext cx="2284059" cy="1548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88" y="4171119"/>
            <a:ext cx="2231909" cy="151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AutoShape 9"/>
          <p:cNvCxnSpPr>
            <a:cxnSpLocks noChangeShapeType="1"/>
            <a:stCxn id="10" idx="3"/>
            <a:endCxn id="107524" idx="3"/>
          </p:cNvCxnSpPr>
          <p:nvPr/>
        </p:nvCxnSpPr>
        <p:spPr bwMode="auto">
          <a:xfrm flipV="1">
            <a:off x="4843634" y="4927928"/>
            <a:ext cx="2646163" cy="1554957"/>
          </a:xfrm>
          <a:prstGeom prst="curvedConnector3">
            <a:avLst>
              <a:gd name="adj1" fmla="val 108639"/>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AutoShape 9"/>
          <p:cNvCxnSpPr>
            <a:cxnSpLocks noChangeShapeType="1"/>
            <a:stCxn id="10" idx="3"/>
            <a:endCxn id="107523" idx="3"/>
          </p:cNvCxnSpPr>
          <p:nvPr/>
        </p:nvCxnSpPr>
        <p:spPr bwMode="auto">
          <a:xfrm flipV="1">
            <a:off x="4843634" y="4418605"/>
            <a:ext cx="3814268" cy="2064280"/>
          </a:xfrm>
          <a:prstGeom prst="curvedConnector3">
            <a:avLst>
              <a:gd name="adj1" fmla="val 105993"/>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41602127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smtClean="0"/>
              <a:t>PARAVER</a:t>
            </a:r>
            <a:endParaRPr lang="es-ES" dirty="0"/>
          </a:p>
        </p:txBody>
      </p:sp>
    </p:spTree>
    <p:extLst>
      <p:ext uri="{BB962C8B-B14F-4D97-AF65-F5344CB8AC3E}">
        <p14:creationId xmlns:p14="http://schemas.microsoft.com/office/powerpoint/2010/main" val="347703524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2" y="1265990"/>
            <a:ext cx="1885510" cy="37655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2" name="Rectangle 2"/>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smtClean="0"/>
              <a:t>Table information and control</a:t>
            </a:r>
            <a:endParaRPr lang="en-GB" dirty="0"/>
          </a:p>
        </p:txBody>
      </p:sp>
      <p:grpSp>
        <p:nvGrpSpPr>
          <p:cNvPr id="20483" name="Group 3"/>
          <p:cNvGrpSpPr>
            <a:grpSpLocks/>
          </p:cNvGrpSpPr>
          <p:nvPr/>
        </p:nvGrpSpPr>
        <p:grpSpPr bwMode="auto">
          <a:xfrm>
            <a:off x="2493920" y="5259328"/>
            <a:ext cx="2362191" cy="1116393"/>
            <a:chOff x="2234" y="4711"/>
            <a:chExt cx="2116" cy="1000"/>
          </a:xfrm>
        </p:grpSpPr>
        <p:grpSp>
          <p:nvGrpSpPr>
            <p:cNvPr id="20484" name="Group 4"/>
            <p:cNvGrpSpPr>
              <a:grpSpLocks/>
            </p:cNvGrpSpPr>
            <p:nvPr/>
          </p:nvGrpSpPr>
          <p:grpSpPr bwMode="auto">
            <a:xfrm>
              <a:off x="2234" y="4976"/>
              <a:ext cx="2116" cy="735"/>
              <a:chOff x="2234" y="4976"/>
              <a:chExt cx="2116" cy="735"/>
            </a:xfrm>
          </p:grpSpPr>
          <p:sp>
            <p:nvSpPr>
              <p:cNvPr id="20485" name="Rectangle 5"/>
              <p:cNvSpPr>
                <a:spLocks noChangeArrowheads="1"/>
              </p:cNvSpPr>
              <p:nvPr/>
            </p:nvSpPr>
            <p:spPr bwMode="auto">
              <a:xfrm>
                <a:off x="2234" y="5579"/>
                <a:ext cx="212" cy="132"/>
              </a:xfrm>
              <a:prstGeom prst="rect">
                <a:avLst/>
              </a:prstGeom>
              <a:solidFill>
                <a:srgbClr val="FFCC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6" name="Rectangle 6"/>
              <p:cNvSpPr>
                <a:spLocks noChangeArrowheads="1"/>
              </p:cNvSpPr>
              <p:nvPr/>
            </p:nvSpPr>
            <p:spPr bwMode="auto">
              <a:xfrm>
                <a:off x="2234" y="5034"/>
                <a:ext cx="212" cy="132"/>
              </a:xfrm>
              <a:prstGeom prst="rect">
                <a:avLst/>
              </a:prstGeom>
              <a:solidFill>
                <a:srgbClr val="FF9933"/>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7" name="Rectangle 7"/>
              <p:cNvSpPr>
                <a:spLocks noChangeArrowheads="1"/>
              </p:cNvSpPr>
              <p:nvPr/>
            </p:nvSpPr>
            <p:spPr bwMode="auto">
              <a:xfrm>
                <a:off x="2234" y="5166"/>
                <a:ext cx="212" cy="133"/>
              </a:xfrm>
              <a:prstGeom prst="rect">
                <a:avLst/>
              </a:prstGeom>
              <a:solidFill>
                <a:srgbClr val="3333CC"/>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8" name="Rectangle 8"/>
              <p:cNvSpPr>
                <a:spLocks noChangeArrowheads="1"/>
              </p:cNvSpPr>
              <p:nvPr/>
            </p:nvSpPr>
            <p:spPr bwMode="auto">
              <a:xfrm>
                <a:off x="2234" y="5446"/>
                <a:ext cx="212" cy="133"/>
              </a:xfrm>
              <a:prstGeom prst="rect">
                <a:avLst/>
              </a:prstGeom>
              <a:solidFill>
                <a:srgbClr val="66FF66"/>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0489" name="Group 9"/>
              <p:cNvGrpSpPr>
                <a:grpSpLocks/>
              </p:cNvGrpSpPr>
              <p:nvPr/>
            </p:nvGrpSpPr>
            <p:grpSpPr bwMode="auto">
              <a:xfrm>
                <a:off x="2257" y="5350"/>
                <a:ext cx="144" cy="46"/>
                <a:chOff x="2257" y="5350"/>
                <a:chExt cx="144" cy="46"/>
              </a:xfrm>
            </p:grpSpPr>
            <p:sp>
              <p:nvSpPr>
                <p:cNvPr id="20490" name="Oval 10"/>
                <p:cNvSpPr>
                  <a:spLocks noChangeArrowheads="1"/>
                </p:cNvSpPr>
                <p:nvPr/>
              </p:nvSpPr>
              <p:spPr bwMode="auto">
                <a:xfrm>
                  <a:off x="2257" y="5350"/>
                  <a:ext cx="38" cy="47"/>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1" name="Oval 11"/>
                <p:cNvSpPr>
                  <a:spLocks noChangeArrowheads="1"/>
                </p:cNvSpPr>
                <p:nvPr/>
              </p:nvSpPr>
              <p:spPr bwMode="auto">
                <a:xfrm>
                  <a:off x="2310" y="5350"/>
                  <a:ext cx="38" cy="47"/>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2" name="Oval 12"/>
                <p:cNvSpPr>
                  <a:spLocks noChangeArrowheads="1"/>
                </p:cNvSpPr>
                <p:nvPr/>
              </p:nvSpPr>
              <p:spPr bwMode="auto">
                <a:xfrm>
                  <a:off x="2363" y="5350"/>
                  <a:ext cx="39" cy="47"/>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0493" name="Text Box 13"/>
              <p:cNvSpPr txBox="1">
                <a:spLocks noChangeArrowheads="1"/>
              </p:cNvSpPr>
              <p:nvPr/>
            </p:nvSpPr>
            <p:spPr bwMode="auto">
              <a:xfrm>
                <a:off x="2451" y="4976"/>
                <a:ext cx="612" cy="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29960" tIns="65160" rIns="129960" bIns="6516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5pPr>
                <a:lvl6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6pPr>
                <a:lvl7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7pPr>
                <a:lvl8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8pPr>
                <a:lvl9pPr defTabSz="449263" fontAlgn="base">
                  <a:spcBef>
                    <a:spcPct val="0"/>
                  </a:spcBef>
                  <a:spcAft>
                    <a:spcPct val="0"/>
                  </a:spcAft>
                  <a:buClr>
                    <a:srgbClr val="000000"/>
                  </a:buClr>
                  <a:buSzPct val="100000"/>
                  <a:buFont typeface="Gill Sans" pitchFamily="32"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pitchFamily="32" charset="0"/>
                    <a:cs typeface="Arial" charset="0"/>
                  </a:defRPr>
                </a:lvl9pPr>
              </a:lstStyle>
              <a:p>
                <a:pPr algn="ctr" eaLnBrk="0" hangingPunct="0">
                  <a:lnSpc>
                    <a:spcPct val="180000"/>
                  </a:lnSpc>
                  <a:buClr>
                    <a:srgbClr val="000080"/>
                  </a:buClr>
                  <a:buFont typeface="Arial" charset="0"/>
                  <a:buNone/>
                </a:pPr>
                <a:r>
                  <a:rPr lang="en-GB" dirty="0">
                    <a:solidFill>
                      <a:srgbClr val="000080"/>
                    </a:solidFill>
                    <a:latin typeface="Arial" charset="0"/>
                  </a:rPr>
                  <a:t>max</a:t>
                </a:r>
              </a:p>
              <a:p>
                <a:pPr algn="ctr" eaLnBrk="0" hangingPunct="0">
                  <a:lnSpc>
                    <a:spcPct val="180000"/>
                  </a:lnSpc>
                  <a:buClr>
                    <a:srgbClr val="000080"/>
                  </a:buClr>
                  <a:buFont typeface="Arial" charset="0"/>
                  <a:buNone/>
                </a:pPr>
                <a:r>
                  <a:rPr lang="en-GB" dirty="0">
                    <a:solidFill>
                      <a:srgbClr val="000080"/>
                    </a:solidFill>
                    <a:latin typeface="Arial" charset="0"/>
                  </a:rPr>
                  <a:t>min</a:t>
                </a:r>
              </a:p>
            </p:txBody>
          </p:sp>
          <p:sp>
            <p:nvSpPr>
              <p:cNvPr id="20494" name="Line 14"/>
              <p:cNvSpPr>
                <a:spLocks noChangeShapeType="1"/>
              </p:cNvSpPr>
              <p:nvPr/>
            </p:nvSpPr>
            <p:spPr bwMode="auto">
              <a:xfrm>
                <a:off x="2939" y="5580"/>
                <a:ext cx="434"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5" name="Line 15"/>
              <p:cNvSpPr>
                <a:spLocks noChangeShapeType="1"/>
              </p:cNvSpPr>
              <p:nvPr/>
            </p:nvSpPr>
            <p:spPr bwMode="auto">
              <a:xfrm>
                <a:off x="3699" y="5183"/>
                <a:ext cx="651"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20496" name="Group 16"/>
              <p:cNvGrpSpPr>
                <a:grpSpLocks/>
              </p:cNvGrpSpPr>
              <p:nvPr/>
            </p:nvGrpSpPr>
            <p:grpSpPr bwMode="auto">
              <a:xfrm>
                <a:off x="3373" y="5476"/>
                <a:ext cx="107" cy="108"/>
                <a:chOff x="3373" y="5476"/>
                <a:chExt cx="107" cy="108"/>
              </a:xfrm>
            </p:grpSpPr>
            <p:sp>
              <p:nvSpPr>
                <p:cNvPr id="20497" name="Line 17"/>
                <p:cNvSpPr>
                  <a:spLocks noChangeShapeType="1"/>
                </p:cNvSpPr>
                <p:nvPr/>
              </p:nvSpPr>
              <p:spPr bwMode="auto">
                <a:xfrm flipV="1">
                  <a:off x="3373" y="5475"/>
                  <a:ext cx="1" cy="11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8" name="Line 18"/>
                <p:cNvSpPr>
                  <a:spLocks noChangeShapeType="1"/>
                </p:cNvSpPr>
                <p:nvPr/>
              </p:nvSpPr>
              <p:spPr bwMode="auto">
                <a:xfrm>
                  <a:off x="3373" y="5481"/>
                  <a:ext cx="108"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0499" name="Group 19"/>
              <p:cNvGrpSpPr>
                <a:grpSpLocks/>
              </p:cNvGrpSpPr>
              <p:nvPr/>
            </p:nvGrpSpPr>
            <p:grpSpPr bwMode="auto">
              <a:xfrm>
                <a:off x="3590" y="5277"/>
                <a:ext cx="107" cy="108"/>
                <a:chOff x="3590" y="5277"/>
                <a:chExt cx="107" cy="108"/>
              </a:xfrm>
            </p:grpSpPr>
            <p:sp>
              <p:nvSpPr>
                <p:cNvPr id="20500" name="Line 20"/>
                <p:cNvSpPr>
                  <a:spLocks noChangeShapeType="1"/>
                </p:cNvSpPr>
                <p:nvPr/>
              </p:nvSpPr>
              <p:spPr bwMode="auto">
                <a:xfrm flipV="1">
                  <a:off x="3590" y="5276"/>
                  <a:ext cx="1" cy="11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1" name="Line 21"/>
                <p:cNvSpPr>
                  <a:spLocks noChangeShapeType="1"/>
                </p:cNvSpPr>
                <p:nvPr/>
              </p:nvSpPr>
              <p:spPr bwMode="auto">
                <a:xfrm>
                  <a:off x="3590" y="5282"/>
                  <a:ext cx="108"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0502" name="Group 22"/>
              <p:cNvGrpSpPr>
                <a:grpSpLocks/>
              </p:cNvGrpSpPr>
              <p:nvPr/>
            </p:nvGrpSpPr>
            <p:grpSpPr bwMode="auto">
              <a:xfrm>
                <a:off x="3699" y="5178"/>
                <a:ext cx="107" cy="108"/>
                <a:chOff x="3699" y="5178"/>
                <a:chExt cx="107" cy="108"/>
              </a:xfrm>
            </p:grpSpPr>
            <p:sp>
              <p:nvSpPr>
                <p:cNvPr id="20503" name="Line 23"/>
                <p:cNvSpPr>
                  <a:spLocks noChangeShapeType="1"/>
                </p:cNvSpPr>
                <p:nvPr/>
              </p:nvSpPr>
              <p:spPr bwMode="auto">
                <a:xfrm flipV="1">
                  <a:off x="3699" y="5177"/>
                  <a:ext cx="1" cy="11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4" name="Line 24"/>
                <p:cNvSpPr>
                  <a:spLocks noChangeShapeType="1"/>
                </p:cNvSpPr>
                <p:nvPr/>
              </p:nvSpPr>
              <p:spPr bwMode="auto">
                <a:xfrm>
                  <a:off x="3699" y="5183"/>
                  <a:ext cx="108"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0505" name="Group 25"/>
              <p:cNvGrpSpPr>
                <a:grpSpLocks/>
              </p:cNvGrpSpPr>
              <p:nvPr/>
            </p:nvGrpSpPr>
            <p:grpSpPr bwMode="auto">
              <a:xfrm>
                <a:off x="3482" y="5376"/>
                <a:ext cx="107" cy="108"/>
                <a:chOff x="3482" y="5376"/>
                <a:chExt cx="107" cy="108"/>
              </a:xfrm>
            </p:grpSpPr>
            <p:sp>
              <p:nvSpPr>
                <p:cNvPr id="20506" name="Line 26"/>
                <p:cNvSpPr>
                  <a:spLocks noChangeShapeType="1"/>
                </p:cNvSpPr>
                <p:nvPr/>
              </p:nvSpPr>
              <p:spPr bwMode="auto">
                <a:xfrm flipV="1">
                  <a:off x="3482" y="5375"/>
                  <a:ext cx="1" cy="11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7" name="Line 27"/>
                <p:cNvSpPr>
                  <a:spLocks noChangeShapeType="1"/>
                </p:cNvSpPr>
                <p:nvPr/>
              </p:nvSpPr>
              <p:spPr bwMode="auto">
                <a:xfrm>
                  <a:off x="3482" y="5382"/>
                  <a:ext cx="108" cy="1"/>
                </a:xfrm>
                <a:prstGeom prst="line">
                  <a:avLst/>
                </a:prstGeom>
                <a:noFill/>
                <a:ln w="9360">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
          <p:nvSpPr>
            <p:cNvPr id="20508" name="Rectangle 28"/>
            <p:cNvSpPr>
              <a:spLocks noChangeArrowheads="1"/>
            </p:cNvSpPr>
            <p:nvPr/>
          </p:nvSpPr>
          <p:spPr bwMode="auto">
            <a:xfrm>
              <a:off x="2302" y="4711"/>
              <a:ext cx="184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1040" tIns="65520" rIns="131040" bIns="65520"/>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Color encoding</a:t>
              </a:r>
            </a:p>
          </p:txBody>
        </p:sp>
      </p:grpSp>
      <p:sp>
        <p:nvSpPr>
          <p:cNvPr id="20509" name="Oval 29"/>
          <p:cNvSpPr>
            <a:spLocks noChangeArrowheads="1"/>
          </p:cNvSpPr>
          <p:nvPr/>
        </p:nvSpPr>
        <p:spPr bwMode="auto">
          <a:xfrm>
            <a:off x="246713" y="4309276"/>
            <a:ext cx="1904488" cy="273516"/>
          </a:xfrm>
          <a:prstGeom prst="ellipse">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10" name="AutoShape 30"/>
          <p:cNvCxnSpPr>
            <a:cxnSpLocks noChangeShapeType="1"/>
            <a:stCxn id="20514" idx="1"/>
            <a:endCxn id="20511" idx="6"/>
          </p:cNvCxnSpPr>
          <p:nvPr/>
        </p:nvCxnSpPr>
        <p:spPr bwMode="auto">
          <a:xfrm flipH="1">
            <a:off x="2164597" y="3593668"/>
            <a:ext cx="494542" cy="4019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11" name="Oval 31"/>
          <p:cNvSpPr>
            <a:spLocks noChangeArrowheads="1"/>
          </p:cNvSpPr>
          <p:nvPr/>
        </p:nvSpPr>
        <p:spPr bwMode="auto">
          <a:xfrm>
            <a:off x="277972" y="3442955"/>
            <a:ext cx="1886627" cy="379573"/>
          </a:xfrm>
          <a:prstGeom prst="ellipse">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0512" name="Oval 32"/>
          <p:cNvSpPr>
            <a:spLocks noChangeArrowheads="1"/>
          </p:cNvSpPr>
          <p:nvPr/>
        </p:nvSpPr>
        <p:spPr bwMode="auto">
          <a:xfrm>
            <a:off x="2493920" y="5267140"/>
            <a:ext cx="151824"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13" name="AutoShape 33"/>
          <p:cNvCxnSpPr>
            <a:cxnSpLocks noChangeShapeType="1"/>
            <a:stCxn id="20512" idx="3"/>
            <a:endCxn id="20509" idx="6"/>
          </p:cNvCxnSpPr>
          <p:nvPr/>
        </p:nvCxnSpPr>
        <p:spPr bwMode="auto">
          <a:xfrm flipH="1" flipV="1">
            <a:off x="2151202" y="4445475"/>
            <a:ext cx="363929" cy="951167"/>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14" name="Rectangle 34"/>
          <p:cNvSpPr>
            <a:spLocks noChangeArrowheads="1"/>
          </p:cNvSpPr>
          <p:nvPr/>
        </p:nvSpPr>
        <p:spPr bwMode="auto">
          <a:xfrm>
            <a:off x="2659140" y="3459702"/>
            <a:ext cx="1128627" cy="266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Bin definition</a:t>
            </a:r>
          </a:p>
        </p:txBody>
      </p:sp>
      <p:sp>
        <p:nvSpPr>
          <p:cNvPr id="20516" name="Rectangle 36"/>
          <p:cNvSpPr>
            <a:spLocks noChangeArrowheads="1"/>
          </p:cNvSpPr>
          <p:nvPr/>
        </p:nvSpPr>
        <p:spPr bwMode="auto">
          <a:xfrm>
            <a:off x="7769777" y="1671240"/>
            <a:ext cx="1394318" cy="3918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Hide null columns</a:t>
            </a:r>
          </a:p>
        </p:txBody>
      </p:sp>
      <p:sp>
        <p:nvSpPr>
          <p:cNvPr id="20518" name="Rectangle 38"/>
          <p:cNvSpPr>
            <a:spLocks noChangeArrowheads="1"/>
          </p:cNvSpPr>
          <p:nvPr/>
        </p:nvSpPr>
        <p:spPr bwMode="auto">
          <a:xfrm>
            <a:off x="5264694" y="1325159"/>
            <a:ext cx="1317289" cy="3806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Color/not cells</a:t>
            </a:r>
          </a:p>
        </p:txBody>
      </p:sp>
      <p:sp>
        <p:nvSpPr>
          <p:cNvPr id="20520" name="Rectangle 40"/>
          <p:cNvSpPr>
            <a:spLocks noChangeArrowheads="1"/>
          </p:cNvSpPr>
          <p:nvPr/>
        </p:nvSpPr>
        <p:spPr bwMode="auto">
          <a:xfrm>
            <a:off x="2937110" y="1472522"/>
            <a:ext cx="2277348" cy="381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Display whole table / cell text</a:t>
            </a:r>
          </a:p>
        </p:txBody>
      </p:sp>
      <p:sp>
        <p:nvSpPr>
          <p:cNvPr id="20522" name="Rectangle 42"/>
          <p:cNvSpPr>
            <a:spLocks noChangeArrowheads="1"/>
          </p:cNvSpPr>
          <p:nvPr/>
        </p:nvSpPr>
        <p:spPr bwMode="auto">
          <a:xfrm>
            <a:off x="6480396" y="1543972"/>
            <a:ext cx="1013643" cy="471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Transpose</a:t>
            </a:r>
          </a:p>
        </p:txBody>
      </p:sp>
      <p:sp>
        <p:nvSpPr>
          <p:cNvPr id="20523" name="Oval 43"/>
          <p:cNvSpPr>
            <a:spLocks noChangeArrowheads="1"/>
          </p:cNvSpPr>
          <p:nvPr/>
        </p:nvSpPr>
        <p:spPr bwMode="auto">
          <a:xfrm>
            <a:off x="912056" y="3451886"/>
            <a:ext cx="141776" cy="114989"/>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24" name="AutoShape 44"/>
          <p:cNvCxnSpPr>
            <a:cxnSpLocks noChangeShapeType="1"/>
            <a:stCxn id="20525" idx="1"/>
            <a:endCxn id="20526" idx="6"/>
          </p:cNvCxnSpPr>
          <p:nvPr/>
        </p:nvCxnSpPr>
        <p:spPr bwMode="auto">
          <a:xfrm flipH="1">
            <a:off x="2057429" y="2859083"/>
            <a:ext cx="413048" cy="60285"/>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25" name="Rectangle 45"/>
          <p:cNvSpPr>
            <a:spLocks noChangeArrowheads="1"/>
          </p:cNvSpPr>
          <p:nvPr/>
        </p:nvSpPr>
        <p:spPr bwMode="auto">
          <a:xfrm>
            <a:off x="2470477" y="2711718"/>
            <a:ext cx="1376456" cy="295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Region analyzed</a:t>
            </a:r>
          </a:p>
        </p:txBody>
      </p:sp>
      <p:sp>
        <p:nvSpPr>
          <p:cNvPr id="20526" name="Oval 46"/>
          <p:cNvSpPr>
            <a:spLocks noChangeArrowheads="1"/>
          </p:cNvSpPr>
          <p:nvPr/>
        </p:nvSpPr>
        <p:spPr bwMode="auto">
          <a:xfrm>
            <a:off x="253411" y="2784283"/>
            <a:ext cx="1804017" cy="271284"/>
          </a:xfrm>
          <a:prstGeom prst="ellipse">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0527" name="Oval 47"/>
          <p:cNvSpPr>
            <a:spLocks noChangeArrowheads="1"/>
          </p:cNvSpPr>
          <p:nvPr/>
        </p:nvSpPr>
        <p:spPr bwMode="auto">
          <a:xfrm>
            <a:off x="439841" y="4727922"/>
            <a:ext cx="151824"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28" name="AutoShape 48"/>
          <p:cNvCxnSpPr>
            <a:cxnSpLocks noChangeShapeType="1"/>
            <a:stCxn id="20529" idx="0"/>
            <a:endCxn id="20527" idx="4"/>
          </p:cNvCxnSpPr>
          <p:nvPr/>
        </p:nvCxnSpPr>
        <p:spPr bwMode="auto">
          <a:xfrm flipH="1" flipV="1">
            <a:off x="515752" y="4879753"/>
            <a:ext cx="357231" cy="1095181"/>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29" name="Rectangle 49"/>
          <p:cNvSpPr>
            <a:spLocks noChangeArrowheads="1"/>
          </p:cNvSpPr>
          <p:nvPr/>
        </p:nvSpPr>
        <p:spPr bwMode="auto">
          <a:xfrm>
            <a:off x="25676" y="5974933"/>
            <a:ext cx="1695731" cy="33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Activate 3D analysis</a:t>
            </a:r>
          </a:p>
        </p:txBody>
      </p:sp>
      <p:pic>
        <p:nvPicPr>
          <p:cNvPr id="20530"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696" y="2151290"/>
            <a:ext cx="4267794" cy="3190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0531" name="AutoShape 51"/>
          <p:cNvCxnSpPr>
            <a:cxnSpLocks noChangeShapeType="1"/>
            <a:stCxn id="20518" idx="1"/>
          </p:cNvCxnSpPr>
          <p:nvPr/>
        </p:nvCxnSpPr>
        <p:spPr bwMode="auto">
          <a:xfrm>
            <a:off x="5264694" y="1514946"/>
            <a:ext cx="1117" cy="878600"/>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32" name="AutoShape 52"/>
          <p:cNvCxnSpPr>
            <a:cxnSpLocks noChangeShapeType="1"/>
            <a:stCxn id="20522" idx="1"/>
            <a:endCxn id="75" idx="1"/>
          </p:cNvCxnSpPr>
          <p:nvPr/>
        </p:nvCxnSpPr>
        <p:spPr bwMode="auto">
          <a:xfrm rot="10800000" flipV="1">
            <a:off x="5475149" y="1779531"/>
            <a:ext cx="1005246" cy="566228"/>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33" name="AutoShape 53"/>
          <p:cNvCxnSpPr>
            <a:cxnSpLocks noChangeShapeType="1"/>
            <a:stCxn id="20520" idx="2"/>
            <a:endCxn id="11" idx="0"/>
          </p:cNvCxnSpPr>
          <p:nvPr/>
        </p:nvCxnSpPr>
        <p:spPr bwMode="auto">
          <a:xfrm rot="16200000" flipH="1">
            <a:off x="4207363" y="1722749"/>
            <a:ext cx="503559" cy="766718"/>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34" name="AutoShape 54"/>
          <p:cNvCxnSpPr>
            <a:cxnSpLocks noChangeShapeType="1"/>
            <a:stCxn id="20516" idx="1"/>
            <a:endCxn id="73" idx="6"/>
          </p:cNvCxnSpPr>
          <p:nvPr/>
        </p:nvCxnSpPr>
        <p:spPr bwMode="auto">
          <a:xfrm rot="10800000" flipV="1">
            <a:off x="5663934" y="1867167"/>
            <a:ext cx="2105844" cy="554173"/>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35" name="Oval 55"/>
          <p:cNvSpPr>
            <a:spLocks noChangeArrowheads="1"/>
          </p:cNvSpPr>
          <p:nvPr/>
        </p:nvSpPr>
        <p:spPr bwMode="auto">
          <a:xfrm>
            <a:off x="667576" y="4626331"/>
            <a:ext cx="151824"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36" name="AutoShape 56"/>
          <p:cNvCxnSpPr>
            <a:cxnSpLocks noChangeShapeType="1"/>
            <a:stCxn id="20537" idx="0"/>
            <a:endCxn id="20535" idx="6"/>
          </p:cNvCxnSpPr>
          <p:nvPr/>
        </p:nvCxnSpPr>
        <p:spPr bwMode="auto">
          <a:xfrm flipH="1" flipV="1">
            <a:off x="819399" y="4702246"/>
            <a:ext cx="711113" cy="43762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37" name="Rectangle 57"/>
          <p:cNvSpPr>
            <a:spLocks noChangeArrowheads="1"/>
          </p:cNvSpPr>
          <p:nvPr/>
        </p:nvSpPr>
        <p:spPr bwMode="auto">
          <a:xfrm>
            <a:off x="683205" y="5139871"/>
            <a:ext cx="1695731" cy="33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Change Data window</a:t>
            </a:r>
          </a:p>
        </p:txBody>
      </p:sp>
      <p:sp>
        <p:nvSpPr>
          <p:cNvPr id="20538" name="Oval 58"/>
          <p:cNvSpPr>
            <a:spLocks noChangeArrowheads="1"/>
          </p:cNvSpPr>
          <p:nvPr/>
        </p:nvSpPr>
        <p:spPr bwMode="auto">
          <a:xfrm>
            <a:off x="743487" y="1690218"/>
            <a:ext cx="151824"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0539" name="AutoShape 59"/>
          <p:cNvCxnSpPr>
            <a:cxnSpLocks noChangeShapeType="1"/>
            <a:stCxn id="20540" idx="1"/>
            <a:endCxn id="20538" idx="0"/>
          </p:cNvCxnSpPr>
          <p:nvPr/>
        </p:nvCxnSpPr>
        <p:spPr bwMode="auto">
          <a:xfrm rot="10800000" flipV="1">
            <a:off x="819401" y="1028198"/>
            <a:ext cx="927686" cy="662020"/>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540" name="Rectangle 60"/>
          <p:cNvSpPr>
            <a:spLocks noChangeArrowheads="1"/>
          </p:cNvSpPr>
          <p:nvPr/>
        </p:nvSpPr>
        <p:spPr bwMode="auto">
          <a:xfrm>
            <a:off x="1747085" y="860739"/>
            <a:ext cx="1533860" cy="334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dirty="0">
                <a:solidFill>
                  <a:srgbClr val="000000"/>
                </a:solidFill>
              </a:rPr>
              <a:t>Create a new table</a:t>
            </a:r>
          </a:p>
        </p:txBody>
      </p:sp>
      <p:sp>
        <p:nvSpPr>
          <p:cNvPr id="11" name="Oval 10"/>
          <p:cNvSpPr/>
          <p:nvPr/>
        </p:nvSpPr>
        <p:spPr bwMode="auto">
          <a:xfrm>
            <a:off x="4721099" y="2357887"/>
            <a:ext cx="242805" cy="186237"/>
          </a:xfrm>
          <a:prstGeom prst="ellipse">
            <a:avLst/>
          </a:prstGeom>
          <a:noFill/>
          <a:ln w="9525" cap="flat" cmpd="sng" algn="ctr">
            <a:no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73" name="Oval 72"/>
          <p:cNvSpPr/>
          <p:nvPr/>
        </p:nvSpPr>
        <p:spPr bwMode="auto">
          <a:xfrm>
            <a:off x="5421127" y="2328222"/>
            <a:ext cx="242805" cy="186237"/>
          </a:xfrm>
          <a:prstGeom prst="ellipse">
            <a:avLst/>
          </a:prstGeom>
          <a:noFill/>
          <a:ln w="9525" cap="flat" cmpd="sng" algn="ctr">
            <a:no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75" name="Oval 74"/>
          <p:cNvSpPr/>
          <p:nvPr/>
        </p:nvSpPr>
        <p:spPr bwMode="auto">
          <a:xfrm>
            <a:off x="5439592" y="2318486"/>
            <a:ext cx="242805" cy="186237"/>
          </a:xfrm>
          <a:prstGeom prst="ellipse">
            <a:avLst/>
          </a:prstGeom>
          <a:noFill/>
          <a:ln w="9525" cap="flat" cmpd="sng" algn="ctr">
            <a:no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Tree>
    <p:extLst>
      <p:ext uri="{BB962C8B-B14F-4D97-AF65-F5344CB8AC3E}">
        <p14:creationId xmlns:p14="http://schemas.microsoft.com/office/powerpoint/2010/main" val="2087587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551" y="1672356"/>
            <a:ext cx="3845816" cy="24795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a:t>Table information and control</a:t>
            </a:r>
          </a:p>
        </p:txBody>
      </p:sp>
      <p:sp>
        <p:nvSpPr>
          <p:cNvPr id="21507" name="Oval 3"/>
          <p:cNvSpPr>
            <a:spLocks noChangeArrowheads="1"/>
          </p:cNvSpPr>
          <p:nvPr/>
        </p:nvSpPr>
        <p:spPr bwMode="auto">
          <a:xfrm>
            <a:off x="7398034" y="2660365"/>
            <a:ext cx="152939" cy="15294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08" name="AutoShape 4"/>
          <p:cNvCxnSpPr>
            <a:cxnSpLocks noChangeShapeType="1"/>
            <a:stCxn id="21507" idx="3"/>
            <a:endCxn id="21533" idx="1"/>
          </p:cNvCxnSpPr>
          <p:nvPr/>
        </p:nvCxnSpPr>
        <p:spPr bwMode="auto">
          <a:xfrm flipV="1">
            <a:off x="7420360" y="2038533"/>
            <a:ext cx="697717" cy="751333"/>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509" name="AutoShape 5"/>
          <p:cNvCxnSpPr>
            <a:cxnSpLocks noChangeShapeType="1"/>
            <a:stCxn id="21512" idx="7"/>
            <a:endCxn id="21534" idx="1"/>
          </p:cNvCxnSpPr>
          <p:nvPr/>
        </p:nvCxnSpPr>
        <p:spPr bwMode="auto">
          <a:xfrm>
            <a:off x="7564369" y="2871362"/>
            <a:ext cx="187547" cy="536985"/>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510" name="AutoShape 6"/>
          <p:cNvCxnSpPr>
            <a:cxnSpLocks noChangeShapeType="1"/>
            <a:stCxn id="21513" idx="2"/>
            <a:endCxn id="21536" idx="0"/>
          </p:cNvCxnSpPr>
          <p:nvPr/>
        </p:nvCxnSpPr>
        <p:spPr bwMode="auto">
          <a:xfrm>
            <a:off x="7524181" y="4367328"/>
            <a:ext cx="521334" cy="685465"/>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11" name="Rectangle 7"/>
          <p:cNvSpPr>
            <a:spLocks noChangeArrowheads="1"/>
          </p:cNvSpPr>
          <p:nvPr/>
        </p:nvSpPr>
        <p:spPr bwMode="auto">
          <a:xfrm>
            <a:off x="4084715" y="4329371"/>
            <a:ext cx="1666706" cy="4398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Generate ASCII file with table data</a:t>
            </a:r>
          </a:p>
        </p:txBody>
      </p:sp>
      <p:sp>
        <p:nvSpPr>
          <p:cNvPr id="21512" name="Oval 8"/>
          <p:cNvSpPr>
            <a:spLocks noChangeArrowheads="1"/>
          </p:cNvSpPr>
          <p:nvPr/>
        </p:nvSpPr>
        <p:spPr bwMode="auto">
          <a:xfrm>
            <a:off x="7433757" y="2849033"/>
            <a:ext cx="152939"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1513" name="Oval 9"/>
          <p:cNvSpPr>
            <a:spLocks noChangeArrowheads="1"/>
          </p:cNvSpPr>
          <p:nvPr/>
        </p:nvSpPr>
        <p:spPr bwMode="auto">
          <a:xfrm>
            <a:off x="7524180" y="4303694"/>
            <a:ext cx="20095" cy="127269"/>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1514" name="Oval 10"/>
          <p:cNvSpPr>
            <a:spLocks noChangeArrowheads="1"/>
          </p:cNvSpPr>
          <p:nvPr/>
        </p:nvSpPr>
        <p:spPr bwMode="auto">
          <a:xfrm>
            <a:off x="6259360" y="4506878"/>
            <a:ext cx="94889" cy="202067"/>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15" name="AutoShape 11"/>
          <p:cNvCxnSpPr>
            <a:cxnSpLocks noChangeShapeType="1"/>
            <a:stCxn id="21516" idx="3"/>
            <a:endCxn id="21532" idx="0"/>
          </p:cNvCxnSpPr>
          <p:nvPr/>
        </p:nvCxnSpPr>
        <p:spPr bwMode="auto">
          <a:xfrm>
            <a:off x="5093893" y="2275208"/>
            <a:ext cx="1787272" cy="256771"/>
          </a:xfrm>
          <a:prstGeom prst="curvedConnector2">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16" name="Rectangle 12"/>
          <p:cNvSpPr>
            <a:spLocks noChangeArrowheads="1"/>
          </p:cNvSpPr>
          <p:nvPr/>
        </p:nvSpPr>
        <p:spPr bwMode="auto">
          <a:xfrm>
            <a:off x="4182954" y="2141241"/>
            <a:ext cx="910939" cy="26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gn="r">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Right click</a:t>
            </a:r>
          </a:p>
        </p:txBody>
      </p:sp>
      <p:sp>
        <p:nvSpPr>
          <p:cNvPr id="21517" name="Oval 13"/>
          <p:cNvSpPr>
            <a:spLocks noChangeArrowheads="1"/>
          </p:cNvSpPr>
          <p:nvPr/>
        </p:nvSpPr>
        <p:spPr bwMode="auto">
          <a:xfrm>
            <a:off x="2192506" y="1881121"/>
            <a:ext cx="152940" cy="151830"/>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1518" name="Rectangle 14"/>
          <p:cNvSpPr>
            <a:spLocks noChangeArrowheads="1"/>
          </p:cNvSpPr>
          <p:nvPr/>
        </p:nvSpPr>
        <p:spPr bwMode="auto">
          <a:xfrm>
            <a:off x="434260" y="1085134"/>
            <a:ext cx="1714709" cy="26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gn="r">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Open Control window</a:t>
            </a:r>
          </a:p>
        </p:txBody>
      </p:sp>
      <p:sp>
        <p:nvSpPr>
          <p:cNvPr id="21519" name="Oval 15"/>
          <p:cNvSpPr>
            <a:spLocks noChangeArrowheads="1"/>
          </p:cNvSpPr>
          <p:nvPr/>
        </p:nvSpPr>
        <p:spPr bwMode="auto">
          <a:xfrm>
            <a:off x="2425823" y="1910149"/>
            <a:ext cx="54701" cy="39073"/>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20" name="AutoShape 16"/>
          <p:cNvCxnSpPr>
            <a:cxnSpLocks noChangeShapeType="1"/>
            <a:stCxn id="21521" idx="2"/>
            <a:endCxn id="21519" idx="0"/>
          </p:cNvCxnSpPr>
          <p:nvPr/>
        </p:nvCxnSpPr>
        <p:spPr bwMode="auto">
          <a:xfrm flipH="1">
            <a:off x="2452615" y="1075087"/>
            <a:ext cx="35723" cy="835062"/>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1" name="Rectangle 17"/>
          <p:cNvSpPr>
            <a:spLocks noChangeArrowheads="1"/>
          </p:cNvSpPr>
          <p:nvPr/>
        </p:nvSpPr>
        <p:spPr bwMode="auto">
          <a:xfrm>
            <a:off x="1713594" y="807153"/>
            <a:ext cx="1551722" cy="26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Open Data window</a:t>
            </a:r>
          </a:p>
        </p:txBody>
      </p:sp>
      <p:sp>
        <p:nvSpPr>
          <p:cNvPr id="21522" name="Oval 18"/>
          <p:cNvSpPr>
            <a:spLocks noChangeArrowheads="1"/>
          </p:cNvSpPr>
          <p:nvPr/>
        </p:nvSpPr>
        <p:spPr bwMode="auto">
          <a:xfrm>
            <a:off x="2946041" y="1883355"/>
            <a:ext cx="152939" cy="117221"/>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23" name="AutoShape 19"/>
          <p:cNvCxnSpPr>
            <a:cxnSpLocks noChangeShapeType="1"/>
            <a:stCxn id="21524" idx="1"/>
            <a:endCxn id="21522" idx="6"/>
          </p:cNvCxnSpPr>
          <p:nvPr/>
        </p:nvCxnSpPr>
        <p:spPr bwMode="auto">
          <a:xfrm rot="10800000" flipV="1">
            <a:off x="3098981" y="1200122"/>
            <a:ext cx="1635449" cy="741843"/>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24" name="Rectangle 20"/>
          <p:cNvSpPr>
            <a:spLocks noChangeArrowheads="1"/>
          </p:cNvSpPr>
          <p:nvPr/>
        </p:nvSpPr>
        <p:spPr bwMode="auto">
          <a:xfrm>
            <a:off x="4734429" y="982426"/>
            <a:ext cx="3923960" cy="435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Generate a timeline, derived form control window with the range of values  selected clicking in the table (zoom mode only)</a:t>
            </a:r>
            <a:r>
              <a:rPr lang="ar-SA" sz="1200">
                <a:solidFill>
                  <a:srgbClr val="000000"/>
                </a:solidFill>
              </a:rPr>
              <a:t>‏</a:t>
            </a:r>
            <a:endParaRPr lang="en-GB" sz="1200">
              <a:solidFill>
                <a:srgbClr val="000000"/>
              </a:solidFill>
            </a:endParaRPr>
          </a:p>
        </p:txBody>
      </p:sp>
      <p:sp>
        <p:nvSpPr>
          <p:cNvPr id="21525" name="Oval 21"/>
          <p:cNvSpPr>
            <a:spLocks noChangeArrowheads="1"/>
          </p:cNvSpPr>
          <p:nvPr/>
        </p:nvSpPr>
        <p:spPr bwMode="auto">
          <a:xfrm>
            <a:off x="7481758" y="4036876"/>
            <a:ext cx="152940" cy="15294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26" name="AutoShape 22"/>
          <p:cNvCxnSpPr>
            <a:cxnSpLocks noChangeShapeType="1"/>
            <a:stCxn id="21525" idx="5"/>
            <a:endCxn id="21535" idx="1"/>
          </p:cNvCxnSpPr>
          <p:nvPr/>
        </p:nvCxnSpPr>
        <p:spPr bwMode="auto">
          <a:xfrm>
            <a:off x="7612372" y="4167494"/>
            <a:ext cx="621805" cy="37845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1527"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4" y="1578579"/>
            <a:ext cx="1885510" cy="42434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28" name="Oval 24"/>
          <p:cNvSpPr>
            <a:spLocks noChangeArrowheads="1"/>
          </p:cNvSpPr>
          <p:nvPr/>
        </p:nvSpPr>
        <p:spPr bwMode="auto">
          <a:xfrm>
            <a:off x="2603321" y="1910148"/>
            <a:ext cx="54701" cy="90428"/>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21529" name="AutoShape 25"/>
          <p:cNvCxnSpPr>
            <a:cxnSpLocks noChangeShapeType="1"/>
            <a:stCxn id="21530" idx="2"/>
            <a:endCxn id="21528" idx="0"/>
          </p:cNvCxnSpPr>
          <p:nvPr/>
        </p:nvCxnSpPr>
        <p:spPr bwMode="auto">
          <a:xfrm rot="5400000">
            <a:off x="2674757" y="1348057"/>
            <a:ext cx="518006" cy="606177"/>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0" name="Rectangle 26"/>
          <p:cNvSpPr>
            <a:spLocks noChangeArrowheads="1"/>
          </p:cNvSpPr>
          <p:nvPr/>
        </p:nvSpPr>
        <p:spPr bwMode="auto">
          <a:xfrm>
            <a:off x="2549737" y="1075087"/>
            <a:ext cx="1374224" cy="317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dirty="0">
                <a:solidFill>
                  <a:srgbClr val="000000"/>
                </a:solidFill>
              </a:rPr>
              <a:t>Open 3D window</a:t>
            </a:r>
          </a:p>
        </p:txBody>
      </p:sp>
      <p:cxnSp>
        <p:nvCxnSpPr>
          <p:cNvPr id="21531" name="AutoShape 27"/>
          <p:cNvCxnSpPr>
            <a:cxnSpLocks noChangeShapeType="1"/>
            <a:stCxn id="21518" idx="3"/>
            <a:endCxn id="21517" idx="7"/>
          </p:cNvCxnSpPr>
          <p:nvPr/>
        </p:nvCxnSpPr>
        <p:spPr bwMode="auto">
          <a:xfrm>
            <a:off x="2148969" y="1219101"/>
            <a:ext cx="174150" cy="684349"/>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1532"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819" y="2531978"/>
            <a:ext cx="1426692" cy="20943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33"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6961" y="1591975"/>
            <a:ext cx="667576" cy="8942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34" name="Picture 3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1915" y="2784282"/>
            <a:ext cx="1235797" cy="12458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35" name="Picture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4177" y="4245642"/>
            <a:ext cx="636318" cy="599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36" name="Picture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53676" y="5052794"/>
            <a:ext cx="783676" cy="4532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1537" name="AutoShape 33"/>
          <p:cNvCxnSpPr>
            <a:cxnSpLocks noChangeShapeType="1"/>
            <a:stCxn id="21511" idx="3"/>
            <a:endCxn id="21514" idx="1"/>
          </p:cNvCxnSpPr>
          <p:nvPr/>
        </p:nvCxnSpPr>
        <p:spPr bwMode="auto">
          <a:xfrm flipV="1">
            <a:off x="5751421" y="4535904"/>
            <a:ext cx="521334" cy="13396"/>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38" name="Rectangle 34"/>
          <p:cNvSpPr>
            <a:spLocks noChangeArrowheads="1"/>
          </p:cNvSpPr>
          <p:nvPr/>
        </p:nvSpPr>
        <p:spPr bwMode="auto">
          <a:xfrm>
            <a:off x="4015501" y="5250395"/>
            <a:ext cx="3224011" cy="1002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b="1">
                <a:solidFill>
                  <a:srgbClr val="000000"/>
                </a:solidFill>
              </a:rPr>
              <a:t>Shortcuts (zoom mode only)</a:t>
            </a:r>
            <a:r>
              <a:rPr lang="en-GB" sz="1500">
                <a:solidFill>
                  <a:srgbClr val="000000"/>
                </a:solidFill>
              </a:rPr>
              <a:t>:</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rPr>
              <a:t>	Drag and move (D&amp;M) – Zoom</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rPr>
              <a:t>	Control D&amp;M – Zoom XY</a:t>
            </a: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a:solidFill>
                <a:srgbClr val="000000"/>
              </a:solidFill>
            </a:endParaRP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200">
              <a:solidFill>
                <a:srgbClr val="000000"/>
              </a:solidFill>
            </a:endParaRPr>
          </a:p>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200">
              <a:solidFill>
                <a:srgbClr val="000000"/>
              </a:solidFill>
            </a:endParaRPr>
          </a:p>
          <a:p>
            <a:pPr marL="515733" lvl="1" indent="-198702">
              <a:lnSpc>
                <a:spcPct val="40000"/>
              </a:lnSpc>
              <a:spcBef>
                <a:spcPts val="352"/>
              </a:spcBef>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200">
              <a:solidFill>
                <a:srgbClr val="000000"/>
              </a:solidFill>
            </a:endParaRPr>
          </a:p>
        </p:txBody>
      </p:sp>
      <p:cxnSp>
        <p:nvCxnSpPr>
          <p:cNvPr id="21539" name="AutoShape 35"/>
          <p:cNvCxnSpPr>
            <a:cxnSpLocks noChangeShapeType="1"/>
            <a:stCxn id="21541" idx="1"/>
            <a:endCxn id="21540" idx="6"/>
          </p:cNvCxnSpPr>
          <p:nvPr/>
        </p:nvCxnSpPr>
        <p:spPr bwMode="auto">
          <a:xfrm flipH="1">
            <a:off x="1988216" y="5643365"/>
            <a:ext cx="493425" cy="26794"/>
          </a:xfrm>
          <a:prstGeom prst="curvedConnector3">
            <a:avLst>
              <a:gd name="adj1" fmla="val 50000"/>
            </a:avLst>
          </a:prstGeom>
          <a:noFill/>
          <a:ln w="38160">
            <a:solidFill>
              <a:srgbClr val="33339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40" name="Oval 36"/>
          <p:cNvSpPr>
            <a:spLocks noChangeArrowheads="1"/>
          </p:cNvSpPr>
          <p:nvPr/>
        </p:nvSpPr>
        <p:spPr bwMode="auto">
          <a:xfrm>
            <a:off x="101589" y="5569683"/>
            <a:ext cx="1886627" cy="202067"/>
          </a:xfrm>
          <a:prstGeom prst="ellipse">
            <a:avLst/>
          </a:prstGeom>
          <a:noFill/>
          <a:ln w="9360">
            <a:solidFill>
              <a:srgbClr val="33339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
        <p:nvSpPr>
          <p:cNvPr id="21541" name="Rectangle 37"/>
          <p:cNvSpPr>
            <a:spLocks noChangeArrowheads="1"/>
          </p:cNvSpPr>
          <p:nvPr/>
        </p:nvSpPr>
        <p:spPr bwMode="auto">
          <a:xfrm>
            <a:off x="2481640" y="5510514"/>
            <a:ext cx="1442320" cy="266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lnSpc>
                <a:spcPct val="110000"/>
              </a:lnSpc>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200">
                <a:solidFill>
                  <a:srgbClr val="000000"/>
                </a:solidFill>
              </a:rPr>
              <a:t>Selected plane</a:t>
            </a:r>
          </a:p>
        </p:txBody>
      </p:sp>
      <p:sp>
        <p:nvSpPr>
          <p:cNvPr id="21542" name="Oval 38"/>
          <p:cNvSpPr>
            <a:spLocks noChangeArrowheads="1"/>
          </p:cNvSpPr>
          <p:nvPr/>
        </p:nvSpPr>
        <p:spPr bwMode="auto">
          <a:xfrm>
            <a:off x="735673" y="5574149"/>
            <a:ext cx="141776" cy="61401"/>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68753100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From tables to timelines</a:t>
            </a:r>
            <a:endParaRPr lang="en-US" dirty="0"/>
          </a:p>
        </p:txBody>
      </p:sp>
      <p:sp>
        <p:nvSpPr>
          <p:cNvPr id="3" name="Content Placeholder 2"/>
          <p:cNvSpPr>
            <a:spLocks noGrp="1"/>
          </p:cNvSpPr>
          <p:nvPr>
            <p:ph idx="4294967295"/>
          </p:nvPr>
        </p:nvSpPr>
        <p:spPr>
          <a:xfrm>
            <a:off x="286852" y="1143480"/>
            <a:ext cx="8138880" cy="4437106"/>
          </a:xfrm>
        </p:spPr>
        <p:txBody>
          <a:bodyPr/>
          <a:lstStyle/>
          <a:p>
            <a:r>
              <a:rPr lang="en-US" dirty="0" smtClean="0"/>
              <a:t>Where in the timeline do the values in certain table columns appear?</a:t>
            </a:r>
          </a:p>
          <a:p>
            <a:pPr marL="221763" lvl="1" indent="-221763"/>
            <a:r>
              <a:rPr lang="en-US" dirty="0"/>
              <a:t>	</a:t>
            </a:r>
            <a:r>
              <a:rPr lang="en-US" dirty="0" err="1"/>
              <a:t>ie</a:t>
            </a:r>
            <a:r>
              <a:rPr lang="en-US" dirty="0"/>
              <a:t>. </a:t>
            </a:r>
            <a:r>
              <a:rPr lang="en-US" dirty="0" smtClean="0"/>
              <a:t>want </a:t>
            </a:r>
            <a:r>
              <a:rPr lang="en-US" dirty="0"/>
              <a:t>to see the time distribution of a given </a:t>
            </a:r>
            <a:r>
              <a:rPr lang="en-US" dirty="0" smtClean="0"/>
              <a:t>routine? </a:t>
            </a:r>
            <a:r>
              <a:rPr lang="en-US" dirty="0"/>
              <a:t>	</a:t>
            </a:r>
          </a:p>
          <a:p>
            <a:pPr marL="0" lvl="1" indent="0">
              <a:buNone/>
            </a:pPr>
            <a:r>
              <a:rPr lang="en-GB" dirty="0"/>
              <a:t>	</a:t>
            </a:r>
          </a:p>
          <a:p>
            <a:endParaRPr lang="en-US" dirty="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98" y="3363676"/>
            <a:ext cx="1693495" cy="320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416" y="2670850"/>
            <a:ext cx="266112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1094813" y="3694236"/>
            <a:ext cx="7457751" cy="2679558"/>
            <a:chOff x="1094813" y="3694236"/>
            <a:chExt cx="7457751" cy="2679558"/>
          </a:xfrm>
        </p:grpSpPr>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564" y="4278216"/>
              <a:ext cx="259200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1094813" y="3694236"/>
              <a:ext cx="4865751" cy="2679558"/>
              <a:chOff x="1094813" y="3694236"/>
              <a:chExt cx="4865751" cy="2679558"/>
            </a:xfrm>
          </p:grpSpPr>
          <p:sp>
            <p:nvSpPr>
              <p:cNvPr id="16" name="Rectangle 15"/>
              <p:cNvSpPr/>
              <p:nvPr/>
            </p:nvSpPr>
            <p:spPr bwMode="auto">
              <a:xfrm>
                <a:off x="1094813" y="3694236"/>
                <a:ext cx="44130" cy="2679558"/>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nvGrpSpPr>
              <p:cNvPr id="9" name="Group 8"/>
              <p:cNvGrpSpPr/>
              <p:nvPr/>
            </p:nvGrpSpPr>
            <p:grpSpPr>
              <a:xfrm>
                <a:off x="1138943" y="4724138"/>
                <a:ext cx="4821621" cy="526591"/>
                <a:chOff x="1138943" y="4724138"/>
                <a:chExt cx="4821621" cy="526591"/>
              </a:xfrm>
            </p:grpSpPr>
            <p:cxnSp>
              <p:nvCxnSpPr>
                <p:cNvPr id="12" name="AutoShape 9"/>
                <p:cNvCxnSpPr>
                  <a:cxnSpLocks noChangeShapeType="1"/>
                  <a:stCxn id="23" idx="3"/>
                  <a:endCxn id="99332" idx="1"/>
                </p:cNvCxnSpPr>
                <p:nvPr/>
              </p:nvCxnSpPr>
              <p:spPr bwMode="auto">
                <a:xfrm flipV="1">
                  <a:off x="5705338" y="4770748"/>
                  <a:ext cx="255226" cy="216686"/>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AutoShape 9"/>
                <p:cNvCxnSpPr>
                  <a:cxnSpLocks noChangeShapeType="1"/>
                  <a:stCxn id="16" idx="3"/>
                  <a:endCxn id="23" idx="1"/>
                </p:cNvCxnSpPr>
                <p:nvPr/>
              </p:nvCxnSpPr>
              <p:spPr bwMode="auto">
                <a:xfrm flipV="1">
                  <a:off x="1138943" y="4987434"/>
                  <a:ext cx="2240257" cy="46581"/>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Text Box 11"/>
                <p:cNvSpPr txBox="1">
                  <a:spLocks noChangeArrowheads="1"/>
                </p:cNvSpPr>
                <p:nvPr/>
              </p:nvSpPr>
              <p:spPr bwMode="auto">
                <a:xfrm>
                  <a:off x="3379200" y="4724138"/>
                  <a:ext cx="2326138"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Only showing when is routine white executing</a:t>
                  </a:r>
                </a:p>
              </p:txBody>
            </p:sp>
          </p:grpSp>
        </p:grpSp>
      </p:grpSp>
      <p:grpSp>
        <p:nvGrpSpPr>
          <p:cNvPr id="21" name="Group 20"/>
          <p:cNvGrpSpPr/>
          <p:nvPr/>
        </p:nvGrpSpPr>
        <p:grpSpPr>
          <a:xfrm>
            <a:off x="1464211" y="3778331"/>
            <a:ext cx="7272794" cy="2710198"/>
            <a:chOff x="1464211" y="3778331"/>
            <a:chExt cx="7272794" cy="2710198"/>
          </a:xfrm>
        </p:grpSpPr>
        <p:pic>
          <p:nvPicPr>
            <p:cNvPr id="993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005" y="5503466"/>
              <a:ext cx="259200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Group 16"/>
            <p:cNvGrpSpPr/>
            <p:nvPr/>
          </p:nvGrpSpPr>
          <p:grpSpPr>
            <a:xfrm>
              <a:off x="1464211" y="3778331"/>
              <a:ext cx="4680794" cy="2595464"/>
              <a:chOff x="1464211" y="3778331"/>
              <a:chExt cx="4680794" cy="2595464"/>
            </a:xfrm>
          </p:grpSpPr>
          <p:sp>
            <p:nvSpPr>
              <p:cNvPr id="29" name="Rectangle 28"/>
              <p:cNvSpPr/>
              <p:nvPr/>
            </p:nvSpPr>
            <p:spPr bwMode="auto">
              <a:xfrm>
                <a:off x="1464211" y="3778331"/>
                <a:ext cx="41471" cy="2595464"/>
              </a:xfrm>
              <a:prstGeom prst="rect">
                <a:avLst/>
              </a:prstGeom>
              <a:noFill/>
              <a:ln w="38100" cap="flat" cmpd="sng" algn="ctr">
                <a:solidFill>
                  <a:srgbClr val="FF3399"/>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nvGrpSpPr>
              <p:cNvPr id="10" name="Group 9"/>
              <p:cNvGrpSpPr/>
              <p:nvPr/>
            </p:nvGrpSpPr>
            <p:grpSpPr>
              <a:xfrm>
                <a:off x="1505682" y="5076063"/>
                <a:ext cx="4639323" cy="953994"/>
                <a:chOff x="1505682" y="5076063"/>
                <a:chExt cx="4639323" cy="953994"/>
              </a:xfrm>
            </p:grpSpPr>
            <p:cxnSp>
              <p:nvCxnSpPr>
                <p:cNvPr id="19" name="AutoShape 9"/>
                <p:cNvCxnSpPr>
                  <a:cxnSpLocks noChangeShapeType="1"/>
                  <a:stCxn id="20" idx="3"/>
                  <a:endCxn id="99333" idx="1"/>
                </p:cNvCxnSpPr>
                <p:nvPr/>
              </p:nvCxnSpPr>
              <p:spPr bwMode="auto">
                <a:xfrm>
                  <a:off x="5864301" y="5766762"/>
                  <a:ext cx="280704" cy="229236"/>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Text Box 11"/>
                <p:cNvSpPr txBox="1">
                  <a:spLocks noChangeArrowheads="1"/>
                </p:cNvSpPr>
                <p:nvPr/>
              </p:nvSpPr>
              <p:spPr bwMode="auto">
                <a:xfrm>
                  <a:off x="3526920" y="5503466"/>
                  <a:ext cx="2337381"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Only showing when is routine pink executing</a:t>
                  </a:r>
                </a:p>
              </p:txBody>
            </p:sp>
            <p:cxnSp>
              <p:nvCxnSpPr>
                <p:cNvPr id="30" name="AutoShape 9"/>
                <p:cNvCxnSpPr>
                  <a:cxnSpLocks noChangeShapeType="1"/>
                  <a:stCxn id="29" idx="3"/>
                  <a:endCxn id="20" idx="1"/>
                </p:cNvCxnSpPr>
                <p:nvPr/>
              </p:nvCxnSpPr>
              <p:spPr bwMode="auto">
                <a:xfrm>
                  <a:off x="1505682" y="5076063"/>
                  <a:ext cx="2021238" cy="690699"/>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grpSp>
      <p:grpSp>
        <p:nvGrpSpPr>
          <p:cNvPr id="28" name="Group 27"/>
          <p:cNvGrpSpPr/>
          <p:nvPr/>
        </p:nvGrpSpPr>
        <p:grpSpPr>
          <a:xfrm>
            <a:off x="1110173" y="2645847"/>
            <a:ext cx="4874243" cy="1863272"/>
            <a:chOff x="1110173" y="2645847"/>
            <a:chExt cx="4874243" cy="1863272"/>
          </a:xfrm>
        </p:grpSpPr>
        <p:grpSp>
          <p:nvGrpSpPr>
            <p:cNvPr id="22" name="Group 21"/>
            <p:cNvGrpSpPr/>
            <p:nvPr/>
          </p:nvGrpSpPr>
          <p:grpSpPr>
            <a:xfrm>
              <a:off x="1110173" y="2645847"/>
              <a:ext cx="4874243" cy="1524806"/>
              <a:chOff x="1110173" y="2645847"/>
              <a:chExt cx="4874243" cy="1524806"/>
            </a:xfrm>
          </p:grpSpPr>
          <p:grpSp>
            <p:nvGrpSpPr>
              <p:cNvPr id="4" name="Group 3"/>
              <p:cNvGrpSpPr/>
              <p:nvPr/>
            </p:nvGrpSpPr>
            <p:grpSpPr>
              <a:xfrm>
                <a:off x="1110173" y="2645847"/>
                <a:ext cx="2547383" cy="1175099"/>
                <a:chOff x="1110173" y="2645847"/>
                <a:chExt cx="2547383" cy="1175099"/>
              </a:xfrm>
            </p:grpSpPr>
            <p:cxnSp>
              <p:nvCxnSpPr>
                <p:cNvPr id="5" name="AutoShape 9"/>
                <p:cNvCxnSpPr>
                  <a:cxnSpLocks noChangeShapeType="1"/>
                  <a:stCxn id="7" idx="1"/>
                  <a:endCxn id="6" idx="0"/>
                </p:cNvCxnSpPr>
                <p:nvPr/>
              </p:nvCxnSpPr>
              <p:spPr bwMode="auto">
                <a:xfrm rot="10800000" flipV="1">
                  <a:off x="1261996" y="2909142"/>
                  <a:ext cx="492688" cy="658383"/>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Oval 10"/>
                <p:cNvSpPr>
                  <a:spLocks noChangeArrowheads="1"/>
                </p:cNvSpPr>
                <p:nvPr/>
              </p:nvSpPr>
              <p:spPr bwMode="auto">
                <a:xfrm>
                  <a:off x="1110173" y="3567526"/>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7" name="Text Box 11"/>
                <p:cNvSpPr txBox="1">
                  <a:spLocks noChangeArrowheads="1"/>
                </p:cNvSpPr>
                <p:nvPr/>
              </p:nvSpPr>
              <p:spPr bwMode="auto">
                <a:xfrm>
                  <a:off x="1754684" y="2645847"/>
                  <a:ext cx="1902872"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Click button and select column(s)</a:t>
                  </a:r>
                </a:p>
              </p:txBody>
            </p:sp>
          </p:grpSp>
          <p:grpSp>
            <p:nvGrpSpPr>
              <p:cNvPr id="8" name="Group 7"/>
              <p:cNvGrpSpPr/>
              <p:nvPr/>
            </p:nvGrpSpPr>
            <p:grpSpPr>
              <a:xfrm>
                <a:off x="3135015" y="3163382"/>
                <a:ext cx="2849401" cy="1007271"/>
                <a:chOff x="3135015" y="3163382"/>
                <a:chExt cx="2849401" cy="1007271"/>
              </a:xfrm>
            </p:grpSpPr>
            <p:sp>
              <p:nvSpPr>
                <p:cNvPr id="11" name="Text Box 11"/>
                <p:cNvSpPr txBox="1">
                  <a:spLocks noChangeArrowheads="1"/>
                </p:cNvSpPr>
                <p:nvPr/>
              </p:nvSpPr>
              <p:spPr bwMode="auto">
                <a:xfrm>
                  <a:off x="3135015" y="3413230"/>
                  <a:ext cx="2549557"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Will automatically generate derived views</a:t>
                  </a:r>
                </a:p>
                <a:p>
                  <a:pPr algn="ctr"/>
                  <a:r>
                    <a:rPr lang="en-US" sz="1500" b="1" dirty="0">
                      <a:solidFill>
                        <a:srgbClr val="000066"/>
                      </a:solidFill>
                    </a:rPr>
                    <a:t>from the global view</a:t>
                  </a:r>
                </a:p>
              </p:txBody>
            </p:sp>
            <p:cxnSp>
              <p:nvCxnSpPr>
                <p:cNvPr id="13" name="AutoShape 9"/>
                <p:cNvCxnSpPr>
                  <a:cxnSpLocks noChangeShapeType="1"/>
                  <a:stCxn id="99331" idx="1"/>
                  <a:endCxn id="11" idx="0"/>
                </p:cNvCxnSpPr>
                <p:nvPr/>
              </p:nvCxnSpPr>
              <p:spPr bwMode="auto">
                <a:xfrm rot="10800000" flipV="1">
                  <a:off x="4409794" y="3163382"/>
                  <a:ext cx="1574622" cy="24984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grpSp>
        <p:cxnSp>
          <p:nvCxnSpPr>
            <p:cNvPr id="31" name="AutoShape 9"/>
            <p:cNvCxnSpPr>
              <a:cxnSpLocks noChangeShapeType="1"/>
              <a:stCxn id="7" idx="2"/>
              <a:endCxn id="11" idx="0"/>
            </p:cNvCxnSpPr>
            <p:nvPr/>
          </p:nvCxnSpPr>
          <p:spPr bwMode="auto">
            <a:xfrm rot="16200000" flipH="1">
              <a:off x="3437561" y="2440997"/>
              <a:ext cx="240792" cy="1703674"/>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AutoShape 9"/>
            <p:cNvCxnSpPr>
              <a:cxnSpLocks noChangeShapeType="1"/>
              <a:stCxn id="11" idx="2"/>
            </p:cNvCxnSpPr>
            <p:nvPr/>
          </p:nvCxnSpPr>
          <p:spPr bwMode="auto">
            <a:xfrm rot="16200000" flipH="1">
              <a:off x="4465681" y="4114766"/>
              <a:ext cx="338467" cy="450240"/>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1307347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From tables to timelines</a:t>
            </a:r>
            <a:endParaRPr lang="en-US" dirty="0"/>
          </a:p>
        </p:txBody>
      </p:sp>
      <p:sp>
        <p:nvSpPr>
          <p:cNvPr id="3" name="Content Placeholder 2"/>
          <p:cNvSpPr>
            <a:spLocks noGrp="1"/>
          </p:cNvSpPr>
          <p:nvPr>
            <p:ph idx="4294967295"/>
          </p:nvPr>
        </p:nvSpPr>
        <p:spPr>
          <a:xfrm>
            <a:off x="286852" y="1143480"/>
            <a:ext cx="8138880" cy="4437106"/>
          </a:xfrm>
        </p:spPr>
        <p:txBody>
          <a:bodyPr/>
          <a:lstStyle/>
          <a:p>
            <a:r>
              <a:rPr lang="en-US" dirty="0" smtClean="0"/>
              <a:t>Where in the timeline do the values in certain table columns appear?</a:t>
            </a:r>
          </a:p>
          <a:p>
            <a:pPr lvl="1"/>
            <a:r>
              <a:rPr lang="en-US" dirty="0" err="1" smtClean="0"/>
              <a:t>ie</a:t>
            </a:r>
            <a:r>
              <a:rPr lang="en-US" dirty="0"/>
              <a:t>. </a:t>
            </a:r>
            <a:r>
              <a:rPr lang="en-US" dirty="0" smtClean="0"/>
              <a:t>want </a:t>
            </a:r>
            <a:r>
              <a:rPr lang="en-US" dirty="0"/>
              <a:t>to see </a:t>
            </a:r>
            <a:r>
              <a:rPr lang="en-US" dirty="0" smtClean="0"/>
              <a:t>where the timeline happen computation bursts of a given length?</a:t>
            </a:r>
            <a:endParaRPr lang="en-GB" dirty="0"/>
          </a:p>
        </p:txBody>
      </p:sp>
      <p:sp>
        <p:nvSpPr>
          <p:cNvPr id="17" name="Text Box 11"/>
          <p:cNvSpPr txBox="1">
            <a:spLocks noChangeArrowheads="1"/>
          </p:cNvSpPr>
          <p:nvPr/>
        </p:nvSpPr>
        <p:spPr bwMode="auto">
          <a:xfrm>
            <a:off x="320333" y="5633352"/>
            <a:ext cx="2623073"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3D histogram of duration of routine foo</a:t>
            </a: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362" y="3809900"/>
            <a:ext cx="2617043" cy="1774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10"/>
          <p:cNvSpPr>
            <a:spLocks noChangeArrowheads="1"/>
          </p:cNvSpPr>
          <p:nvPr/>
        </p:nvSpPr>
        <p:spPr bwMode="auto">
          <a:xfrm>
            <a:off x="1002479" y="3981413"/>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nvGrpSpPr>
          <p:cNvPr id="15" name="Group 14"/>
          <p:cNvGrpSpPr/>
          <p:nvPr/>
        </p:nvGrpSpPr>
        <p:grpSpPr>
          <a:xfrm>
            <a:off x="456997" y="2622907"/>
            <a:ext cx="8082991" cy="3571048"/>
            <a:chOff x="456997" y="2622907"/>
            <a:chExt cx="8082991" cy="3571048"/>
          </a:xfrm>
        </p:grpSpPr>
        <p:grpSp>
          <p:nvGrpSpPr>
            <p:cNvPr id="14" name="Group 13"/>
            <p:cNvGrpSpPr/>
            <p:nvPr/>
          </p:nvGrpSpPr>
          <p:grpSpPr>
            <a:xfrm>
              <a:off x="456997" y="2622907"/>
              <a:ext cx="8082991" cy="2961796"/>
              <a:chOff x="456997" y="2622907"/>
              <a:chExt cx="8082991" cy="2961796"/>
            </a:xfrm>
          </p:grpSpPr>
          <p:grpSp>
            <p:nvGrpSpPr>
              <p:cNvPr id="4" name="Group 3"/>
              <p:cNvGrpSpPr/>
              <p:nvPr/>
            </p:nvGrpSpPr>
            <p:grpSpPr>
              <a:xfrm>
                <a:off x="1154303" y="2622907"/>
                <a:ext cx="6226349" cy="1358506"/>
                <a:chOff x="1154303" y="2622907"/>
                <a:chExt cx="6226349" cy="1358506"/>
              </a:xfrm>
            </p:grpSpPr>
            <p:cxnSp>
              <p:nvCxnSpPr>
                <p:cNvPr id="5" name="AutoShape 9"/>
                <p:cNvCxnSpPr>
                  <a:cxnSpLocks noChangeShapeType="1"/>
                  <a:stCxn id="7" idx="1"/>
                  <a:endCxn id="6" idx="0"/>
                </p:cNvCxnSpPr>
                <p:nvPr/>
              </p:nvCxnSpPr>
              <p:spPr bwMode="auto">
                <a:xfrm rot="10800000" flipV="1">
                  <a:off x="1154303" y="2886203"/>
                  <a:ext cx="3068169" cy="1095210"/>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Text Box 11"/>
                <p:cNvSpPr txBox="1">
                  <a:spLocks noChangeArrowheads="1"/>
                </p:cNvSpPr>
                <p:nvPr/>
              </p:nvSpPr>
              <p:spPr bwMode="auto">
                <a:xfrm>
                  <a:off x="4222471" y="2622907"/>
                  <a:ext cx="3158181"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Click button and select column(s)</a:t>
                  </a:r>
                </a:p>
              </p:txBody>
            </p:sp>
          </p:grpSp>
          <p:grpSp>
            <p:nvGrpSpPr>
              <p:cNvPr id="12" name="Group 11"/>
              <p:cNvGrpSpPr/>
              <p:nvPr/>
            </p:nvGrpSpPr>
            <p:grpSpPr>
              <a:xfrm>
                <a:off x="456997" y="3809899"/>
                <a:ext cx="8082991" cy="1774804"/>
                <a:chOff x="456997" y="3809899"/>
                <a:chExt cx="8082991" cy="1774804"/>
              </a:xfrm>
            </p:grpSpPr>
            <p:sp>
              <p:nvSpPr>
                <p:cNvPr id="11" name="Text Box 11"/>
                <p:cNvSpPr txBox="1">
                  <a:spLocks noChangeArrowheads="1"/>
                </p:cNvSpPr>
                <p:nvPr/>
              </p:nvSpPr>
              <p:spPr bwMode="auto">
                <a:xfrm>
                  <a:off x="3349134" y="3809899"/>
                  <a:ext cx="1810724"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Will automatically generate</a:t>
                  </a:r>
                </a:p>
              </p:txBody>
            </p:sp>
            <p:cxnSp>
              <p:nvCxnSpPr>
                <p:cNvPr id="13" name="AutoShape 9"/>
                <p:cNvCxnSpPr>
                  <a:cxnSpLocks noChangeShapeType="1"/>
                  <a:stCxn id="8" idx="3"/>
                  <a:endCxn id="11" idx="1"/>
                </p:cNvCxnSpPr>
                <p:nvPr/>
              </p:nvCxnSpPr>
              <p:spPr bwMode="auto">
                <a:xfrm flipV="1">
                  <a:off x="1154302" y="4073195"/>
                  <a:ext cx="2194832" cy="706220"/>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9"/>
                <p:cNvCxnSpPr>
                  <a:cxnSpLocks noChangeShapeType="1"/>
                  <a:stCxn id="11" idx="3"/>
                  <a:endCxn id="108547" idx="0"/>
                </p:cNvCxnSpPr>
                <p:nvPr/>
              </p:nvCxnSpPr>
              <p:spPr bwMode="auto">
                <a:xfrm>
                  <a:off x="5159858" y="4073195"/>
                  <a:ext cx="1461454" cy="445110"/>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08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635" y="4518305"/>
                  <a:ext cx="3837353" cy="1066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456997" y="4204110"/>
                  <a:ext cx="697305" cy="1150610"/>
                </a:xfrm>
                <a:prstGeom prst="rect">
                  <a:avLst/>
                </a:prstGeom>
                <a:noFill/>
                <a:ln w="9525" cap="flat" cmpd="sng" algn="ctr">
                  <a:solidFill>
                    <a:srgbClr val="002060"/>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grpSp>
        <p:sp>
          <p:nvSpPr>
            <p:cNvPr id="30" name="Text Box 11"/>
            <p:cNvSpPr txBox="1">
              <a:spLocks noChangeArrowheads="1"/>
            </p:cNvSpPr>
            <p:nvPr/>
          </p:nvSpPr>
          <p:spPr bwMode="auto">
            <a:xfrm>
              <a:off x="5617080" y="5667364"/>
              <a:ext cx="2286112"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Only showing duration of routine foo</a:t>
              </a:r>
            </a:p>
          </p:txBody>
        </p:sp>
      </p:grpSp>
    </p:spTree>
    <p:extLst>
      <p:ext uri="{BB962C8B-B14F-4D97-AF65-F5344CB8AC3E}">
        <p14:creationId xmlns:p14="http://schemas.microsoft.com/office/powerpoint/2010/main" val="440964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3101726"/>
            <a:ext cx="4511841" cy="699309"/>
          </a:xfrm>
          <a:prstGeom prst="rect">
            <a:avLst/>
          </a:prstGeom>
          <a:noFill/>
        </p:spPr>
        <p:txBody>
          <a:bodyPr wrap="none" lIns="82945" tIns="41473" rIns="82945" bIns="41473" rtlCol="0">
            <a:spAutoFit/>
          </a:bodyPr>
          <a:lstStyle/>
          <a:p>
            <a:r>
              <a:rPr lang="en-US" sz="4000" dirty="0" smtClean="0">
                <a:solidFill>
                  <a:srgbClr val="004586"/>
                </a:solidFill>
              </a:rPr>
              <a:t>Trace manipulation</a:t>
            </a:r>
            <a:endParaRPr lang="en-US" sz="4000" dirty="0">
              <a:solidFill>
                <a:srgbClr val="004586"/>
              </a:solidFill>
            </a:endParaRPr>
          </a:p>
        </p:txBody>
      </p:sp>
    </p:spTree>
    <p:extLst>
      <p:ext uri="{BB962C8B-B14F-4D97-AF65-F5344CB8AC3E}">
        <p14:creationId xmlns:p14="http://schemas.microsoft.com/office/powerpoint/2010/main" val="244070799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very large traces</a:t>
            </a:r>
            <a:endParaRPr lang="en-US" dirty="0"/>
          </a:p>
        </p:txBody>
      </p:sp>
      <p:sp>
        <p:nvSpPr>
          <p:cNvPr id="3" name="Content Placeholder 2"/>
          <p:cNvSpPr>
            <a:spLocks noGrp="1"/>
          </p:cNvSpPr>
          <p:nvPr>
            <p:ph idx="1"/>
          </p:nvPr>
        </p:nvSpPr>
        <p:spPr/>
        <p:txBody>
          <a:bodyPr/>
          <a:lstStyle/>
          <a:p>
            <a:r>
              <a:rPr lang="en-US" dirty="0" err="1" smtClean="0"/>
              <a:t>Paraver</a:t>
            </a:r>
            <a:r>
              <a:rPr lang="en-US" dirty="0" smtClean="0"/>
              <a:t> data handling utilities</a:t>
            </a:r>
          </a:p>
          <a:p>
            <a:pPr lvl="1"/>
            <a:r>
              <a:rPr lang="en-US" dirty="0" smtClean="0"/>
              <a:t>If </a:t>
            </a:r>
            <a:r>
              <a:rPr lang="en-US" dirty="0"/>
              <a:t>trying to load a very large trace, </a:t>
            </a:r>
            <a:r>
              <a:rPr lang="en-US" dirty="0" err="1"/>
              <a:t>Paraver</a:t>
            </a:r>
            <a:r>
              <a:rPr lang="en-US" dirty="0"/>
              <a:t> will ask if you want to filter </a:t>
            </a:r>
            <a:r>
              <a:rPr lang="en-US" dirty="0" smtClean="0"/>
              <a:t>it</a:t>
            </a:r>
            <a:endParaRPr lang="en-US" dirty="0"/>
          </a:p>
          <a:p>
            <a:endParaRPr lang="en-US" dirty="0"/>
          </a:p>
          <a:p>
            <a:r>
              <a:rPr lang="en-US" dirty="0" smtClean="0"/>
              <a:t>Three steps:</a:t>
            </a:r>
          </a:p>
          <a:p>
            <a:pPr lvl="1"/>
            <a:r>
              <a:rPr lang="en-US" dirty="0" smtClean="0"/>
              <a:t>Filter original trace discarding most of the records only keeping most relevant information (typically computation bursts longer than a given lower bound) </a:t>
            </a:r>
          </a:p>
          <a:p>
            <a:pPr lvl="1"/>
            <a:r>
              <a:rPr lang="en-US" dirty="0" smtClean="0"/>
              <a:t>Analyze coarse grain structure of trace. Typically </a:t>
            </a:r>
            <a:r>
              <a:rPr lang="en-US" dirty="0" err="1" smtClean="0"/>
              <a:t>useful_duration.cfg</a:t>
            </a:r>
            <a:endParaRPr lang="en-US" dirty="0"/>
          </a:p>
          <a:p>
            <a:pPr lvl="1"/>
            <a:r>
              <a:rPr lang="en-US" dirty="0" smtClean="0"/>
              <a:t>Cut original trace to obtain a fully detailed trace for the time interval considered representative or of interest</a:t>
            </a:r>
            <a:endParaRPr lang="en-US" dirty="0"/>
          </a:p>
          <a:p>
            <a:pPr marL="221763" lvl="1" indent="-221763"/>
            <a:endParaRPr lang="en-US" dirty="0"/>
          </a:p>
          <a:p>
            <a:endParaRPr lang="en-US" dirty="0"/>
          </a:p>
        </p:txBody>
      </p:sp>
      <p:sp>
        <p:nvSpPr>
          <p:cNvPr id="4" name="TextBox 3"/>
          <p:cNvSpPr txBox="1"/>
          <p:nvPr/>
        </p:nvSpPr>
        <p:spPr>
          <a:xfrm>
            <a:off x="107504" y="5373216"/>
            <a:ext cx="8928992" cy="557364"/>
          </a:xfrm>
          <a:prstGeom prst="rect">
            <a:avLst/>
          </a:prstGeom>
          <a:solidFill>
            <a:schemeClr val="bg1"/>
          </a:solidFill>
          <a:ln w="9525">
            <a:solidFill>
              <a:schemeClr val="tx1"/>
            </a:solidFill>
            <a:miter lim="800000"/>
            <a:headEnd/>
            <a:tailEnd/>
          </a:ln>
          <a:effectLst/>
          <a:extLst/>
        </p:spPr>
        <p:txBody>
          <a:bodyPr wrap="square" lIns="64294" tIns="32147" rIns="64294" bIns="32147">
            <a:spAutoFit/>
          </a:bodyPr>
          <a:lstStyle>
            <a:defPPr>
              <a:defRPr lang="es-ES"/>
            </a:defPPr>
            <a:lvl1pPr algn="r">
              <a:defRPr sz="1400">
                <a:latin typeface="Arial" charset="0"/>
              </a:defRPr>
            </a:lvl1pPr>
          </a:lstStyle>
          <a:p>
            <a:pPr algn="l"/>
            <a:r>
              <a:rPr lang="en-US" sz="1600" dirty="0" smtClean="0">
                <a:solidFill>
                  <a:srgbClr val="004990"/>
                </a:solidFill>
              </a:rPr>
              <a:t>Guided hands-on available in </a:t>
            </a:r>
          </a:p>
          <a:p>
            <a:pPr algn="l"/>
            <a:r>
              <a:rPr lang="en-US" sz="1600" dirty="0" smtClean="0">
                <a:solidFill>
                  <a:srgbClr val="004990"/>
                </a:solidFill>
              </a:rPr>
              <a:t> </a:t>
            </a:r>
            <a:r>
              <a:rPr lang="en-US" sz="1600" dirty="0"/>
              <a:t> </a:t>
            </a:r>
            <a:r>
              <a:rPr lang="en-US" sz="1600" dirty="0">
                <a:hlinkClick r:id="rId2"/>
              </a:rPr>
              <a:t>http://</a:t>
            </a:r>
            <a:r>
              <a:rPr lang="en-US" sz="1600" dirty="0" smtClean="0">
                <a:hlinkClick r:id="rId2"/>
              </a:rPr>
              <a:t>www.bsc.es/computer-sciences/performance-tools/documentation</a:t>
            </a:r>
            <a:r>
              <a:rPr lang="en-US" sz="1600" dirty="0" smtClean="0"/>
              <a:t>  </a:t>
            </a:r>
            <a:r>
              <a:rPr lang="en-US" sz="1600" dirty="0" smtClean="0">
                <a:solidFill>
                  <a:srgbClr val="004990"/>
                </a:solidFill>
                <a:sym typeface="Wingdings" panose="05000000000000000000" pitchFamily="2" charset="2"/>
              </a:rPr>
              <a:t> </a:t>
            </a:r>
            <a:r>
              <a:rPr lang="en-US" sz="1600" dirty="0">
                <a:solidFill>
                  <a:srgbClr val="004990"/>
                </a:solidFill>
                <a:sym typeface="Wingdings" panose="05000000000000000000" pitchFamily="2" charset="2"/>
              </a:rPr>
              <a:t>Trace Preparation</a:t>
            </a:r>
            <a:endParaRPr lang="en-US" sz="1600" dirty="0">
              <a:solidFill>
                <a:srgbClr val="004990"/>
              </a:solidFill>
            </a:endParaRPr>
          </a:p>
        </p:txBody>
      </p:sp>
    </p:spTree>
    <p:extLst>
      <p:ext uri="{BB962C8B-B14F-4D97-AF65-F5344CB8AC3E}">
        <p14:creationId xmlns:p14="http://schemas.microsoft.com/office/powerpoint/2010/main" val="1276967558"/>
      </p:ext>
    </p:extLst>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very large traces</a:t>
            </a:r>
            <a:endParaRPr lang="en-US" dirty="0"/>
          </a:p>
        </p:txBody>
      </p:sp>
      <p:sp>
        <p:nvSpPr>
          <p:cNvPr id="3" name="Content Placeholder 2"/>
          <p:cNvSpPr>
            <a:spLocks noGrp="1"/>
          </p:cNvSpPr>
          <p:nvPr>
            <p:ph idx="4294967295"/>
          </p:nvPr>
        </p:nvSpPr>
        <p:spPr>
          <a:xfrm>
            <a:off x="0" y="1143480"/>
            <a:ext cx="8138880" cy="4437106"/>
          </a:xfrm>
        </p:spPr>
        <p:txBody>
          <a:bodyPr/>
          <a:lstStyle/>
          <a:p>
            <a:endParaRPr lang="en-US" dirty="0" smtClean="0"/>
          </a:p>
          <a:p>
            <a:endParaRPr lang="en-US" dirty="0"/>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531" y="3037053"/>
            <a:ext cx="3164311" cy="284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AutoShape 9"/>
          <p:cNvCxnSpPr>
            <a:cxnSpLocks noChangeShapeType="1"/>
            <a:stCxn id="8" idx="1"/>
            <a:endCxn id="7" idx="0"/>
          </p:cNvCxnSpPr>
          <p:nvPr/>
        </p:nvCxnSpPr>
        <p:spPr bwMode="auto">
          <a:xfrm rot="10800000" flipV="1">
            <a:off x="5436186" y="2886203"/>
            <a:ext cx="811129" cy="500420"/>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 name="Oval 10"/>
          <p:cNvSpPr>
            <a:spLocks noChangeArrowheads="1"/>
          </p:cNvSpPr>
          <p:nvPr/>
        </p:nvSpPr>
        <p:spPr bwMode="auto">
          <a:xfrm>
            <a:off x="5284362" y="3386623"/>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8" name="Text Box 11"/>
          <p:cNvSpPr txBox="1">
            <a:spLocks noChangeArrowheads="1"/>
          </p:cNvSpPr>
          <p:nvPr/>
        </p:nvSpPr>
        <p:spPr bwMode="auto">
          <a:xfrm>
            <a:off x="6247314" y="2622907"/>
            <a:ext cx="2047783"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Select filtering option</a:t>
            </a:r>
          </a:p>
        </p:txBody>
      </p:sp>
      <p:sp>
        <p:nvSpPr>
          <p:cNvPr id="9" name="Text Box 11"/>
          <p:cNvSpPr txBox="1">
            <a:spLocks noChangeArrowheads="1"/>
          </p:cNvSpPr>
          <p:nvPr/>
        </p:nvSpPr>
        <p:spPr bwMode="auto">
          <a:xfrm>
            <a:off x="380422" y="3459462"/>
            <a:ext cx="2416747"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Discard events and communications</a:t>
            </a:r>
          </a:p>
        </p:txBody>
      </p:sp>
      <p:cxnSp>
        <p:nvCxnSpPr>
          <p:cNvPr id="11" name="AutoShape 9"/>
          <p:cNvCxnSpPr>
            <a:cxnSpLocks noChangeShapeType="1"/>
            <a:stCxn id="9" idx="3"/>
            <a:endCxn id="31" idx="0"/>
          </p:cNvCxnSpPr>
          <p:nvPr/>
        </p:nvCxnSpPr>
        <p:spPr bwMode="auto">
          <a:xfrm>
            <a:off x="2797169" y="3722758"/>
            <a:ext cx="1201510" cy="157833"/>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AutoShape 9"/>
          <p:cNvCxnSpPr>
            <a:cxnSpLocks noChangeShapeType="1"/>
            <a:stCxn id="21" idx="3"/>
            <a:endCxn id="20" idx="2"/>
          </p:cNvCxnSpPr>
          <p:nvPr/>
        </p:nvCxnSpPr>
        <p:spPr bwMode="auto">
          <a:xfrm>
            <a:off x="3161643" y="1882841"/>
            <a:ext cx="270888" cy="1435618"/>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 name="Oval 10"/>
          <p:cNvSpPr>
            <a:spLocks noChangeArrowheads="1"/>
          </p:cNvSpPr>
          <p:nvPr/>
        </p:nvSpPr>
        <p:spPr bwMode="auto">
          <a:xfrm>
            <a:off x="3432531" y="3250295"/>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1" name="Text Box 11"/>
          <p:cNvSpPr txBox="1">
            <a:spLocks noChangeArrowheads="1"/>
          </p:cNvSpPr>
          <p:nvPr/>
        </p:nvSpPr>
        <p:spPr bwMode="auto">
          <a:xfrm>
            <a:off x="168962" y="1273297"/>
            <a:ext cx="2992681" cy="121908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Trace to which it will be applied</a:t>
            </a:r>
          </a:p>
          <a:p>
            <a:pPr algn="ctr"/>
            <a:endParaRPr lang="en-US" sz="1500" b="1" dirty="0">
              <a:solidFill>
                <a:srgbClr val="000066"/>
              </a:solidFill>
            </a:endParaRPr>
          </a:p>
          <a:p>
            <a:pPr algn="ctr"/>
            <a:r>
              <a:rPr lang="en-US" sz="1500" b="1" dirty="0">
                <a:solidFill>
                  <a:srgbClr val="000066"/>
                </a:solidFill>
              </a:rPr>
              <a:t>A trace with basename.filter1.prv will be generated</a:t>
            </a:r>
          </a:p>
        </p:txBody>
      </p:sp>
      <p:sp>
        <p:nvSpPr>
          <p:cNvPr id="31" name="Oval 10"/>
          <p:cNvSpPr>
            <a:spLocks noChangeArrowheads="1"/>
          </p:cNvSpPr>
          <p:nvPr/>
        </p:nvSpPr>
        <p:spPr bwMode="auto">
          <a:xfrm>
            <a:off x="3853508" y="3880591"/>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32" name="Oval 10"/>
          <p:cNvSpPr>
            <a:spLocks noChangeArrowheads="1"/>
          </p:cNvSpPr>
          <p:nvPr/>
        </p:nvSpPr>
        <p:spPr bwMode="auto">
          <a:xfrm>
            <a:off x="2189700" y="6574101"/>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44" name="Text Box 11"/>
          <p:cNvSpPr txBox="1">
            <a:spLocks noChangeArrowheads="1"/>
          </p:cNvSpPr>
          <p:nvPr/>
        </p:nvSpPr>
        <p:spPr bwMode="auto">
          <a:xfrm>
            <a:off x="380422" y="4407765"/>
            <a:ext cx="2781220"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Keep only Running bursts ….</a:t>
            </a:r>
          </a:p>
        </p:txBody>
      </p:sp>
      <p:cxnSp>
        <p:nvCxnSpPr>
          <p:cNvPr id="45" name="AutoShape 9"/>
          <p:cNvCxnSpPr>
            <a:cxnSpLocks noChangeShapeType="1"/>
            <a:stCxn id="44" idx="3"/>
            <a:endCxn id="46" idx="2"/>
          </p:cNvCxnSpPr>
          <p:nvPr/>
        </p:nvCxnSpPr>
        <p:spPr bwMode="auto">
          <a:xfrm flipV="1">
            <a:off x="3161642" y="4269698"/>
            <a:ext cx="416060" cy="401363"/>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6" name="Oval 10"/>
          <p:cNvSpPr>
            <a:spLocks noChangeArrowheads="1"/>
          </p:cNvSpPr>
          <p:nvPr/>
        </p:nvSpPr>
        <p:spPr bwMode="auto">
          <a:xfrm>
            <a:off x="3577702" y="4201534"/>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54" name="Text Box 11"/>
          <p:cNvSpPr txBox="1">
            <a:spLocks noChangeArrowheads="1"/>
          </p:cNvSpPr>
          <p:nvPr/>
        </p:nvSpPr>
        <p:spPr bwMode="auto">
          <a:xfrm>
            <a:off x="7184700" y="4529642"/>
            <a:ext cx="1462778"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 longer than 3000 ns</a:t>
            </a:r>
          </a:p>
        </p:txBody>
      </p:sp>
      <p:cxnSp>
        <p:nvCxnSpPr>
          <p:cNvPr id="55" name="AutoShape 9"/>
          <p:cNvCxnSpPr>
            <a:cxnSpLocks noChangeShapeType="1"/>
            <a:stCxn id="54" idx="1"/>
            <a:endCxn id="56" idx="6"/>
          </p:cNvCxnSpPr>
          <p:nvPr/>
        </p:nvCxnSpPr>
        <p:spPr bwMode="auto">
          <a:xfrm rot="10800000">
            <a:off x="6168692" y="4546020"/>
            <a:ext cx="1016009" cy="246918"/>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6" name="Oval 10"/>
          <p:cNvSpPr>
            <a:spLocks noChangeArrowheads="1"/>
          </p:cNvSpPr>
          <p:nvPr/>
        </p:nvSpPr>
        <p:spPr bwMode="auto">
          <a:xfrm>
            <a:off x="5878350" y="4477856"/>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4017609320"/>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806" y="3102378"/>
            <a:ext cx="3752169" cy="337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Cutting very large traces</a:t>
            </a:r>
            <a:endParaRPr lang="en-US" dirty="0"/>
          </a:p>
        </p:txBody>
      </p:sp>
      <p:sp>
        <p:nvSpPr>
          <p:cNvPr id="4" name="Content Placeholder 3"/>
          <p:cNvSpPr>
            <a:spLocks noGrp="1"/>
          </p:cNvSpPr>
          <p:nvPr>
            <p:ph idx="1"/>
          </p:nvPr>
        </p:nvSpPr>
        <p:spPr/>
        <p:txBody>
          <a:bodyPr/>
          <a:lstStyle/>
          <a:p>
            <a:r>
              <a:rPr lang="en-US" dirty="0" smtClean="0"/>
              <a:t>Load a filtered trace and use the scissors tool</a:t>
            </a:r>
          </a:p>
          <a:p>
            <a:endParaRPr lang="en-US" dirty="0"/>
          </a:p>
        </p:txBody>
      </p:sp>
      <p:pic>
        <p:nvPicPr>
          <p:cNvPr id="1116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434" y="2187837"/>
            <a:ext cx="1236837" cy="2144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1"/>
          <p:cNvSpPr txBox="1">
            <a:spLocks noChangeArrowheads="1"/>
          </p:cNvSpPr>
          <p:nvPr/>
        </p:nvSpPr>
        <p:spPr bwMode="auto">
          <a:xfrm>
            <a:off x="4306546" y="2089699"/>
            <a:ext cx="2416747"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Browse to select file from which the cut will be obtained</a:t>
            </a:r>
          </a:p>
        </p:txBody>
      </p:sp>
      <p:cxnSp>
        <p:nvCxnSpPr>
          <p:cNvPr id="6" name="AutoShape 9"/>
          <p:cNvCxnSpPr>
            <a:cxnSpLocks noChangeShapeType="1"/>
            <a:stCxn id="5" idx="2"/>
            <a:endCxn id="10" idx="0"/>
          </p:cNvCxnSpPr>
          <p:nvPr/>
        </p:nvCxnSpPr>
        <p:spPr bwMode="auto">
          <a:xfrm rot="16200000" flipH="1">
            <a:off x="5546071" y="2815971"/>
            <a:ext cx="576198" cy="638500"/>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 name="AutoShape 9"/>
          <p:cNvCxnSpPr>
            <a:cxnSpLocks noChangeShapeType="1"/>
            <a:stCxn id="9" idx="2"/>
            <a:endCxn id="8" idx="0"/>
          </p:cNvCxnSpPr>
          <p:nvPr/>
        </p:nvCxnSpPr>
        <p:spPr bwMode="auto">
          <a:xfrm rot="5400000">
            <a:off x="1273076" y="1746703"/>
            <a:ext cx="255240" cy="942295"/>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 name="Oval 10"/>
          <p:cNvSpPr>
            <a:spLocks noChangeArrowheads="1"/>
          </p:cNvSpPr>
          <p:nvPr/>
        </p:nvSpPr>
        <p:spPr bwMode="auto">
          <a:xfrm>
            <a:off x="784377" y="2345470"/>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9" name="Text Box 11"/>
          <p:cNvSpPr txBox="1">
            <a:spLocks noChangeArrowheads="1"/>
          </p:cNvSpPr>
          <p:nvPr/>
        </p:nvSpPr>
        <p:spPr bwMode="auto">
          <a:xfrm>
            <a:off x="1074719" y="1794472"/>
            <a:ext cx="1594247"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Scissors tool</a:t>
            </a:r>
          </a:p>
        </p:txBody>
      </p:sp>
      <p:sp>
        <p:nvSpPr>
          <p:cNvPr id="10" name="Oval 10"/>
          <p:cNvSpPr>
            <a:spLocks noChangeArrowheads="1"/>
          </p:cNvSpPr>
          <p:nvPr/>
        </p:nvSpPr>
        <p:spPr bwMode="auto">
          <a:xfrm>
            <a:off x="6008249" y="3423320"/>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1" name="Text Box 11"/>
          <p:cNvSpPr txBox="1">
            <a:spLocks noChangeArrowheads="1"/>
          </p:cNvSpPr>
          <p:nvPr/>
        </p:nvSpPr>
        <p:spPr bwMode="auto">
          <a:xfrm>
            <a:off x="285199" y="3531388"/>
            <a:ext cx="3568308" cy="1911585"/>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Click to select region</a:t>
            </a:r>
          </a:p>
          <a:p>
            <a:pPr algn="ctr"/>
            <a:endParaRPr lang="en-US" sz="1500" b="1" dirty="0">
              <a:solidFill>
                <a:srgbClr val="000066"/>
              </a:solidFill>
            </a:endParaRPr>
          </a:p>
          <a:p>
            <a:pPr algn="ctr"/>
            <a:r>
              <a:rPr lang="en-US" sz="1500" b="1" dirty="0">
                <a:solidFill>
                  <a:srgbClr val="000066"/>
                </a:solidFill>
              </a:rPr>
              <a:t>Select time interval by clicking left and right limits in a window of the filtered trace previously loaded</a:t>
            </a:r>
          </a:p>
          <a:p>
            <a:pPr algn="ctr"/>
            <a:endParaRPr lang="en-US" sz="1500" b="1" dirty="0">
              <a:solidFill>
                <a:srgbClr val="000066"/>
              </a:solidFill>
            </a:endParaRPr>
          </a:p>
          <a:p>
            <a:pPr algn="ctr"/>
            <a:r>
              <a:rPr lang="en-US" sz="1500" b="1" dirty="0">
                <a:solidFill>
                  <a:srgbClr val="000066"/>
                </a:solidFill>
              </a:rPr>
              <a:t>Recommended cuts within long computation bursts</a:t>
            </a:r>
          </a:p>
        </p:txBody>
      </p:sp>
      <p:cxnSp>
        <p:nvCxnSpPr>
          <p:cNvPr id="12" name="AutoShape 9"/>
          <p:cNvCxnSpPr>
            <a:cxnSpLocks noChangeShapeType="1"/>
            <a:stCxn id="11" idx="3"/>
            <a:endCxn id="13" idx="0"/>
          </p:cNvCxnSpPr>
          <p:nvPr/>
        </p:nvCxnSpPr>
        <p:spPr bwMode="auto">
          <a:xfrm>
            <a:off x="3853507" y="4487181"/>
            <a:ext cx="1320887" cy="496705"/>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3" name="Oval 10"/>
          <p:cNvSpPr>
            <a:spLocks noChangeArrowheads="1"/>
          </p:cNvSpPr>
          <p:nvPr/>
        </p:nvSpPr>
        <p:spPr bwMode="auto">
          <a:xfrm>
            <a:off x="5029223" y="4983886"/>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7" name="AutoShape 9"/>
          <p:cNvCxnSpPr>
            <a:cxnSpLocks noChangeShapeType="1"/>
            <a:stCxn id="29" idx="2"/>
            <a:endCxn id="28" idx="0"/>
          </p:cNvCxnSpPr>
          <p:nvPr/>
        </p:nvCxnSpPr>
        <p:spPr bwMode="auto">
          <a:xfrm rot="5400000">
            <a:off x="6682731" y="2385497"/>
            <a:ext cx="966470" cy="1109176"/>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Oval 10"/>
          <p:cNvSpPr>
            <a:spLocks noChangeArrowheads="1"/>
          </p:cNvSpPr>
          <p:nvPr/>
        </p:nvSpPr>
        <p:spPr bwMode="auto">
          <a:xfrm>
            <a:off x="6466207" y="3423320"/>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9" name="Text Box 11"/>
          <p:cNvSpPr txBox="1">
            <a:spLocks noChangeArrowheads="1"/>
          </p:cNvSpPr>
          <p:nvPr/>
        </p:nvSpPr>
        <p:spPr bwMode="auto">
          <a:xfrm>
            <a:off x="6923430" y="2161092"/>
            <a:ext cx="1594247"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Select cutter</a:t>
            </a:r>
          </a:p>
        </p:txBody>
      </p:sp>
      <p:sp>
        <p:nvSpPr>
          <p:cNvPr id="30" name="Text Box 11"/>
          <p:cNvSpPr txBox="1">
            <a:spLocks noChangeArrowheads="1"/>
          </p:cNvSpPr>
          <p:nvPr/>
        </p:nvSpPr>
        <p:spPr bwMode="auto">
          <a:xfrm>
            <a:off x="7380652" y="5246725"/>
            <a:ext cx="1586856"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ctr"/>
            <a:r>
              <a:rPr lang="en-US" sz="1500" b="1" dirty="0">
                <a:solidFill>
                  <a:srgbClr val="000066"/>
                </a:solidFill>
              </a:rPr>
              <a:t>Default setups</a:t>
            </a:r>
          </a:p>
        </p:txBody>
      </p:sp>
      <p:cxnSp>
        <p:nvCxnSpPr>
          <p:cNvPr id="31" name="AutoShape 9"/>
          <p:cNvCxnSpPr>
            <a:cxnSpLocks noChangeShapeType="1"/>
            <a:stCxn id="30" idx="1"/>
            <a:endCxn id="38" idx="6"/>
          </p:cNvCxnSpPr>
          <p:nvPr/>
        </p:nvCxnSpPr>
        <p:spPr bwMode="auto">
          <a:xfrm rot="10800000">
            <a:off x="4833270" y="5326246"/>
            <a:ext cx="2547382" cy="68359"/>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 name="Oval 10"/>
          <p:cNvSpPr>
            <a:spLocks noChangeArrowheads="1"/>
          </p:cNvSpPr>
          <p:nvPr/>
        </p:nvSpPr>
        <p:spPr bwMode="auto">
          <a:xfrm>
            <a:off x="4542929" y="5258081"/>
            <a:ext cx="290341" cy="136328"/>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pic>
        <p:nvPicPr>
          <p:cNvPr id="46" name="Picture 13" descr="CPMD"/>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011" y="5852537"/>
            <a:ext cx="4252710" cy="628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1630" name="Straight Connector 111629"/>
          <p:cNvCxnSpPr/>
          <p:nvPr/>
        </p:nvCxnSpPr>
        <p:spPr bwMode="auto">
          <a:xfrm>
            <a:off x="1611271" y="5852537"/>
            <a:ext cx="0" cy="628265"/>
          </a:xfrm>
          <a:prstGeom prst="line">
            <a:avLst/>
          </a:prstGeom>
          <a:solidFill>
            <a:srgbClr val="00B8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2139893" y="5861362"/>
            <a:ext cx="0" cy="628265"/>
          </a:xfrm>
          <a:prstGeom prst="line">
            <a:avLst/>
          </a:prstGeom>
          <a:solidFill>
            <a:srgbClr val="00B8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43859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1630"/>
                                        </p:tgtEl>
                                        <p:attrNameLst>
                                          <p:attrName>style.visibility</p:attrName>
                                        </p:attrNameLst>
                                      </p:cBhvr>
                                      <p:to>
                                        <p:strVal val="visible"/>
                                      </p:to>
                                    </p:set>
                                    <p:anim calcmode="lin" valueType="num">
                                      <p:cBhvr>
                                        <p:cTn id="7" dur="500" fill="hold"/>
                                        <p:tgtEl>
                                          <p:spTgt spid="111630"/>
                                        </p:tgtEl>
                                        <p:attrNameLst>
                                          <p:attrName>ppt_w</p:attrName>
                                        </p:attrNameLst>
                                      </p:cBhvr>
                                      <p:tavLst>
                                        <p:tav tm="0">
                                          <p:val>
                                            <p:fltVal val="0"/>
                                          </p:val>
                                        </p:tav>
                                        <p:tav tm="100000">
                                          <p:val>
                                            <p:strVal val="#ppt_w"/>
                                          </p:val>
                                        </p:tav>
                                      </p:tavLst>
                                    </p:anim>
                                    <p:anim calcmode="lin" valueType="num">
                                      <p:cBhvr>
                                        <p:cTn id="8" dur="500" fill="hold"/>
                                        <p:tgtEl>
                                          <p:spTgt spid="111630"/>
                                        </p:tgtEl>
                                        <p:attrNameLst>
                                          <p:attrName>ppt_h</p:attrName>
                                        </p:attrNameLst>
                                      </p:cBhvr>
                                      <p:tavLst>
                                        <p:tav tm="0">
                                          <p:val>
                                            <p:fltVal val="0"/>
                                          </p:val>
                                        </p:tav>
                                        <p:tav tm="100000">
                                          <p:val>
                                            <p:strVal val="#ppt_h"/>
                                          </p:val>
                                        </p:tav>
                                      </p:tavLst>
                                    </p:anim>
                                    <p:animEffect transition="in" filter="fade">
                                      <p:cBhvr>
                                        <p:cTn id="9" dur="500"/>
                                        <p:tgtEl>
                                          <p:spTgt spid="11163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3800" y="3101726"/>
            <a:ext cx="1650288" cy="699309"/>
          </a:xfrm>
          <a:prstGeom prst="rect">
            <a:avLst/>
          </a:prstGeom>
          <a:noFill/>
        </p:spPr>
        <p:txBody>
          <a:bodyPr wrap="none" lIns="82945" tIns="41473" rIns="82945" bIns="41473" rtlCol="0">
            <a:spAutoFit/>
          </a:bodyPr>
          <a:lstStyle/>
          <a:p>
            <a:r>
              <a:rPr lang="en-US" sz="4000" dirty="0" err="1" smtClean="0">
                <a:solidFill>
                  <a:srgbClr val="004586"/>
                </a:solidFill>
              </a:rPr>
              <a:t>Extrae</a:t>
            </a:r>
            <a:endParaRPr lang="en-US" sz="4000" dirty="0">
              <a:solidFill>
                <a:srgbClr val="004586"/>
              </a:solidFill>
            </a:endParaRPr>
          </a:p>
        </p:txBody>
      </p:sp>
    </p:spTree>
    <p:extLst>
      <p:ext uri="{BB962C8B-B14F-4D97-AF65-F5344CB8AC3E}">
        <p14:creationId xmlns:p14="http://schemas.microsoft.com/office/powerpoint/2010/main" val="21186177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4A490C5D-AEA8-4823-B9B3-806910A0ECF7}" type="slidenum">
              <a:rPr lang="es-ES" smtClean="0"/>
              <a:pPr/>
              <a:t>219</a:t>
            </a:fld>
            <a:endParaRPr lang="es-ES" dirty="0"/>
          </a:p>
        </p:txBody>
      </p:sp>
      <p:sp>
        <p:nvSpPr>
          <p:cNvPr id="3" name="2 Título"/>
          <p:cNvSpPr>
            <a:spLocks noGrp="1"/>
          </p:cNvSpPr>
          <p:nvPr>
            <p:ph type="title"/>
          </p:nvPr>
        </p:nvSpPr>
        <p:spPr/>
        <p:txBody>
          <a:bodyPr/>
          <a:lstStyle/>
          <a:p>
            <a:r>
              <a:rPr lang="en-US" dirty="0" smtClean="0"/>
              <a:t>Adapt job submission script</a:t>
            </a:r>
            <a:endParaRPr lang="en-US" dirty="0"/>
          </a:p>
        </p:txBody>
      </p:sp>
      <p:sp>
        <p:nvSpPr>
          <p:cNvPr id="10" name="6 Documento"/>
          <p:cNvSpPr/>
          <p:nvPr/>
        </p:nvSpPr>
        <p:spPr>
          <a:xfrm>
            <a:off x="251520" y="949244"/>
            <a:ext cx="5447325" cy="2024886"/>
          </a:xfrm>
          <a:prstGeom prst="flowChartDocumen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4 CuadroTexto"/>
          <p:cNvSpPr txBox="1"/>
          <p:nvPr/>
        </p:nvSpPr>
        <p:spPr>
          <a:xfrm>
            <a:off x="251520" y="1048457"/>
            <a:ext cx="5447325" cy="1384995"/>
          </a:xfrm>
          <a:prstGeom prst="rect">
            <a:avLst/>
          </a:prstGeom>
          <a:noFill/>
        </p:spPr>
        <p:txBody>
          <a:bodyPr wrap="none" rtlCol="0">
            <a:spAutoFit/>
          </a:bodyPr>
          <a:lstStyle/>
          <a:p>
            <a:r>
              <a:rPr lang="en-US" sz="1400" dirty="0">
                <a:solidFill>
                  <a:srgbClr val="002060"/>
                </a:solidFill>
                <a:latin typeface="Courier New" pitchFamily="49" charset="0"/>
                <a:cs typeface="Courier New" pitchFamily="49" charset="0"/>
              </a:rPr>
              <a:t>#!/bin/bash</a:t>
            </a:r>
          </a:p>
          <a:p>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export NP=8</a:t>
            </a:r>
          </a:p>
          <a:p>
            <a:r>
              <a:rPr lang="en-US" sz="1400" dirty="0">
                <a:solidFill>
                  <a:srgbClr val="002060"/>
                </a:solidFill>
                <a:latin typeface="Courier New" pitchFamily="49" charset="0"/>
                <a:cs typeface="Courier New" pitchFamily="49" charset="0"/>
              </a:rPr>
              <a:t>export INPUT=$1</a:t>
            </a:r>
          </a:p>
          <a:p>
            <a:endParaRPr lang="en-US" sz="1400" dirty="0">
              <a:solidFill>
                <a:srgbClr val="002060"/>
              </a:solidFill>
              <a:latin typeface="Courier New" pitchFamily="49" charset="0"/>
              <a:cs typeface="Courier New" pitchFamily="49" charset="0"/>
            </a:endParaRPr>
          </a:p>
          <a:p>
            <a:r>
              <a:rPr lang="en-US" sz="1400" dirty="0" err="1">
                <a:solidFill>
                  <a:srgbClr val="002060"/>
                </a:solidFill>
                <a:latin typeface="Courier New" pitchFamily="49" charset="0"/>
                <a:cs typeface="Courier New" pitchFamily="49" charset="0"/>
              </a:rPr>
              <a:t>cleo</a:t>
            </a:r>
            <a:r>
              <a:rPr lang="en-US" sz="1400" dirty="0">
                <a:solidFill>
                  <a:srgbClr val="002060"/>
                </a:solidFill>
                <a:latin typeface="Courier New" pitchFamily="49" charset="0"/>
                <a:cs typeface="Courier New" pitchFamily="49" charset="0"/>
              </a:rPr>
              <a:t>-submit -</a:t>
            </a:r>
            <a:r>
              <a:rPr lang="en-US" sz="1400" dirty="0" err="1">
                <a:solidFill>
                  <a:srgbClr val="002060"/>
                </a:solidFill>
                <a:latin typeface="Courier New" pitchFamily="49" charset="0"/>
                <a:cs typeface="Courier New" pitchFamily="49" charset="0"/>
              </a:rPr>
              <a:t>np</a:t>
            </a:r>
            <a:r>
              <a:rPr lang="en-US" sz="1400" dirty="0">
                <a:solidFill>
                  <a:srgbClr val="002060"/>
                </a:solidFill>
                <a:latin typeface="Courier New" pitchFamily="49" charset="0"/>
                <a:cs typeface="Courier New" pitchFamily="49" charset="0"/>
              </a:rPr>
              <a:t> $NP  </a:t>
            </a:r>
            <a:r>
              <a:rPr lang="en-US" sz="1400" dirty="0" smtClean="0">
                <a:solidFill>
                  <a:srgbClr val="002060"/>
                </a:solidFill>
                <a:latin typeface="Courier New" pitchFamily="49" charset="0"/>
                <a:cs typeface="Courier New" pitchFamily="49" charset="0"/>
              </a:rPr>
              <a:t>          ./</a:t>
            </a:r>
            <a:r>
              <a:rPr lang="en-US" sz="1400" dirty="0" err="1">
                <a:solidFill>
                  <a:srgbClr val="002060"/>
                </a:solidFill>
                <a:latin typeface="Courier New" pitchFamily="49" charset="0"/>
                <a:cs typeface="Courier New" pitchFamily="49" charset="0"/>
              </a:rPr>
              <a:t>HydroC</a:t>
            </a:r>
            <a:r>
              <a:rPr lang="en-US" sz="1400" dirty="0">
                <a:solidFill>
                  <a:srgbClr val="002060"/>
                </a:solidFill>
                <a:latin typeface="Courier New" pitchFamily="49" charset="0"/>
                <a:cs typeface="Courier New" pitchFamily="49" charset="0"/>
              </a:rPr>
              <a:t> -i $</a:t>
            </a:r>
            <a:r>
              <a:rPr lang="en-US" sz="1400" dirty="0" smtClean="0">
                <a:solidFill>
                  <a:srgbClr val="002060"/>
                </a:solidFill>
                <a:latin typeface="Courier New" pitchFamily="49" charset="0"/>
                <a:cs typeface="Courier New" pitchFamily="49" charset="0"/>
              </a:rPr>
              <a:t>INPUT</a:t>
            </a:r>
            <a:endParaRPr lang="en-US" sz="1400" dirty="0">
              <a:solidFill>
                <a:srgbClr val="002060"/>
              </a:solidFill>
              <a:latin typeface="Courier New" pitchFamily="49" charset="0"/>
              <a:cs typeface="Courier New" pitchFamily="49" charset="0"/>
            </a:endParaRPr>
          </a:p>
        </p:txBody>
      </p:sp>
      <p:sp>
        <p:nvSpPr>
          <p:cNvPr id="12" name="8 CuadroTexto"/>
          <p:cNvSpPr txBox="1"/>
          <p:nvPr/>
        </p:nvSpPr>
        <p:spPr>
          <a:xfrm>
            <a:off x="5796136" y="938215"/>
            <a:ext cx="1069524" cy="369332"/>
          </a:xfrm>
          <a:prstGeom prst="rect">
            <a:avLst/>
          </a:prstGeom>
          <a:noFill/>
        </p:spPr>
        <p:txBody>
          <a:bodyPr wrap="none" rtlCol="0">
            <a:spAutoFit/>
          </a:bodyPr>
          <a:lstStyle/>
          <a:p>
            <a:r>
              <a:rPr lang="en-US" b="1" dirty="0" err="1" smtClean="0"/>
              <a:t>appl.job</a:t>
            </a:r>
            <a:endParaRPr lang="en-US" b="1" dirty="0"/>
          </a:p>
        </p:txBody>
      </p:sp>
    </p:spTree>
    <p:extLst>
      <p:ext uri="{BB962C8B-B14F-4D97-AF65-F5344CB8AC3E}">
        <p14:creationId xmlns:p14="http://schemas.microsoft.com/office/powerpoint/2010/main" val="3831929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What is </a:t>
            </a:r>
            <a:r>
              <a:rPr lang="en-US" dirty="0" err="1" smtClean="0"/>
              <a:t>Paraver</a:t>
            </a:r>
            <a:endParaRPr lang="en-US" dirty="0"/>
          </a:p>
        </p:txBody>
      </p:sp>
      <p:sp>
        <p:nvSpPr>
          <p:cNvPr id="3" name="Content Placeholder 2"/>
          <p:cNvSpPr>
            <a:spLocks noGrp="1"/>
          </p:cNvSpPr>
          <p:nvPr>
            <p:ph idx="1"/>
          </p:nvPr>
        </p:nvSpPr>
        <p:spPr/>
        <p:txBody>
          <a:bodyPr/>
          <a:lstStyle/>
          <a:p>
            <a:pPr>
              <a:lnSpc>
                <a:spcPct val="200000"/>
              </a:lnSpc>
            </a:pPr>
            <a:r>
              <a:rPr lang="en-US" dirty="0" smtClean="0"/>
              <a:t>A browser …</a:t>
            </a:r>
          </a:p>
          <a:p>
            <a:pPr>
              <a:lnSpc>
                <a:spcPct val="200000"/>
              </a:lnSpc>
            </a:pPr>
            <a:r>
              <a:rPr lang="en-US" dirty="0" smtClean="0"/>
              <a:t>…to manipulate (visualize, filter, cut, combine, …) ….</a:t>
            </a:r>
          </a:p>
          <a:p>
            <a:pPr>
              <a:lnSpc>
                <a:spcPct val="200000"/>
              </a:lnSpc>
            </a:pPr>
            <a:r>
              <a:rPr lang="en-US" dirty="0" smtClean="0"/>
              <a:t>… sequences of time-stamped events …</a:t>
            </a:r>
          </a:p>
          <a:p>
            <a:pPr>
              <a:lnSpc>
                <a:spcPct val="200000"/>
              </a:lnSpc>
            </a:pPr>
            <a:r>
              <a:rPr lang="en-US" dirty="0" smtClean="0"/>
              <a:t>… with a multispectral philosophy …</a:t>
            </a:r>
          </a:p>
          <a:p>
            <a:pPr>
              <a:lnSpc>
                <a:spcPct val="200000"/>
              </a:lnSpc>
            </a:pPr>
            <a:r>
              <a:rPr lang="en-US" dirty="0" smtClean="0"/>
              <a:t>… and a mathematical foundation …</a:t>
            </a:r>
          </a:p>
          <a:p>
            <a:pPr>
              <a:lnSpc>
                <a:spcPct val="200000"/>
              </a:lnSpc>
            </a:pPr>
            <a:r>
              <a:rPr lang="en-US" dirty="0" smtClean="0"/>
              <a:t>… that happens to be mainly used for </a:t>
            </a:r>
            <a:r>
              <a:rPr lang="en-US" b="1" dirty="0" smtClean="0"/>
              <a:t>performance analysis</a:t>
            </a:r>
            <a:endParaRPr lang="en-US" b="1" dirty="0"/>
          </a:p>
        </p:txBody>
      </p:sp>
    </p:spTree>
    <p:extLst>
      <p:ext uri="{BB962C8B-B14F-4D97-AF65-F5344CB8AC3E}">
        <p14:creationId xmlns:p14="http://schemas.microsoft.com/office/powerpoint/2010/main" val="3343349370"/>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
          </p:nvPr>
        </p:nvSpPr>
        <p:spPr/>
        <p:txBody>
          <a:bodyPr/>
          <a:lstStyle/>
          <a:p>
            <a:fld id="{4A490C5D-AEA8-4823-B9B3-806910A0ECF7}" type="slidenum">
              <a:rPr lang="es-ES" smtClean="0"/>
              <a:pPr/>
              <a:t>220</a:t>
            </a:fld>
            <a:endParaRPr lang="es-ES" dirty="0"/>
          </a:p>
        </p:txBody>
      </p:sp>
      <p:sp>
        <p:nvSpPr>
          <p:cNvPr id="3" name="2 Título"/>
          <p:cNvSpPr>
            <a:spLocks noGrp="1"/>
          </p:cNvSpPr>
          <p:nvPr>
            <p:ph type="title"/>
          </p:nvPr>
        </p:nvSpPr>
        <p:spPr/>
        <p:txBody>
          <a:bodyPr/>
          <a:lstStyle/>
          <a:p>
            <a:r>
              <a:rPr lang="en-US" dirty="0" smtClean="0"/>
              <a:t>Adapt job submission script</a:t>
            </a:r>
            <a:endParaRPr lang="en-US" dirty="0"/>
          </a:p>
        </p:txBody>
      </p:sp>
      <p:grpSp>
        <p:nvGrpSpPr>
          <p:cNvPr id="17" name="16 Grupo"/>
          <p:cNvGrpSpPr/>
          <p:nvPr/>
        </p:nvGrpSpPr>
        <p:grpSpPr>
          <a:xfrm>
            <a:off x="2051720" y="3288570"/>
            <a:ext cx="6588731" cy="3015759"/>
            <a:chOff x="2269905" y="4050322"/>
            <a:chExt cx="6464900" cy="2999352"/>
          </a:xfrm>
        </p:grpSpPr>
        <p:grpSp>
          <p:nvGrpSpPr>
            <p:cNvPr id="12" name="11 Grupo"/>
            <p:cNvGrpSpPr/>
            <p:nvPr/>
          </p:nvGrpSpPr>
          <p:grpSpPr>
            <a:xfrm>
              <a:off x="2269905" y="4421567"/>
              <a:ext cx="6464900" cy="2628107"/>
              <a:chOff x="-263" y="2490862"/>
              <a:chExt cx="4041643" cy="3850357"/>
            </a:xfrm>
          </p:grpSpPr>
          <p:sp>
            <p:nvSpPr>
              <p:cNvPr id="14" name="13 Documento"/>
              <p:cNvSpPr/>
              <p:nvPr/>
            </p:nvSpPr>
            <p:spPr>
              <a:xfrm>
                <a:off x="-263" y="2490862"/>
                <a:ext cx="3873296" cy="3850357"/>
              </a:xfrm>
              <a:prstGeom prst="flowChartDocumen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4 CuadroTexto"/>
              <p:cNvSpPr txBox="1"/>
              <p:nvPr/>
            </p:nvSpPr>
            <p:spPr>
              <a:xfrm>
                <a:off x="-263" y="2490862"/>
                <a:ext cx="4041643" cy="3587686"/>
              </a:xfrm>
              <a:prstGeom prst="rect">
                <a:avLst/>
              </a:prstGeom>
              <a:noFill/>
            </p:spPr>
            <p:txBody>
              <a:bodyPr wrap="square" rtlCol="0">
                <a:spAutoFit/>
              </a:bodyPr>
              <a:lstStyle/>
              <a:p>
                <a:r>
                  <a:rPr lang="en-US" sz="1400" dirty="0">
                    <a:solidFill>
                      <a:srgbClr val="002060"/>
                    </a:solidFill>
                    <a:latin typeface="Courier New" pitchFamily="49" charset="0"/>
                    <a:cs typeface="Courier New" pitchFamily="49" charset="0"/>
                  </a:rPr>
                  <a:t>#!/bin/bash</a:t>
                </a:r>
              </a:p>
              <a:p>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export EXTRAE_HOME</a:t>
                </a:r>
                <a:r>
                  <a:rPr lang="en-US" sz="1400" dirty="0" smtClean="0">
                    <a:solidFill>
                      <a:srgbClr val="002060"/>
                    </a:solidFill>
                    <a:latin typeface="Courier New" pitchFamily="49" charset="0"/>
                    <a:cs typeface="Courier New" pitchFamily="49" charset="0"/>
                  </a:rPr>
                  <a:t>=/export/</a:t>
                </a:r>
                <a:r>
                  <a:rPr lang="en-US" sz="1400" dirty="0" err="1" smtClean="0">
                    <a:solidFill>
                      <a:srgbClr val="002060"/>
                    </a:solidFill>
                    <a:latin typeface="Courier New" pitchFamily="49" charset="0"/>
                    <a:cs typeface="Courier New" pitchFamily="49" charset="0"/>
                  </a:rPr>
                  <a:t>hopsa</a:t>
                </a:r>
                <a:r>
                  <a:rPr lang="en-US" sz="1400" dirty="0" smtClean="0">
                    <a:solidFill>
                      <a:srgbClr val="002060"/>
                    </a:solidFill>
                    <a:latin typeface="Courier New" pitchFamily="49" charset="0"/>
                    <a:cs typeface="Courier New" pitchFamily="49" charset="0"/>
                  </a:rPr>
                  <a:t>/</a:t>
                </a:r>
                <a:r>
                  <a:rPr lang="en-US" sz="1400" dirty="0" err="1" smtClean="0">
                    <a:solidFill>
                      <a:srgbClr val="002060"/>
                    </a:solidFill>
                    <a:latin typeface="Courier New" pitchFamily="49" charset="0"/>
                    <a:cs typeface="Courier New" pitchFamily="49" charset="0"/>
                  </a:rPr>
                  <a:t>BSCtools</a:t>
                </a:r>
                <a:r>
                  <a:rPr lang="en-US" sz="1400" dirty="0" smtClean="0">
                    <a:solidFill>
                      <a:srgbClr val="002060"/>
                    </a:solidFill>
                    <a:latin typeface="Courier New" pitchFamily="49" charset="0"/>
                    <a:cs typeface="Courier New" pitchFamily="49" charset="0"/>
                  </a:rPr>
                  <a:t>/tools/extrae-2.3</a:t>
                </a:r>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export EXTRAE_CONFIG_FILE=</a:t>
                </a:r>
                <a:r>
                  <a:rPr lang="en-US" sz="1400" dirty="0" err="1">
                    <a:solidFill>
                      <a:srgbClr val="002060"/>
                    </a:solidFill>
                    <a:latin typeface="Courier New" pitchFamily="49" charset="0"/>
                    <a:cs typeface="Courier New" pitchFamily="49" charset="0"/>
                  </a:rPr>
                  <a:t>extrae</a:t>
                </a:r>
                <a:r>
                  <a:rPr lang="en-US" sz="1400" dirty="0">
                    <a:solidFill>
                      <a:srgbClr val="002060"/>
                    </a:solidFill>
                    <a:latin typeface="Courier New" pitchFamily="49" charset="0"/>
                    <a:cs typeface="Courier New" pitchFamily="49" charset="0"/>
                  </a:rPr>
                  <a:t>/extrae.xml</a:t>
                </a:r>
              </a:p>
              <a:p>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export LD_PRELOAD=$EXTRAE_HOME/lib/libmpitrace.so</a:t>
                </a:r>
              </a:p>
              <a:p>
                <a:endParaRPr lang="en-US" sz="1400" dirty="0">
                  <a:solidFill>
                    <a:srgbClr val="002060"/>
                  </a:solidFill>
                  <a:latin typeface="Courier New" pitchFamily="49" charset="0"/>
                  <a:cs typeface="Courier New" pitchFamily="49" charset="0"/>
                </a:endParaRPr>
              </a:p>
              <a:p>
                <a:r>
                  <a:rPr lang="fr-FR" sz="1400" dirty="0">
                    <a:solidFill>
                      <a:srgbClr val="002060"/>
                    </a:solidFill>
                    <a:latin typeface="Courier New" pitchFamily="49" charset="0"/>
                    <a:cs typeface="Courier New" pitchFamily="49" charset="0"/>
                  </a:rPr>
                  <a:t>export EXE=$1</a:t>
                </a:r>
              </a:p>
              <a:p>
                <a:r>
                  <a:rPr lang="fr-FR" sz="1400" dirty="0">
                    <a:solidFill>
                      <a:srgbClr val="002060"/>
                    </a:solidFill>
                    <a:latin typeface="Courier New" pitchFamily="49" charset="0"/>
                    <a:cs typeface="Courier New" pitchFamily="49" charset="0"/>
                  </a:rPr>
                  <a:t>export TRACENAME=${EXE}_$3.prv</a:t>
                </a:r>
              </a:p>
              <a:p>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a:t>
                </a:r>
              </a:p>
            </p:txBody>
          </p:sp>
        </p:grpSp>
        <p:sp>
          <p:nvSpPr>
            <p:cNvPr id="13" name="12 CuadroTexto"/>
            <p:cNvSpPr txBox="1"/>
            <p:nvPr/>
          </p:nvSpPr>
          <p:spPr>
            <a:xfrm rot="10800000" flipV="1">
              <a:off x="7431712" y="4050322"/>
              <a:ext cx="1218526" cy="369332"/>
            </a:xfrm>
            <a:prstGeom prst="rect">
              <a:avLst/>
            </a:prstGeom>
            <a:noFill/>
          </p:spPr>
          <p:txBody>
            <a:bodyPr wrap="square" rtlCol="0">
              <a:spAutoFit/>
            </a:bodyPr>
            <a:lstStyle/>
            <a:p>
              <a:r>
                <a:rPr lang="en-US" b="1" dirty="0" smtClean="0"/>
                <a:t>trace.sh</a:t>
              </a:r>
              <a:endParaRPr lang="en-US" b="1" dirty="0"/>
            </a:p>
          </p:txBody>
        </p:sp>
      </p:grpSp>
      <p:sp>
        <p:nvSpPr>
          <p:cNvPr id="18" name="6 Documento"/>
          <p:cNvSpPr/>
          <p:nvPr/>
        </p:nvSpPr>
        <p:spPr>
          <a:xfrm>
            <a:off x="251520" y="949244"/>
            <a:ext cx="5447325" cy="2024886"/>
          </a:xfrm>
          <a:prstGeom prst="flowChartDocumen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4 CuadroTexto"/>
          <p:cNvSpPr txBox="1"/>
          <p:nvPr/>
        </p:nvSpPr>
        <p:spPr>
          <a:xfrm>
            <a:off x="251520" y="1048457"/>
            <a:ext cx="5447325" cy="1384995"/>
          </a:xfrm>
          <a:prstGeom prst="rect">
            <a:avLst/>
          </a:prstGeom>
          <a:noFill/>
        </p:spPr>
        <p:txBody>
          <a:bodyPr wrap="none" rtlCol="0">
            <a:spAutoFit/>
          </a:bodyPr>
          <a:lstStyle/>
          <a:p>
            <a:r>
              <a:rPr lang="en-US" sz="1400" dirty="0">
                <a:solidFill>
                  <a:srgbClr val="002060"/>
                </a:solidFill>
                <a:latin typeface="Courier New" pitchFamily="49" charset="0"/>
                <a:cs typeface="Courier New" pitchFamily="49" charset="0"/>
              </a:rPr>
              <a:t>#!/bin/bash</a:t>
            </a:r>
          </a:p>
          <a:p>
            <a:endParaRPr lang="en-US" sz="1400" dirty="0">
              <a:solidFill>
                <a:srgbClr val="002060"/>
              </a:solidFill>
              <a:latin typeface="Courier New" pitchFamily="49" charset="0"/>
              <a:cs typeface="Courier New" pitchFamily="49" charset="0"/>
            </a:endParaRPr>
          </a:p>
          <a:p>
            <a:r>
              <a:rPr lang="en-US" sz="1400" dirty="0">
                <a:solidFill>
                  <a:srgbClr val="002060"/>
                </a:solidFill>
                <a:latin typeface="Courier New" pitchFamily="49" charset="0"/>
                <a:cs typeface="Courier New" pitchFamily="49" charset="0"/>
              </a:rPr>
              <a:t>export NP=8</a:t>
            </a:r>
          </a:p>
          <a:p>
            <a:r>
              <a:rPr lang="en-US" sz="1400" dirty="0">
                <a:solidFill>
                  <a:srgbClr val="002060"/>
                </a:solidFill>
                <a:latin typeface="Courier New" pitchFamily="49" charset="0"/>
                <a:cs typeface="Courier New" pitchFamily="49" charset="0"/>
              </a:rPr>
              <a:t>export INPUT=$1</a:t>
            </a:r>
          </a:p>
          <a:p>
            <a:endParaRPr lang="en-US" sz="1400" dirty="0">
              <a:solidFill>
                <a:srgbClr val="002060"/>
              </a:solidFill>
              <a:latin typeface="Courier New" pitchFamily="49" charset="0"/>
              <a:cs typeface="Courier New" pitchFamily="49" charset="0"/>
            </a:endParaRPr>
          </a:p>
          <a:p>
            <a:r>
              <a:rPr lang="en-US" sz="1400" dirty="0" err="1">
                <a:solidFill>
                  <a:srgbClr val="002060"/>
                </a:solidFill>
                <a:latin typeface="Courier New" pitchFamily="49" charset="0"/>
                <a:cs typeface="Courier New" pitchFamily="49" charset="0"/>
              </a:rPr>
              <a:t>cleo</a:t>
            </a:r>
            <a:r>
              <a:rPr lang="en-US" sz="1400" dirty="0">
                <a:solidFill>
                  <a:srgbClr val="002060"/>
                </a:solidFill>
                <a:latin typeface="Courier New" pitchFamily="49" charset="0"/>
                <a:cs typeface="Courier New" pitchFamily="49" charset="0"/>
              </a:rPr>
              <a:t>-submit -</a:t>
            </a:r>
            <a:r>
              <a:rPr lang="en-US" sz="1400" dirty="0" err="1">
                <a:solidFill>
                  <a:srgbClr val="002060"/>
                </a:solidFill>
                <a:latin typeface="Courier New" pitchFamily="49" charset="0"/>
                <a:cs typeface="Courier New" pitchFamily="49" charset="0"/>
              </a:rPr>
              <a:t>np</a:t>
            </a:r>
            <a:r>
              <a:rPr lang="en-US" sz="1400" dirty="0">
                <a:solidFill>
                  <a:srgbClr val="002060"/>
                </a:solidFill>
                <a:latin typeface="Courier New" pitchFamily="49" charset="0"/>
                <a:cs typeface="Courier New" pitchFamily="49" charset="0"/>
              </a:rPr>
              <a:t> $NP </a:t>
            </a:r>
            <a:r>
              <a:rPr lang="en-US" sz="1400" dirty="0" smtClean="0">
                <a:solidFill>
                  <a:srgbClr val="002060"/>
                </a:solidFill>
                <a:latin typeface="Courier New" pitchFamily="49" charset="0"/>
                <a:cs typeface="Courier New" pitchFamily="49" charset="0"/>
              </a:rPr>
              <a:t>./trace.sh ./</a:t>
            </a:r>
            <a:r>
              <a:rPr lang="en-US" sz="1400" dirty="0" err="1">
                <a:solidFill>
                  <a:srgbClr val="002060"/>
                </a:solidFill>
                <a:latin typeface="Courier New" pitchFamily="49" charset="0"/>
                <a:cs typeface="Courier New" pitchFamily="49" charset="0"/>
              </a:rPr>
              <a:t>HydroC</a:t>
            </a:r>
            <a:r>
              <a:rPr lang="en-US" sz="1400" dirty="0">
                <a:solidFill>
                  <a:srgbClr val="002060"/>
                </a:solidFill>
                <a:latin typeface="Courier New" pitchFamily="49" charset="0"/>
                <a:cs typeface="Courier New" pitchFamily="49" charset="0"/>
              </a:rPr>
              <a:t> -i $</a:t>
            </a:r>
            <a:r>
              <a:rPr lang="en-US" sz="1400" dirty="0" smtClean="0">
                <a:solidFill>
                  <a:srgbClr val="002060"/>
                </a:solidFill>
                <a:latin typeface="Courier New" pitchFamily="49" charset="0"/>
                <a:cs typeface="Courier New" pitchFamily="49" charset="0"/>
              </a:rPr>
              <a:t>INPUT</a:t>
            </a:r>
            <a:endParaRPr lang="en-US" sz="1400" dirty="0">
              <a:solidFill>
                <a:srgbClr val="002060"/>
              </a:solidFill>
              <a:latin typeface="Courier New" pitchFamily="49" charset="0"/>
              <a:cs typeface="Courier New" pitchFamily="49" charset="0"/>
            </a:endParaRPr>
          </a:p>
        </p:txBody>
      </p:sp>
      <p:sp>
        <p:nvSpPr>
          <p:cNvPr id="20" name="8 CuadroTexto"/>
          <p:cNvSpPr txBox="1"/>
          <p:nvPr/>
        </p:nvSpPr>
        <p:spPr>
          <a:xfrm>
            <a:off x="5796136" y="938215"/>
            <a:ext cx="1069524" cy="369332"/>
          </a:xfrm>
          <a:prstGeom prst="rect">
            <a:avLst/>
          </a:prstGeom>
          <a:noFill/>
        </p:spPr>
        <p:txBody>
          <a:bodyPr wrap="none" rtlCol="0">
            <a:spAutoFit/>
          </a:bodyPr>
          <a:lstStyle/>
          <a:p>
            <a:r>
              <a:rPr lang="en-US" b="1" dirty="0" err="1" smtClean="0"/>
              <a:t>appl.job</a:t>
            </a:r>
            <a:endParaRPr lang="en-US" b="1" dirty="0"/>
          </a:p>
        </p:txBody>
      </p:sp>
      <p:sp>
        <p:nvSpPr>
          <p:cNvPr id="4" name="Oval 3"/>
          <p:cNvSpPr/>
          <p:nvPr/>
        </p:nvSpPr>
        <p:spPr>
          <a:xfrm>
            <a:off x="1862055" y="4302224"/>
            <a:ext cx="5040560" cy="288032"/>
          </a:xfrm>
          <a:prstGeom prst="ellipse">
            <a:avLst/>
          </a:prstGeom>
          <a:solidFill>
            <a:srgbClr val="FF0000">
              <a:alpha val="1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536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t>Trace control </a:t>
            </a:r>
            <a:r>
              <a:rPr lang="en-US" dirty="0" smtClean="0"/>
              <a:t>.xml</a:t>
            </a:r>
            <a:endParaRPr lang="en-US" dirty="0"/>
          </a:p>
        </p:txBody>
      </p:sp>
      <p:sp>
        <p:nvSpPr>
          <p:cNvPr id="233475" name="Text Box 3"/>
          <p:cNvSpPr txBox="1">
            <a:spLocks noChangeArrowheads="1"/>
          </p:cNvSpPr>
          <p:nvPr/>
        </p:nvSpPr>
        <p:spPr bwMode="auto">
          <a:xfrm>
            <a:off x="205408" y="980193"/>
            <a:ext cx="7595325" cy="526296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&lt;?xml version='1.0'?&gt;</a:t>
            </a:r>
          </a:p>
          <a:p>
            <a:endParaRPr lang="en-US" sz="1400" dirty="0">
              <a:latin typeface="Courier New" pitchFamily="49" charset="0"/>
            </a:endParaRPr>
          </a:p>
          <a:p>
            <a:r>
              <a:rPr lang="en-US" sz="1400" dirty="0" smtClean="0">
                <a:latin typeface="Courier New" pitchFamily="49" charset="0"/>
              </a:rPr>
              <a:t>  &lt;</a:t>
            </a:r>
            <a:r>
              <a:rPr lang="en-US" sz="1400" dirty="0">
                <a:latin typeface="Courier New" pitchFamily="49" charset="0"/>
              </a:rPr>
              <a:t>trace enabled="</a:t>
            </a:r>
            <a:r>
              <a:rPr lang="en-US" sz="1400" dirty="0" smtClean="0">
                <a:latin typeface="Courier New" pitchFamily="49" charset="0"/>
              </a:rPr>
              <a:t>yes“ </a:t>
            </a:r>
          </a:p>
          <a:p>
            <a:r>
              <a:rPr lang="en-US" sz="1400" dirty="0">
                <a:latin typeface="Courier New" pitchFamily="49" charset="0"/>
              </a:rPr>
              <a:t> </a:t>
            </a:r>
            <a:r>
              <a:rPr lang="en-US" sz="1400" dirty="0" smtClean="0">
                <a:latin typeface="Courier New" pitchFamily="49" charset="0"/>
              </a:rPr>
              <a:t>   home</a:t>
            </a:r>
            <a:r>
              <a:rPr lang="en-US" sz="1400" dirty="0">
                <a:latin typeface="Courier New" pitchFamily="49" charset="0"/>
              </a:rPr>
              <a:t>="/home/</a:t>
            </a:r>
            <a:r>
              <a:rPr lang="en-US" sz="1400" dirty="0" err="1">
                <a:latin typeface="Courier New" pitchFamily="49" charset="0"/>
              </a:rPr>
              <a:t>judit</a:t>
            </a:r>
            <a:r>
              <a:rPr lang="en-US" sz="1400" dirty="0">
                <a:latin typeface="Courier New" pitchFamily="49" charset="0"/>
              </a:rPr>
              <a:t>/tools/extrae-2.3"</a:t>
            </a:r>
          </a:p>
          <a:p>
            <a:r>
              <a:rPr lang="en-US" sz="1400" dirty="0">
                <a:latin typeface="Courier New" pitchFamily="49" charset="0"/>
              </a:rPr>
              <a:t> </a:t>
            </a:r>
            <a:r>
              <a:rPr lang="en-US" sz="1400" dirty="0" smtClean="0">
                <a:latin typeface="Courier New" pitchFamily="49" charset="0"/>
              </a:rPr>
              <a:t>   initial-mode</a:t>
            </a:r>
            <a:r>
              <a:rPr lang="en-US" sz="1400" dirty="0">
                <a:latin typeface="Courier New" pitchFamily="49" charset="0"/>
              </a:rPr>
              <a:t>="detail"</a:t>
            </a:r>
          </a:p>
          <a:p>
            <a:r>
              <a:rPr lang="en-US" sz="1400" dirty="0">
                <a:latin typeface="Courier New" pitchFamily="49" charset="0"/>
              </a:rPr>
              <a:t> </a:t>
            </a:r>
            <a:r>
              <a:rPr lang="en-US" sz="1400" dirty="0" smtClean="0">
                <a:latin typeface="Courier New" pitchFamily="49" charset="0"/>
              </a:rPr>
              <a:t>   type</a:t>
            </a:r>
            <a:r>
              <a:rPr lang="en-US" sz="1400" dirty="0">
                <a:latin typeface="Courier New" pitchFamily="49" charset="0"/>
              </a:rPr>
              <a:t>="</a:t>
            </a:r>
            <a:r>
              <a:rPr lang="en-US" sz="1400" dirty="0" err="1">
                <a:latin typeface="Courier New" pitchFamily="49" charset="0"/>
              </a:rPr>
              <a:t>paraver</a:t>
            </a:r>
            <a:r>
              <a:rPr lang="en-US" sz="1400" dirty="0">
                <a:latin typeface="Courier New" pitchFamily="49" charset="0"/>
              </a:rPr>
              <a:t>"</a:t>
            </a:r>
          </a:p>
          <a:p>
            <a:r>
              <a:rPr lang="en-US" sz="1400" dirty="0" smtClean="0">
                <a:latin typeface="Courier New" pitchFamily="49" charset="0"/>
              </a:rPr>
              <a:t>    </a:t>
            </a:r>
            <a:r>
              <a:rPr lang="en-US" sz="1400" dirty="0">
                <a:latin typeface="Courier New" pitchFamily="49" charset="0"/>
              </a:rPr>
              <a:t>xml-parser-id="Id: xml-</a:t>
            </a:r>
            <a:r>
              <a:rPr lang="en-US" sz="1400" dirty="0" err="1">
                <a:latin typeface="Courier New" pitchFamily="49" charset="0"/>
              </a:rPr>
              <a:t>parse.c</a:t>
            </a:r>
            <a:r>
              <a:rPr lang="en-US" sz="1400" dirty="0">
                <a:latin typeface="Courier New" pitchFamily="49" charset="0"/>
              </a:rPr>
              <a:t> 799 2011-10-20 16:02:03Z </a:t>
            </a:r>
            <a:r>
              <a:rPr lang="en-US" sz="1400" dirty="0" err="1">
                <a:latin typeface="Courier New" pitchFamily="49" charset="0"/>
              </a:rPr>
              <a:t>harald</a:t>
            </a:r>
            <a:r>
              <a:rPr lang="en-US" sz="1400" dirty="0">
                <a:latin typeface="Courier New" pitchFamily="49" charset="0"/>
              </a:rPr>
              <a:t> $"</a:t>
            </a:r>
          </a:p>
          <a:p>
            <a:r>
              <a:rPr lang="en-US" sz="1400" dirty="0" smtClean="0">
                <a:latin typeface="Courier New" pitchFamily="49" charset="0"/>
              </a:rPr>
              <a:t>  &gt;</a:t>
            </a:r>
            <a:endParaRPr lang="en-US" sz="1400" dirty="0">
              <a:latin typeface="Courier New" pitchFamily="49" charset="0"/>
            </a:endParaRPr>
          </a:p>
          <a:p>
            <a:endParaRPr lang="en-US" sz="1400" dirty="0">
              <a:latin typeface="Courier New" pitchFamily="49" charset="0"/>
            </a:endParaRPr>
          </a:p>
          <a:p>
            <a:r>
              <a:rPr lang="en-US" sz="1400" dirty="0">
                <a:latin typeface="Courier New" pitchFamily="49" charset="0"/>
              </a:rPr>
              <a:t>  &lt;</a:t>
            </a:r>
            <a:r>
              <a:rPr lang="en-US" sz="1400" dirty="0" err="1">
                <a:latin typeface="Courier New" pitchFamily="49" charset="0"/>
              </a:rPr>
              <a:t>mpi</a:t>
            </a:r>
            <a:r>
              <a:rPr lang="en-US" sz="1400" dirty="0">
                <a:latin typeface="Courier New" pitchFamily="49" charset="0"/>
              </a:rPr>
              <a:t> enabled="yes"&gt;</a:t>
            </a:r>
          </a:p>
          <a:p>
            <a:r>
              <a:rPr lang="en-US" sz="1400" dirty="0">
                <a:latin typeface="Courier New" pitchFamily="49" charset="0"/>
              </a:rPr>
              <a:t>    &lt;counters enabled="yes" /&gt;</a:t>
            </a:r>
          </a:p>
          <a:p>
            <a:r>
              <a:rPr lang="en-US" sz="1400" dirty="0">
                <a:latin typeface="Courier New" pitchFamily="49" charset="0"/>
              </a:rPr>
              <a:t>  &lt;/</a:t>
            </a:r>
            <a:r>
              <a:rPr lang="en-US" sz="1400" dirty="0" err="1">
                <a:latin typeface="Courier New" pitchFamily="49" charset="0"/>
              </a:rPr>
              <a:t>mpi</a:t>
            </a:r>
            <a:r>
              <a:rPr lang="en-US" sz="1400" dirty="0">
                <a:latin typeface="Courier New" pitchFamily="49" charset="0"/>
              </a:rPr>
              <a:t>&gt;</a:t>
            </a:r>
          </a:p>
          <a:p>
            <a:endParaRPr lang="en-US" sz="1400" dirty="0">
              <a:latin typeface="Courier New" pitchFamily="49" charset="0"/>
            </a:endParaRPr>
          </a:p>
          <a:p>
            <a:r>
              <a:rPr lang="en-US" sz="1400" dirty="0">
                <a:latin typeface="Courier New" pitchFamily="49" charset="0"/>
              </a:rPr>
              <a:t>  &lt;</a:t>
            </a:r>
            <a:r>
              <a:rPr lang="en-US" sz="1400" dirty="0" err="1">
                <a:latin typeface="Courier New" pitchFamily="49" charset="0"/>
              </a:rPr>
              <a:t>openmp</a:t>
            </a:r>
            <a:r>
              <a:rPr lang="en-US" sz="1400" dirty="0">
                <a:latin typeface="Courier New" pitchFamily="49" charset="0"/>
              </a:rPr>
              <a:t> enabled="no"&gt;</a:t>
            </a:r>
          </a:p>
          <a:p>
            <a:r>
              <a:rPr lang="en-US" sz="1400" dirty="0">
                <a:latin typeface="Courier New" pitchFamily="49" charset="0"/>
              </a:rPr>
              <a:t>    &lt;locks enabled="no" /&gt;</a:t>
            </a:r>
          </a:p>
          <a:p>
            <a:r>
              <a:rPr lang="en-US" sz="1400" dirty="0">
                <a:latin typeface="Courier New" pitchFamily="49" charset="0"/>
              </a:rPr>
              <a:t>    &lt;counters enabled="yes" /&gt;</a:t>
            </a:r>
          </a:p>
          <a:p>
            <a:r>
              <a:rPr lang="en-US" sz="1400" dirty="0">
                <a:latin typeface="Courier New" pitchFamily="49" charset="0"/>
              </a:rPr>
              <a:t>  &lt;/</a:t>
            </a:r>
            <a:r>
              <a:rPr lang="en-US" sz="1400" dirty="0" err="1">
                <a:latin typeface="Courier New" pitchFamily="49" charset="0"/>
              </a:rPr>
              <a:t>openmp</a:t>
            </a:r>
            <a:r>
              <a:rPr lang="en-US" sz="1400" dirty="0">
                <a:latin typeface="Courier New" pitchFamily="49" charset="0"/>
              </a:rPr>
              <a:t>&gt;</a:t>
            </a:r>
          </a:p>
          <a:p>
            <a:endParaRPr lang="en-US" sz="1400" dirty="0">
              <a:latin typeface="Courier New" pitchFamily="49" charset="0"/>
            </a:endParaRPr>
          </a:p>
          <a:p>
            <a:r>
              <a:rPr lang="en-US" sz="1400" dirty="0">
                <a:latin typeface="Courier New" pitchFamily="49" charset="0"/>
              </a:rPr>
              <a:t> </a:t>
            </a:r>
            <a:r>
              <a:rPr lang="en-US" sz="1400" dirty="0" smtClean="0">
                <a:latin typeface="Courier New" pitchFamily="49" charset="0"/>
              </a:rPr>
              <a:t> &lt;</a:t>
            </a:r>
            <a:r>
              <a:rPr lang="en-US" sz="1400" dirty="0">
                <a:latin typeface="Courier New" pitchFamily="49" charset="0"/>
              </a:rPr>
              <a:t>callers enabled="yes"&gt;</a:t>
            </a:r>
          </a:p>
          <a:p>
            <a:r>
              <a:rPr lang="en-US" sz="1400" dirty="0">
                <a:latin typeface="Courier New" pitchFamily="49" charset="0"/>
              </a:rPr>
              <a:t>    &lt;</a:t>
            </a:r>
            <a:r>
              <a:rPr lang="en-US" sz="1400" dirty="0" err="1">
                <a:latin typeface="Courier New" pitchFamily="49" charset="0"/>
              </a:rPr>
              <a:t>mpi</a:t>
            </a:r>
            <a:r>
              <a:rPr lang="en-US" sz="1400" dirty="0">
                <a:latin typeface="Courier New" pitchFamily="49" charset="0"/>
              </a:rPr>
              <a:t> enabled="yes"&gt;1-3&lt;/</a:t>
            </a:r>
            <a:r>
              <a:rPr lang="en-US" sz="1400" dirty="0" err="1">
                <a:latin typeface="Courier New" pitchFamily="49" charset="0"/>
              </a:rPr>
              <a:t>mpi</a:t>
            </a:r>
            <a:r>
              <a:rPr lang="en-US" sz="1400" dirty="0">
                <a:latin typeface="Courier New" pitchFamily="49" charset="0"/>
              </a:rPr>
              <a:t>&gt;</a:t>
            </a:r>
          </a:p>
          <a:p>
            <a:r>
              <a:rPr lang="en-US" sz="1400" dirty="0">
                <a:latin typeface="Courier New" pitchFamily="49" charset="0"/>
              </a:rPr>
              <a:t>    &lt;sampling enabled="no"&gt;1-5&lt;/sampling&gt;</a:t>
            </a:r>
          </a:p>
          <a:p>
            <a:r>
              <a:rPr lang="en-US" sz="1400" dirty="0">
                <a:latin typeface="Courier New" pitchFamily="49" charset="0"/>
              </a:rPr>
              <a:t>  &lt;/callers</a:t>
            </a:r>
            <a:r>
              <a:rPr lang="en-US" sz="1400" dirty="0" smtClean="0">
                <a:latin typeface="Courier New" pitchFamily="49" charset="0"/>
              </a:rPr>
              <a:t>&gt;</a:t>
            </a:r>
          </a:p>
          <a:p>
            <a:endParaRPr lang="en-US" sz="1400" dirty="0">
              <a:latin typeface="Courier New" pitchFamily="49" charset="0"/>
            </a:endParaRPr>
          </a:p>
          <a:p>
            <a:r>
              <a:rPr lang="en-US" sz="1400" dirty="0">
                <a:latin typeface="Courier New" pitchFamily="49" charset="0"/>
              </a:rPr>
              <a:t>…  </a:t>
            </a:r>
            <a:r>
              <a:rPr lang="en-US" sz="1400" dirty="0" smtClean="0">
                <a:latin typeface="Courier New" pitchFamily="49" charset="0"/>
              </a:rPr>
              <a:t> </a:t>
            </a:r>
            <a:endParaRPr lang="en-US" sz="1400" dirty="0">
              <a:latin typeface="Courier New" pitchFamily="49" charset="0"/>
            </a:endParaRPr>
          </a:p>
        </p:txBody>
      </p:sp>
      <p:sp>
        <p:nvSpPr>
          <p:cNvPr id="233476" name="Text Box 4"/>
          <p:cNvSpPr txBox="1">
            <a:spLocks noChangeArrowheads="1"/>
          </p:cNvSpPr>
          <p:nvPr/>
        </p:nvSpPr>
        <p:spPr bwMode="auto">
          <a:xfrm>
            <a:off x="3306621" y="897580"/>
            <a:ext cx="1418954"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dirty="0" smtClean="0">
                <a:latin typeface="Courier New" pitchFamily="49" charset="0"/>
              </a:rPr>
              <a:t>extrae.xml</a:t>
            </a:r>
            <a:endParaRPr lang="en-US" sz="1600" dirty="0">
              <a:latin typeface="Courier New" pitchFamily="49" charset="0"/>
            </a:endParaRPr>
          </a:p>
        </p:txBody>
      </p:sp>
      <p:cxnSp>
        <p:nvCxnSpPr>
          <p:cNvPr id="233477" name="AutoShape 5"/>
          <p:cNvCxnSpPr>
            <a:cxnSpLocks noChangeShapeType="1"/>
            <a:stCxn id="233479" idx="1"/>
            <a:endCxn id="233478" idx="6"/>
          </p:cNvCxnSpPr>
          <p:nvPr/>
        </p:nvCxnSpPr>
        <p:spPr bwMode="auto">
          <a:xfrm rot="10800000" flipV="1">
            <a:off x="3904921" y="3165704"/>
            <a:ext cx="912056" cy="101973"/>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3478" name="Oval 6"/>
          <p:cNvSpPr>
            <a:spLocks noChangeArrowheads="1"/>
          </p:cNvSpPr>
          <p:nvPr/>
        </p:nvSpPr>
        <p:spPr bwMode="auto">
          <a:xfrm>
            <a:off x="3601275" y="3140968"/>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3479" name="Text Box 7"/>
          <p:cNvSpPr txBox="1">
            <a:spLocks noChangeArrowheads="1"/>
          </p:cNvSpPr>
          <p:nvPr/>
        </p:nvSpPr>
        <p:spPr bwMode="auto">
          <a:xfrm>
            <a:off x="4816977" y="2902409"/>
            <a:ext cx="3067392"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Activate MPI tracing </a:t>
            </a:r>
            <a:r>
              <a:rPr lang="en-US" sz="1500" b="1" dirty="0">
                <a:solidFill>
                  <a:srgbClr val="000066"/>
                </a:solidFill>
              </a:rPr>
              <a:t>and </a:t>
            </a:r>
            <a:r>
              <a:rPr lang="en-US" sz="1500" b="1" dirty="0" smtClean="0">
                <a:solidFill>
                  <a:srgbClr val="000066"/>
                </a:solidFill>
              </a:rPr>
              <a:t>emit hardware counters at MPI calls</a:t>
            </a:r>
            <a:endParaRPr lang="en-US" sz="1500" b="1" dirty="0">
              <a:solidFill>
                <a:srgbClr val="000066"/>
              </a:solidFill>
            </a:endParaRPr>
          </a:p>
        </p:txBody>
      </p:sp>
      <p:cxnSp>
        <p:nvCxnSpPr>
          <p:cNvPr id="16" name="AutoShape 5"/>
          <p:cNvCxnSpPr>
            <a:cxnSpLocks noChangeShapeType="1"/>
            <a:stCxn id="18" idx="1"/>
            <a:endCxn id="17" idx="6"/>
          </p:cNvCxnSpPr>
          <p:nvPr/>
        </p:nvCxnSpPr>
        <p:spPr bwMode="auto">
          <a:xfrm rot="10800000" flipV="1">
            <a:off x="2968817" y="3800332"/>
            <a:ext cx="1848160" cy="115417"/>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6"/>
          <p:cNvSpPr>
            <a:spLocks noChangeArrowheads="1"/>
          </p:cNvSpPr>
          <p:nvPr/>
        </p:nvSpPr>
        <p:spPr bwMode="auto">
          <a:xfrm>
            <a:off x="2665171" y="378904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8" name="Text Box 7"/>
          <p:cNvSpPr txBox="1">
            <a:spLocks noChangeArrowheads="1"/>
          </p:cNvSpPr>
          <p:nvPr/>
        </p:nvSpPr>
        <p:spPr bwMode="auto">
          <a:xfrm>
            <a:off x="4816977" y="3652454"/>
            <a:ext cx="3067392"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Do not activate </a:t>
            </a:r>
            <a:r>
              <a:rPr lang="en-US" sz="1500" b="1" dirty="0" err="1" smtClean="0">
                <a:solidFill>
                  <a:srgbClr val="000066"/>
                </a:solidFill>
              </a:rPr>
              <a:t>OpenMP</a:t>
            </a:r>
            <a:r>
              <a:rPr lang="en-US" sz="1500" b="1" dirty="0" smtClean="0">
                <a:solidFill>
                  <a:srgbClr val="000066"/>
                </a:solidFill>
              </a:rPr>
              <a:t> tracing </a:t>
            </a:r>
            <a:endParaRPr lang="en-US" sz="1500" b="1" dirty="0">
              <a:solidFill>
                <a:srgbClr val="000066"/>
              </a:solidFill>
            </a:endParaRPr>
          </a:p>
        </p:txBody>
      </p:sp>
      <p:cxnSp>
        <p:nvCxnSpPr>
          <p:cNvPr id="25" name="AutoShape 5"/>
          <p:cNvCxnSpPr>
            <a:cxnSpLocks noChangeShapeType="1"/>
            <a:stCxn id="27" idx="1"/>
            <a:endCxn id="26" idx="6"/>
          </p:cNvCxnSpPr>
          <p:nvPr/>
        </p:nvCxnSpPr>
        <p:spPr bwMode="auto">
          <a:xfrm rot="10800000">
            <a:off x="3121218" y="4988440"/>
            <a:ext cx="1848159" cy="12700"/>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Oval 6"/>
          <p:cNvSpPr>
            <a:spLocks noChangeArrowheads="1"/>
          </p:cNvSpPr>
          <p:nvPr/>
        </p:nvSpPr>
        <p:spPr bwMode="auto">
          <a:xfrm>
            <a:off x="2817571" y="486173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7" name="Text Box 7"/>
          <p:cNvSpPr txBox="1">
            <a:spLocks noChangeArrowheads="1"/>
          </p:cNvSpPr>
          <p:nvPr/>
        </p:nvSpPr>
        <p:spPr bwMode="auto">
          <a:xfrm>
            <a:off x="4969376" y="4725144"/>
            <a:ext cx="3419048"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Emit call stack information (number of levels) at acquisition points</a:t>
            </a:r>
            <a:endParaRPr lang="en-US" sz="1500" b="1" dirty="0">
              <a:solidFill>
                <a:srgbClr val="000066"/>
              </a:solidFill>
            </a:endParaRPr>
          </a:p>
        </p:txBody>
      </p:sp>
      <p:sp>
        <p:nvSpPr>
          <p:cNvPr id="31" name="Rectangle 30"/>
          <p:cNvSpPr/>
          <p:nvPr/>
        </p:nvSpPr>
        <p:spPr>
          <a:xfrm>
            <a:off x="395535" y="4861730"/>
            <a:ext cx="4330039" cy="871526"/>
          </a:xfrm>
          <a:prstGeom prst="rect">
            <a:avLst/>
          </a:prstGeom>
          <a:solidFill>
            <a:schemeClr val="tx2">
              <a:lumMod val="20000"/>
              <a:lumOff val="8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91680" y="6243160"/>
            <a:ext cx="7301999" cy="369332"/>
          </a:xfrm>
          <a:prstGeom prst="rect">
            <a:avLst/>
          </a:prstGeom>
          <a:solidFill>
            <a:schemeClr val="bg1"/>
          </a:solidFill>
          <a:ln>
            <a:solidFill>
              <a:srgbClr val="002060"/>
            </a:solidFill>
          </a:ln>
        </p:spPr>
        <p:txBody>
          <a:bodyPr wrap="none" rtlCol="0">
            <a:spAutoFit/>
          </a:bodyPr>
          <a:lstStyle/>
          <a:p>
            <a:r>
              <a:rPr lang="en-US" dirty="0" smtClean="0">
                <a:solidFill>
                  <a:srgbClr val="002060"/>
                </a:solidFill>
              </a:rPr>
              <a:t>Details in $EXTRAE_HOME/share/example/MPI/extrae_explained.xml</a:t>
            </a:r>
            <a:endParaRPr lang="en-US" dirty="0">
              <a:solidFill>
                <a:srgbClr val="002060"/>
              </a:solidFill>
            </a:endParaRPr>
          </a:p>
        </p:txBody>
      </p:sp>
    </p:spTree>
    <p:extLst>
      <p:ext uri="{BB962C8B-B14F-4D97-AF65-F5344CB8AC3E}">
        <p14:creationId xmlns:p14="http://schemas.microsoft.com/office/powerpoint/2010/main" val="1986755483"/>
      </p:ext>
    </p:extLst>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t>Trace control </a:t>
            </a:r>
            <a:r>
              <a:rPr lang="en-US" dirty="0" smtClean="0"/>
              <a:t>.</a:t>
            </a:r>
            <a:r>
              <a:rPr lang="en-US" dirty="0"/>
              <a:t>xml (</a:t>
            </a:r>
            <a:r>
              <a:rPr lang="en-US" dirty="0" err="1"/>
              <a:t>cont</a:t>
            </a:r>
            <a:r>
              <a:rPr lang="en-US" dirty="0"/>
              <a:t>)</a:t>
            </a:r>
          </a:p>
        </p:txBody>
      </p:sp>
      <p:sp>
        <p:nvSpPr>
          <p:cNvPr id="233475" name="Text Box 3"/>
          <p:cNvSpPr txBox="1">
            <a:spLocks noChangeArrowheads="1"/>
          </p:cNvSpPr>
          <p:nvPr/>
        </p:nvSpPr>
        <p:spPr bwMode="auto">
          <a:xfrm>
            <a:off x="205408" y="2431493"/>
            <a:ext cx="8561935" cy="20313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endParaRPr lang="en-US" sz="1400" dirty="0">
              <a:latin typeface="Courier New" pitchFamily="49" charset="0"/>
            </a:endParaRPr>
          </a:p>
          <a:p>
            <a:endParaRPr lang="en-US" sz="1400" dirty="0" smtClean="0">
              <a:latin typeface="Courier New" pitchFamily="49" charset="0"/>
            </a:endParaRPr>
          </a:p>
          <a:p>
            <a:r>
              <a:rPr lang="en-US" sz="1400" dirty="0" smtClean="0">
                <a:latin typeface="Courier New" pitchFamily="49" charset="0"/>
              </a:rPr>
              <a:t>  </a:t>
            </a:r>
            <a:r>
              <a:rPr lang="en-US" sz="1400" dirty="0">
                <a:latin typeface="Courier New" pitchFamily="49" charset="0"/>
              </a:rPr>
              <a:t>&lt;user-functions enabled="no" list="/home/bsc41/bsc41273/user-functions.dat"&gt;</a:t>
            </a:r>
          </a:p>
          <a:p>
            <a:r>
              <a:rPr lang="en-US" sz="1400" dirty="0">
                <a:latin typeface="Courier New" pitchFamily="49" charset="0"/>
              </a:rPr>
              <a:t>    &lt;max-depth enabled="no"&gt;3&lt;/max-depth&gt;</a:t>
            </a:r>
          </a:p>
          <a:p>
            <a:r>
              <a:rPr lang="en-US" sz="1400" dirty="0">
                <a:latin typeface="Courier New" pitchFamily="49" charset="0"/>
              </a:rPr>
              <a:t>    &lt;counters enabled="yes" /&gt;</a:t>
            </a:r>
          </a:p>
          <a:p>
            <a:r>
              <a:rPr lang="en-US" sz="1400" dirty="0">
                <a:latin typeface="Courier New" pitchFamily="49" charset="0"/>
              </a:rPr>
              <a:t>  &lt;/user-functions&gt;</a:t>
            </a:r>
          </a:p>
          <a:p>
            <a:endParaRPr lang="en-US" sz="1400" dirty="0" smtClean="0">
              <a:latin typeface="Courier New" pitchFamily="49" charset="0"/>
            </a:endParaRPr>
          </a:p>
          <a:p>
            <a:endParaRPr lang="en-US" sz="1400" dirty="0">
              <a:latin typeface="Courier New" pitchFamily="49" charset="0"/>
            </a:endParaRPr>
          </a:p>
          <a:p>
            <a:r>
              <a:rPr lang="en-US" sz="1400" dirty="0">
                <a:latin typeface="Courier New" pitchFamily="49" charset="0"/>
              </a:rPr>
              <a:t>…  </a:t>
            </a:r>
          </a:p>
        </p:txBody>
      </p:sp>
      <p:sp>
        <p:nvSpPr>
          <p:cNvPr id="233476" name="Text Box 4"/>
          <p:cNvSpPr txBox="1">
            <a:spLocks noChangeArrowheads="1"/>
          </p:cNvSpPr>
          <p:nvPr/>
        </p:nvSpPr>
        <p:spPr bwMode="auto">
          <a:xfrm>
            <a:off x="3275856" y="2276872"/>
            <a:ext cx="2282973"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600" dirty="0">
                <a:latin typeface="Courier New" pitchFamily="49" charset="0"/>
              </a:rPr>
              <a:t>extrae.xml (</a:t>
            </a:r>
            <a:r>
              <a:rPr lang="en-US" sz="1600" dirty="0" err="1">
                <a:latin typeface="Courier New" pitchFamily="49" charset="0"/>
              </a:rPr>
              <a:t>cont</a:t>
            </a:r>
            <a:r>
              <a:rPr lang="en-US" sz="1600" dirty="0" smtClean="0">
                <a:latin typeface="Courier New" pitchFamily="49" charset="0"/>
              </a:rPr>
              <a:t>)</a:t>
            </a:r>
            <a:endParaRPr lang="en-US" sz="1600" dirty="0">
              <a:latin typeface="Courier New" pitchFamily="49" charset="0"/>
            </a:endParaRPr>
          </a:p>
        </p:txBody>
      </p:sp>
      <p:grpSp>
        <p:nvGrpSpPr>
          <p:cNvPr id="3" name="Group 2"/>
          <p:cNvGrpSpPr/>
          <p:nvPr/>
        </p:nvGrpSpPr>
        <p:grpSpPr>
          <a:xfrm>
            <a:off x="5788888" y="2864076"/>
            <a:ext cx="3247608" cy="1288749"/>
            <a:chOff x="4653526" y="4754794"/>
            <a:chExt cx="3247608" cy="1288749"/>
          </a:xfrm>
        </p:grpSpPr>
        <p:cxnSp>
          <p:nvCxnSpPr>
            <p:cNvPr id="233485" name="AutoShape 13"/>
            <p:cNvCxnSpPr>
              <a:cxnSpLocks noChangeShapeType="1"/>
              <a:stCxn id="233487" idx="0"/>
              <a:endCxn id="233486" idx="4"/>
            </p:cNvCxnSpPr>
            <p:nvPr/>
          </p:nvCxnSpPr>
          <p:spPr bwMode="auto">
            <a:xfrm rot="5400000" flipH="1" flipV="1">
              <a:off x="6513751" y="4771793"/>
              <a:ext cx="277906" cy="750749"/>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3486" name="Oval 14"/>
            <p:cNvSpPr>
              <a:spLocks noChangeArrowheads="1"/>
            </p:cNvSpPr>
            <p:nvPr/>
          </p:nvSpPr>
          <p:spPr bwMode="auto">
            <a:xfrm>
              <a:off x="6876256" y="4754794"/>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3487" name="Text Box 15"/>
            <p:cNvSpPr txBox="1">
              <a:spLocks noChangeArrowheads="1"/>
            </p:cNvSpPr>
            <p:nvPr/>
          </p:nvSpPr>
          <p:spPr bwMode="auto">
            <a:xfrm>
              <a:off x="4653526" y="5286120"/>
              <a:ext cx="3247608"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pPr algn="r"/>
              <a:r>
                <a:rPr lang="en-US" sz="1500" b="1" dirty="0">
                  <a:solidFill>
                    <a:srgbClr val="000066"/>
                  </a:solidFill>
                </a:rPr>
                <a:t>Add instrumentation at specified </a:t>
              </a:r>
              <a:endParaRPr lang="en-US" sz="1500" b="1" dirty="0" smtClean="0">
                <a:solidFill>
                  <a:srgbClr val="000066"/>
                </a:solidFill>
              </a:endParaRPr>
            </a:p>
            <a:p>
              <a:pPr algn="r"/>
              <a:r>
                <a:rPr lang="en-US" sz="1500" b="1" dirty="0" smtClean="0">
                  <a:solidFill>
                    <a:srgbClr val="000066"/>
                  </a:solidFill>
                </a:rPr>
                <a:t>user </a:t>
              </a:r>
              <a:r>
                <a:rPr lang="en-US" sz="1500" b="1" dirty="0">
                  <a:solidFill>
                    <a:srgbClr val="000066"/>
                  </a:solidFill>
                </a:rPr>
                <a:t>functions</a:t>
              </a:r>
            </a:p>
            <a:p>
              <a:pPr algn="r"/>
              <a:r>
                <a:rPr lang="en-US" sz="1500" b="1" dirty="0">
                  <a:solidFill>
                    <a:srgbClr val="000066"/>
                  </a:solidFill>
                </a:rPr>
                <a:t>Requires </a:t>
              </a:r>
              <a:r>
                <a:rPr lang="en-US" sz="1500" b="1" dirty="0" err="1">
                  <a:solidFill>
                    <a:srgbClr val="000066"/>
                  </a:solidFill>
                </a:rPr>
                <a:t>Dyninst</a:t>
              </a:r>
              <a:r>
                <a:rPr lang="en-US" sz="1500" b="1" dirty="0">
                  <a:solidFill>
                    <a:srgbClr val="000066"/>
                  </a:solidFill>
                </a:rPr>
                <a:t> based </a:t>
              </a:r>
              <a:r>
                <a:rPr lang="en-US" sz="1500" b="1" dirty="0" err="1">
                  <a:solidFill>
                    <a:srgbClr val="000066"/>
                  </a:solidFill>
                </a:rPr>
                <a:t>mpitrace</a:t>
              </a:r>
              <a:endParaRPr lang="en-US" sz="1500" b="1" dirty="0">
                <a:solidFill>
                  <a:srgbClr val="000066"/>
                </a:solidFill>
              </a:endParaRPr>
            </a:p>
          </p:txBody>
        </p:sp>
      </p:grpSp>
    </p:spTree>
    <p:extLst>
      <p:ext uri="{BB962C8B-B14F-4D97-AF65-F5344CB8AC3E}">
        <p14:creationId xmlns:p14="http://schemas.microsoft.com/office/powerpoint/2010/main" val="2595616617"/>
      </p:ext>
    </p:extLst>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Trace control .</a:t>
            </a:r>
            <a:r>
              <a:rPr lang="en-US" dirty="0" smtClean="0"/>
              <a:t>xml (</a:t>
            </a:r>
            <a:r>
              <a:rPr lang="en-US" dirty="0" err="1" smtClean="0"/>
              <a:t>cont</a:t>
            </a:r>
            <a:r>
              <a:rPr lang="en-US" dirty="0" smtClean="0"/>
              <a:t>)</a:t>
            </a:r>
            <a:endParaRPr lang="en-US" dirty="0"/>
          </a:p>
        </p:txBody>
      </p:sp>
      <p:sp>
        <p:nvSpPr>
          <p:cNvPr id="235523" name="Text Box 3"/>
          <p:cNvSpPr txBox="1">
            <a:spLocks noChangeArrowheads="1"/>
          </p:cNvSpPr>
          <p:nvPr/>
        </p:nvSpPr>
        <p:spPr bwMode="auto">
          <a:xfrm>
            <a:off x="369511" y="1030431"/>
            <a:ext cx="7165720" cy="569385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a:t>
            </a:r>
          </a:p>
          <a:p>
            <a:endParaRPr lang="en-US" sz="1400" dirty="0">
              <a:latin typeface="Courier New" pitchFamily="49" charset="0"/>
            </a:endParaRPr>
          </a:p>
          <a:p>
            <a:endParaRPr lang="en-US" sz="1400" dirty="0">
              <a:latin typeface="Courier New" pitchFamily="49" charset="0"/>
            </a:endParaRPr>
          </a:p>
          <a:p>
            <a:r>
              <a:rPr lang="en-US" sz="1400" dirty="0">
                <a:latin typeface="Courier New" pitchFamily="49" charset="0"/>
              </a:rPr>
              <a:t>  &lt;counters enabled="yes</a:t>
            </a:r>
            <a:r>
              <a:rPr lang="en-US" sz="1400" dirty="0" smtClean="0">
                <a:latin typeface="Courier New" pitchFamily="49" charset="0"/>
              </a:rPr>
              <a:t>"&gt;</a:t>
            </a:r>
          </a:p>
          <a:p>
            <a:endParaRPr lang="en-US" sz="1400" dirty="0">
              <a:latin typeface="Courier New" pitchFamily="49" charset="0"/>
            </a:endParaRPr>
          </a:p>
          <a:p>
            <a:r>
              <a:rPr lang="en-US" sz="1400" dirty="0">
                <a:latin typeface="Courier New" pitchFamily="49" charset="0"/>
              </a:rPr>
              <a:t>    &lt;</a:t>
            </a:r>
            <a:r>
              <a:rPr lang="en-US" sz="1400" dirty="0" err="1">
                <a:latin typeface="Courier New" pitchFamily="49" charset="0"/>
              </a:rPr>
              <a:t>cpu</a:t>
            </a:r>
            <a:r>
              <a:rPr lang="en-US" sz="1400" dirty="0">
                <a:latin typeface="Courier New" pitchFamily="49" charset="0"/>
              </a:rPr>
              <a:t> enabled="yes" starting-set-distribution="1"&gt;</a:t>
            </a:r>
          </a:p>
          <a:p>
            <a:r>
              <a:rPr lang="en-US" sz="1400" dirty="0">
                <a:latin typeface="Courier New" pitchFamily="49" charset="0"/>
              </a:rPr>
              <a:t>      &lt;set enabled="yes" domain="all" </a:t>
            </a:r>
            <a:r>
              <a:rPr lang="en-US" sz="1400" dirty="0" err="1">
                <a:latin typeface="Courier New" pitchFamily="49" charset="0"/>
              </a:rPr>
              <a:t>changeat-globalops</a:t>
            </a:r>
            <a:r>
              <a:rPr lang="en-US" sz="1400" dirty="0">
                <a:latin typeface="Courier New" pitchFamily="49" charset="0"/>
              </a:rPr>
              <a:t>="5"&gt;</a:t>
            </a:r>
          </a:p>
          <a:p>
            <a:r>
              <a:rPr lang="en-US" sz="1400" dirty="0">
                <a:latin typeface="Courier New" pitchFamily="49" charset="0"/>
              </a:rPr>
              <a:t>        </a:t>
            </a:r>
            <a:r>
              <a:rPr lang="en-US" sz="1400" dirty="0" smtClean="0">
                <a:latin typeface="Courier New" pitchFamily="49" charset="0"/>
              </a:rPr>
              <a:t>PAPI_TOT_INS,PAPI_TOT_CYC,PAPI_L2_DCM</a:t>
            </a:r>
          </a:p>
          <a:p>
            <a:r>
              <a:rPr lang="en-US" sz="1400" dirty="0">
                <a:latin typeface="Courier New" pitchFamily="49" charset="0"/>
              </a:rPr>
              <a:t>        &lt;sampling enabled="no" frequency="100000000"&gt;PAPI_TOT_CYC</a:t>
            </a:r>
          </a:p>
          <a:p>
            <a:r>
              <a:rPr lang="en-US" sz="1400" dirty="0">
                <a:latin typeface="Courier New" pitchFamily="49" charset="0"/>
              </a:rPr>
              <a:t>      &lt;/set&gt;</a:t>
            </a:r>
          </a:p>
          <a:p>
            <a:r>
              <a:rPr lang="en-US" sz="1400" dirty="0">
                <a:latin typeface="Courier New" pitchFamily="49" charset="0"/>
              </a:rPr>
              <a:t>      &lt;set enabled="yes" domain="user" </a:t>
            </a:r>
            <a:r>
              <a:rPr lang="en-US" sz="1400" dirty="0" err="1">
                <a:latin typeface="Courier New" pitchFamily="49" charset="0"/>
              </a:rPr>
              <a:t>changeat-globalops</a:t>
            </a:r>
            <a:r>
              <a:rPr lang="en-US" sz="1400" dirty="0">
                <a:latin typeface="Courier New" pitchFamily="49" charset="0"/>
              </a:rPr>
              <a:t>="5"&gt;</a:t>
            </a:r>
          </a:p>
          <a:p>
            <a:r>
              <a:rPr lang="en-US" sz="1400" dirty="0">
                <a:latin typeface="Courier New" pitchFamily="49" charset="0"/>
              </a:rPr>
              <a:t>        PAPI_TOT_INS,PAPI_FP_INS,PAPI_TOT_CYC</a:t>
            </a:r>
          </a:p>
          <a:p>
            <a:r>
              <a:rPr lang="en-US" sz="1400" dirty="0">
                <a:latin typeface="Courier New" pitchFamily="49" charset="0"/>
              </a:rPr>
              <a:t>      &lt;/set&gt;</a:t>
            </a:r>
          </a:p>
          <a:p>
            <a:r>
              <a:rPr lang="en-US" sz="1400" dirty="0">
                <a:latin typeface="Courier New" pitchFamily="49" charset="0"/>
              </a:rPr>
              <a:t>    &lt;/</a:t>
            </a:r>
            <a:r>
              <a:rPr lang="en-US" sz="1400" dirty="0" err="1">
                <a:latin typeface="Courier New" pitchFamily="49" charset="0"/>
              </a:rPr>
              <a:t>cpu</a:t>
            </a:r>
            <a:r>
              <a:rPr lang="en-US" sz="1400" dirty="0">
                <a:latin typeface="Courier New" pitchFamily="49" charset="0"/>
              </a:rPr>
              <a:t>&gt;</a:t>
            </a:r>
          </a:p>
          <a:p>
            <a:endParaRPr lang="en-US" sz="1400" dirty="0">
              <a:latin typeface="Courier New" pitchFamily="49" charset="0"/>
            </a:endParaRPr>
          </a:p>
          <a:p>
            <a:r>
              <a:rPr lang="en-US" sz="1400" dirty="0">
                <a:latin typeface="Courier New" pitchFamily="49" charset="0"/>
              </a:rPr>
              <a:t>    &lt;network enabled</a:t>
            </a:r>
            <a:r>
              <a:rPr lang="en-US" sz="1400" dirty="0" smtClean="0">
                <a:latin typeface="Courier New" pitchFamily="49" charset="0"/>
              </a:rPr>
              <a:t>=“no" /&gt;</a:t>
            </a:r>
          </a:p>
          <a:p>
            <a:endParaRPr lang="en-US" sz="1400" dirty="0">
              <a:latin typeface="Courier New" pitchFamily="49" charset="0"/>
            </a:endParaRPr>
          </a:p>
          <a:p>
            <a:r>
              <a:rPr lang="en-US" sz="1400" dirty="0">
                <a:latin typeface="Courier New" pitchFamily="49" charset="0"/>
              </a:rPr>
              <a:t>    &lt;resource-usage enabled</a:t>
            </a:r>
            <a:r>
              <a:rPr lang="en-US" sz="1400" dirty="0" smtClean="0">
                <a:latin typeface="Courier New" pitchFamily="49" charset="0"/>
              </a:rPr>
              <a:t>=“no" /&gt;</a:t>
            </a:r>
          </a:p>
          <a:p>
            <a:endParaRPr lang="en-US" sz="1400" dirty="0" smtClean="0">
              <a:latin typeface="Courier New" pitchFamily="49" charset="0"/>
            </a:endParaRPr>
          </a:p>
          <a:p>
            <a:r>
              <a:rPr lang="en-US" sz="1400" dirty="0">
                <a:latin typeface="Courier New" pitchFamily="49" charset="0"/>
              </a:rPr>
              <a:t>    &lt;memory-usage enabled="no" </a:t>
            </a:r>
            <a:r>
              <a:rPr lang="en-US" sz="1400" dirty="0" smtClean="0">
                <a:latin typeface="Courier New" pitchFamily="49" charset="0"/>
              </a:rPr>
              <a:t>/&gt;</a:t>
            </a:r>
          </a:p>
          <a:p>
            <a:endParaRPr lang="en-US" sz="1400" dirty="0">
              <a:latin typeface="Courier New" pitchFamily="49" charset="0"/>
            </a:endParaRPr>
          </a:p>
          <a:p>
            <a:r>
              <a:rPr lang="en-US" sz="1400" dirty="0">
                <a:latin typeface="Courier New" pitchFamily="49" charset="0"/>
              </a:rPr>
              <a:t>  &lt;/counters&gt;</a:t>
            </a:r>
          </a:p>
          <a:p>
            <a:endParaRPr lang="en-US" sz="1400" dirty="0">
              <a:latin typeface="Courier New" pitchFamily="49" charset="0"/>
            </a:endParaRPr>
          </a:p>
          <a:p>
            <a:r>
              <a:rPr lang="en-US" sz="1400" dirty="0">
                <a:latin typeface="Courier New" pitchFamily="49" charset="0"/>
              </a:rPr>
              <a:t>…</a:t>
            </a:r>
          </a:p>
          <a:p>
            <a:endParaRPr lang="en-US" sz="1400" dirty="0">
              <a:latin typeface="Courier New" pitchFamily="49" charset="0"/>
            </a:endParaRPr>
          </a:p>
        </p:txBody>
      </p:sp>
      <p:grpSp>
        <p:nvGrpSpPr>
          <p:cNvPr id="5" name="Group 4"/>
          <p:cNvGrpSpPr/>
          <p:nvPr/>
        </p:nvGrpSpPr>
        <p:grpSpPr>
          <a:xfrm>
            <a:off x="2559329" y="1268760"/>
            <a:ext cx="2876767" cy="658672"/>
            <a:chOff x="2951622" y="1353068"/>
            <a:chExt cx="2876767" cy="658672"/>
          </a:xfrm>
        </p:grpSpPr>
        <p:cxnSp>
          <p:nvCxnSpPr>
            <p:cNvPr id="235524" name="AutoShape 4"/>
            <p:cNvCxnSpPr>
              <a:cxnSpLocks noChangeShapeType="1"/>
              <a:stCxn id="235526" idx="1"/>
              <a:endCxn id="235525" idx="7"/>
            </p:cNvCxnSpPr>
            <p:nvPr/>
          </p:nvCxnSpPr>
          <p:spPr bwMode="auto">
            <a:xfrm rot="10800000" flipV="1">
              <a:off x="3210800" y="1500946"/>
              <a:ext cx="569112" cy="294485"/>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25" name="Oval 5"/>
            <p:cNvSpPr>
              <a:spLocks noChangeArrowheads="1"/>
            </p:cNvSpPr>
            <p:nvPr/>
          </p:nvSpPr>
          <p:spPr bwMode="auto">
            <a:xfrm>
              <a:off x="2951622" y="175832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5526" name="Text Box 6"/>
            <p:cNvSpPr txBox="1">
              <a:spLocks noChangeArrowheads="1"/>
            </p:cNvSpPr>
            <p:nvPr/>
          </p:nvSpPr>
          <p:spPr bwMode="auto">
            <a:xfrm>
              <a:off x="3779912" y="1353068"/>
              <a:ext cx="2048477"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Emit counters or not</a:t>
              </a:r>
              <a:endParaRPr lang="en-US" sz="1500" b="1" dirty="0">
                <a:solidFill>
                  <a:srgbClr val="000066"/>
                </a:solidFill>
              </a:endParaRPr>
            </a:p>
          </p:txBody>
        </p:sp>
      </p:grpSp>
      <p:sp>
        <p:nvSpPr>
          <p:cNvPr id="235527" name="Text Box 7"/>
          <p:cNvSpPr txBox="1">
            <a:spLocks noChangeArrowheads="1"/>
          </p:cNvSpPr>
          <p:nvPr/>
        </p:nvSpPr>
        <p:spPr bwMode="auto">
          <a:xfrm>
            <a:off x="3306620" y="897580"/>
            <a:ext cx="2406404"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dirty="0" smtClean="0">
                <a:latin typeface="Courier New" pitchFamily="49" charset="0"/>
              </a:rPr>
              <a:t>extrae.xml  </a:t>
            </a:r>
            <a:r>
              <a:rPr lang="en-US" sz="1600" dirty="0">
                <a:latin typeface="Courier New" pitchFamily="49" charset="0"/>
              </a:rPr>
              <a:t>(</a:t>
            </a:r>
            <a:r>
              <a:rPr lang="en-US" sz="1600" dirty="0" err="1">
                <a:latin typeface="Courier New" pitchFamily="49" charset="0"/>
              </a:rPr>
              <a:t>cont</a:t>
            </a:r>
            <a:r>
              <a:rPr lang="en-US" sz="1600" dirty="0">
                <a:latin typeface="Courier New" pitchFamily="49" charset="0"/>
              </a:rPr>
              <a:t>)</a:t>
            </a:r>
          </a:p>
        </p:txBody>
      </p:sp>
      <p:grpSp>
        <p:nvGrpSpPr>
          <p:cNvPr id="7" name="Group 6"/>
          <p:cNvGrpSpPr/>
          <p:nvPr/>
        </p:nvGrpSpPr>
        <p:grpSpPr>
          <a:xfrm>
            <a:off x="4010765" y="5022711"/>
            <a:ext cx="4506692" cy="701009"/>
            <a:chOff x="3053211" y="4340535"/>
            <a:chExt cx="4506692" cy="701009"/>
          </a:xfrm>
        </p:grpSpPr>
        <p:cxnSp>
          <p:nvCxnSpPr>
            <p:cNvPr id="235539" name="AutoShape 19"/>
            <p:cNvCxnSpPr>
              <a:cxnSpLocks noChangeShapeType="1"/>
              <a:stCxn id="235541" idx="1"/>
              <a:endCxn id="235540" idx="5"/>
            </p:cNvCxnSpPr>
            <p:nvPr/>
          </p:nvCxnSpPr>
          <p:spPr bwMode="auto">
            <a:xfrm rot="10800000">
              <a:off x="3312389" y="4556843"/>
              <a:ext cx="1411992" cy="336822"/>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40" name="Oval 20"/>
            <p:cNvSpPr>
              <a:spLocks noChangeArrowheads="1"/>
            </p:cNvSpPr>
            <p:nvPr/>
          </p:nvSpPr>
          <p:spPr bwMode="auto">
            <a:xfrm>
              <a:off x="3053211" y="4340535"/>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5541" name="Text Box 21"/>
            <p:cNvSpPr txBox="1">
              <a:spLocks noChangeArrowheads="1"/>
            </p:cNvSpPr>
            <p:nvPr/>
          </p:nvSpPr>
          <p:spPr bwMode="auto">
            <a:xfrm>
              <a:off x="4724381" y="4745786"/>
              <a:ext cx="2835522"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OS info (context switches,….)</a:t>
              </a:r>
            </a:p>
          </p:txBody>
        </p:sp>
      </p:grpSp>
      <p:sp>
        <p:nvSpPr>
          <p:cNvPr id="28" name="Rectangle 27"/>
          <p:cNvSpPr/>
          <p:nvPr/>
        </p:nvSpPr>
        <p:spPr>
          <a:xfrm>
            <a:off x="242104" y="1694729"/>
            <a:ext cx="7205707" cy="2448996"/>
          </a:xfrm>
          <a:prstGeom prst="rect">
            <a:avLst/>
          </a:prstGeom>
          <a:solidFill>
            <a:schemeClr val="tx2">
              <a:lumMod val="20000"/>
              <a:lumOff val="8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65864" y="2365637"/>
            <a:ext cx="1214587" cy="1063363"/>
            <a:chOff x="65864" y="2365637"/>
            <a:chExt cx="1214587" cy="1063363"/>
          </a:xfrm>
        </p:grpSpPr>
        <p:cxnSp>
          <p:nvCxnSpPr>
            <p:cNvPr id="235531" name="AutoShape 11"/>
            <p:cNvCxnSpPr>
              <a:cxnSpLocks noChangeShapeType="1"/>
              <a:stCxn id="235533" idx="0"/>
              <a:endCxn id="235532" idx="2"/>
            </p:cNvCxnSpPr>
            <p:nvPr/>
          </p:nvCxnSpPr>
          <p:spPr bwMode="auto">
            <a:xfrm rot="5400000" flipH="1" flipV="1">
              <a:off x="619010" y="2369554"/>
              <a:ext cx="235001" cy="480589"/>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32" name="Oval 12"/>
            <p:cNvSpPr>
              <a:spLocks noChangeArrowheads="1"/>
            </p:cNvSpPr>
            <p:nvPr/>
          </p:nvSpPr>
          <p:spPr bwMode="auto">
            <a:xfrm>
              <a:off x="976805" y="2365637"/>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5533" name="Text Box 13"/>
            <p:cNvSpPr txBox="1">
              <a:spLocks noChangeArrowheads="1"/>
            </p:cNvSpPr>
            <p:nvPr/>
          </p:nvSpPr>
          <p:spPr bwMode="auto">
            <a:xfrm>
              <a:off x="65864" y="2727348"/>
              <a:ext cx="860704"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Groups</a:t>
              </a:r>
            </a:p>
          </p:txBody>
        </p:sp>
        <p:cxnSp>
          <p:nvCxnSpPr>
            <p:cNvPr id="235534" name="AutoShape 14"/>
            <p:cNvCxnSpPr>
              <a:cxnSpLocks noChangeShapeType="1"/>
              <a:stCxn id="235533" idx="2"/>
              <a:endCxn id="235535" idx="2"/>
            </p:cNvCxnSpPr>
            <p:nvPr/>
          </p:nvCxnSpPr>
          <p:spPr bwMode="auto">
            <a:xfrm rot="16200000" flipH="1">
              <a:off x="596918" y="2922403"/>
              <a:ext cx="279184" cy="480589"/>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35" name="Oval 15"/>
            <p:cNvSpPr>
              <a:spLocks noChangeArrowheads="1"/>
            </p:cNvSpPr>
            <p:nvPr/>
          </p:nvSpPr>
          <p:spPr bwMode="auto">
            <a:xfrm>
              <a:off x="976805" y="3175580"/>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grpSp>
        <p:nvGrpSpPr>
          <p:cNvPr id="6" name="Group 5"/>
          <p:cNvGrpSpPr/>
          <p:nvPr/>
        </p:nvGrpSpPr>
        <p:grpSpPr>
          <a:xfrm>
            <a:off x="3312388" y="3765014"/>
            <a:ext cx="5367397" cy="759147"/>
            <a:chOff x="3356857" y="3479796"/>
            <a:chExt cx="5367397" cy="759147"/>
          </a:xfrm>
        </p:grpSpPr>
        <p:cxnSp>
          <p:nvCxnSpPr>
            <p:cNvPr id="235536" name="AutoShape 16"/>
            <p:cNvCxnSpPr>
              <a:cxnSpLocks noChangeShapeType="1"/>
              <a:stCxn id="235538" idx="1"/>
              <a:endCxn id="235537" idx="7"/>
            </p:cNvCxnSpPr>
            <p:nvPr/>
          </p:nvCxnSpPr>
          <p:spPr bwMode="auto">
            <a:xfrm rot="10800000" flipV="1">
              <a:off x="3616036" y="3858507"/>
              <a:ext cx="1817227" cy="164127"/>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37" name="Oval 17"/>
            <p:cNvSpPr>
              <a:spLocks noChangeArrowheads="1"/>
            </p:cNvSpPr>
            <p:nvPr/>
          </p:nvSpPr>
          <p:spPr bwMode="auto">
            <a:xfrm>
              <a:off x="3356857" y="3985522"/>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5538" name="Text Box 18"/>
            <p:cNvSpPr txBox="1">
              <a:spLocks noChangeArrowheads="1"/>
            </p:cNvSpPr>
            <p:nvPr/>
          </p:nvSpPr>
          <p:spPr bwMode="auto">
            <a:xfrm>
              <a:off x="5433262" y="3479796"/>
              <a:ext cx="3290992"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Interconnection network counters</a:t>
              </a:r>
            </a:p>
            <a:p>
              <a:r>
                <a:rPr lang="en-US" sz="1500" b="1">
                  <a:solidFill>
                    <a:srgbClr val="000066"/>
                  </a:solidFill>
                </a:rPr>
                <a:t>Just at end of trace because of large acquisition overhead</a:t>
              </a:r>
            </a:p>
          </p:txBody>
        </p:sp>
      </p:grpSp>
      <p:grpSp>
        <p:nvGrpSpPr>
          <p:cNvPr id="2" name="Group 1"/>
          <p:cNvGrpSpPr/>
          <p:nvPr/>
        </p:nvGrpSpPr>
        <p:grpSpPr>
          <a:xfrm>
            <a:off x="6417860" y="1786068"/>
            <a:ext cx="2650888" cy="759147"/>
            <a:chOff x="5990320" y="1758319"/>
            <a:chExt cx="2650888" cy="759147"/>
          </a:xfrm>
        </p:grpSpPr>
        <p:cxnSp>
          <p:nvCxnSpPr>
            <p:cNvPr id="235528" name="AutoShape 8"/>
            <p:cNvCxnSpPr>
              <a:cxnSpLocks noChangeShapeType="1"/>
              <a:stCxn id="235530" idx="1"/>
              <a:endCxn id="235529" idx="7"/>
            </p:cNvCxnSpPr>
            <p:nvPr/>
          </p:nvCxnSpPr>
          <p:spPr bwMode="auto">
            <a:xfrm rot="10800000" flipV="1">
              <a:off x="6249498" y="2021614"/>
              <a:ext cx="770774" cy="279543"/>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29" name="Oval 9"/>
            <p:cNvSpPr>
              <a:spLocks noChangeArrowheads="1"/>
            </p:cNvSpPr>
            <p:nvPr/>
          </p:nvSpPr>
          <p:spPr bwMode="auto">
            <a:xfrm>
              <a:off x="5990320" y="2264045"/>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5530" name="Text Box 10"/>
            <p:cNvSpPr txBox="1">
              <a:spLocks noChangeArrowheads="1"/>
            </p:cNvSpPr>
            <p:nvPr/>
          </p:nvSpPr>
          <p:spPr bwMode="auto">
            <a:xfrm>
              <a:off x="7020272" y="1758319"/>
              <a:ext cx="1620936"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When to rotate between groups</a:t>
              </a:r>
            </a:p>
          </p:txBody>
        </p:sp>
      </p:grpSp>
    </p:spTree>
    <p:extLst>
      <p:ext uri="{BB962C8B-B14F-4D97-AF65-F5344CB8AC3E}">
        <p14:creationId xmlns:p14="http://schemas.microsoft.com/office/powerpoint/2010/main" val="3438261585"/>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dirty="0"/>
              <a:t>Trace control .xml (</a:t>
            </a:r>
            <a:r>
              <a:rPr lang="en-US" dirty="0" err="1"/>
              <a:t>cont</a:t>
            </a:r>
            <a:r>
              <a:rPr lang="en-US" dirty="0"/>
              <a:t>)</a:t>
            </a:r>
          </a:p>
        </p:txBody>
      </p:sp>
      <p:sp>
        <p:nvSpPr>
          <p:cNvPr id="237571" name="Text Box 3"/>
          <p:cNvSpPr txBox="1">
            <a:spLocks noChangeArrowheads="1"/>
          </p:cNvSpPr>
          <p:nvPr/>
        </p:nvSpPr>
        <p:spPr bwMode="auto">
          <a:xfrm>
            <a:off x="107504" y="1030431"/>
            <a:ext cx="9036496" cy="504752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a:t>
            </a:r>
          </a:p>
          <a:p>
            <a:endParaRPr lang="en-US" sz="1400" dirty="0" smtClean="0">
              <a:latin typeface="Courier New" pitchFamily="49" charset="0"/>
            </a:endParaRPr>
          </a:p>
          <a:p>
            <a:endParaRPr lang="en-US" sz="1400" dirty="0">
              <a:latin typeface="Courier New" pitchFamily="49" charset="0"/>
            </a:endParaRPr>
          </a:p>
          <a:p>
            <a:r>
              <a:rPr lang="en-US" sz="1400" dirty="0">
                <a:latin typeface="Courier New" pitchFamily="49" charset="0"/>
              </a:rPr>
              <a:t>  &lt;storage enabled="no"&gt;</a:t>
            </a:r>
          </a:p>
          <a:p>
            <a:r>
              <a:rPr lang="en-US" sz="1400" dirty="0">
                <a:latin typeface="Courier New" pitchFamily="49" charset="0"/>
              </a:rPr>
              <a:t>    &lt;trace-prefix enabled="yes"&gt;TRACE&lt;/trace-prefix&gt;</a:t>
            </a:r>
          </a:p>
          <a:p>
            <a:r>
              <a:rPr lang="en-US" sz="1400" dirty="0">
                <a:latin typeface="Courier New" pitchFamily="49" charset="0"/>
              </a:rPr>
              <a:t>    &lt;size enabled="no"&gt;5&lt;/size&gt;</a:t>
            </a:r>
          </a:p>
          <a:p>
            <a:r>
              <a:rPr lang="en-US" sz="1400" dirty="0">
                <a:latin typeface="Courier New" pitchFamily="49" charset="0"/>
              </a:rPr>
              <a:t>    &lt;temporal-directory enabled="yes" make-</a:t>
            </a:r>
            <a:r>
              <a:rPr lang="en-US" sz="1400" dirty="0" err="1">
                <a:latin typeface="Courier New" pitchFamily="49" charset="0"/>
              </a:rPr>
              <a:t>dir</a:t>
            </a:r>
            <a:r>
              <a:rPr lang="en-US" sz="1400" dirty="0">
                <a:latin typeface="Courier New" pitchFamily="49" charset="0"/>
              </a:rPr>
              <a:t>="no"&gt;/scratch&lt;/temporal-directory&gt;</a:t>
            </a:r>
          </a:p>
          <a:p>
            <a:r>
              <a:rPr lang="en-US" sz="1400" dirty="0">
                <a:latin typeface="Courier New" pitchFamily="49" charset="0"/>
              </a:rPr>
              <a:t>    &lt;final-directory enabled="yes" </a:t>
            </a:r>
            <a:r>
              <a:rPr lang="en-US" sz="1400" dirty="0" smtClean="0">
                <a:latin typeface="Courier New" pitchFamily="49" charset="0"/>
              </a:rPr>
              <a:t>make-</a:t>
            </a:r>
            <a:r>
              <a:rPr lang="en-US" sz="1400" dirty="0" err="1" smtClean="0">
                <a:latin typeface="Courier New" pitchFamily="49" charset="0"/>
              </a:rPr>
              <a:t>dir</a:t>
            </a:r>
            <a:r>
              <a:rPr lang="en-US" sz="1400" dirty="0">
                <a:latin typeface="Courier New" pitchFamily="49" charset="0"/>
              </a:rPr>
              <a:t>="no"&gt;/</a:t>
            </a:r>
            <a:r>
              <a:rPr lang="en-US" sz="1400" dirty="0" err="1">
                <a:latin typeface="Courier New" pitchFamily="49" charset="0"/>
              </a:rPr>
              <a:t>gpfs</a:t>
            </a:r>
            <a:r>
              <a:rPr lang="en-US" sz="1400" dirty="0">
                <a:latin typeface="Courier New" pitchFamily="49" charset="0"/>
              </a:rPr>
              <a:t>/scratch</a:t>
            </a:r>
            <a:r>
              <a:rPr lang="en-US" sz="1400" dirty="0" smtClean="0">
                <a:latin typeface="Courier New" pitchFamily="49" charset="0"/>
              </a:rPr>
              <a:t>/&lt;/</a:t>
            </a:r>
            <a:r>
              <a:rPr lang="en-US" sz="1400" dirty="0">
                <a:latin typeface="Courier New" pitchFamily="49" charset="0"/>
              </a:rPr>
              <a:t>final-directory&gt;</a:t>
            </a:r>
          </a:p>
          <a:p>
            <a:r>
              <a:rPr lang="en-US" sz="1400" dirty="0">
                <a:latin typeface="Courier New" pitchFamily="49" charset="0"/>
              </a:rPr>
              <a:t>    &lt;gather-</a:t>
            </a:r>
            <a:r>
              <a:rPr lang="en-US" sz="1400" dirty="0" err="1">
                <a:latin typeface="Courier New" pitchFamily="49" charset="0"/>
              </a:rPr>
              <a:t>mpits</a:t>
            </a:r>
            <a:r>
              <a:rPr lang="en-US" sz="1400" dirty="0">
                <a:latin typeface="Courier New" pitchFamily="49" charset="0"/>
              </a:rPr>
              <a:t> enabled="no" /&gt;</a:t>
            </a:r>
          </a:p>
          <a:p>
            <a:r>
              <a:rPr lang="en-US" sz="1400" dirty="0">
                <a:latin typeface="Courier New" pitchFamily="49" charset="0"/>
              </a:rPr>
              <a:t>  &lt;/storage&gt;</a:t>
            </a:r>
          </a:p>
          <a:p>
            <a:endParaRPr lang="en-US" sz="1400" dirty="0" smtClean="0">
              <a:latin typeface="Courier New" pitchFamily="49" charset="0"/>
            </a:endParaRPr>
          </a:p>
          <a:p>
            <a:endParaRPr lang="en-US" sz="1400" dirty="0" smtClean="0">
              <a:latin typeface="Courier New" pitchFamily="49" charset="0"/>
            </a:endParaRPr>
          </a:p>
          <a:p>
            <a:endParaRPr lang="en-US" sz="1400" dirty="0" smtClean="0">
              <a:latin typeface="Courier New" pitchFamily="49" charset="0"/>
            </a:endParaRPr>
          </a:p>
          <a:p>
            <a:endParaRPr lang="en-US" sz="1400" dirty="0">
              <a:latin typeface="Courier New" pitchFamily="49" charset="0"/>
            </a:endParaRPr>
          </a:p>
          <a:p>
            <a:endParaRPr lang="en-US" sz="1400" dirty="0">
              <a:latin typeface="Courier New" pitchFamily="49" charset="0"/>
            </a:endParaRPr>
          </a:p>
          <a:p>
            <a:r>
              <a:rPr lang="en-US" sz="1400" dirty="0">
                <a:latin typeface="Courier New" pitchFamily="49" charset="0"/>
              </a:rPr>
              <a:t>  &lt;buffer enabled="yes"&gt;</a:t>
            </a:r>
          </a:p>
          <a:p>
            <a:r>
              <a:rPr lang="en-US" sz="1400" dirty="0">
                <a:latin typeface="Courier New" pitchFamily="49" charset="0"/>
              </a:rPr>
              <a:t>    &lt;size enabled="yes</a:t>
            </a:r>
            <a:r>
              <a:rPr lang="en-US" sz="1400" dirty="0" smtClean="0">
                <a:latin typeface="Courier New" pitchFamily="49" charset="0"/>
              </a:rPr>
              <a:t>"&gt;500000</a:t>
            </a:r>
            <a:r>
              <a:rPr lang="en-US" sz="1400" dirty="0">
                <a:latin typeface="Courier New" pitchFamily="49" charset="0"/>
              </a:rPr>
              <a:t>&lt;/size&gt;</a:t>
            </a:r>
          </a:p>
          <a:p>
            <a:r>
              <a:rPr lang="en-US" sz="1400" dirty="0">
                <a:latin typeface="Courier New" pitchFamily="49" charset="0"/>
              </a:rPr>
              <a:t>    &lt;circular enabled="no" /&gt;</a:t>
            </a:r>
          </a:p>
          <a:p>
            <a:r>
              <a:rPr lang="en-US" sz="1400" dirty="0">
                <a:latin typeface="Courier New" pitchFamily="49" charset="0"/>
              </a:rPr>
              <a:t>  &lt;/buffer&gt;</a:t>
            </a:r>
          </a:p>
          <a:p>
            <a:endParaRPr lang="en-US" sz="1400" dirty="0">
              <a:latin typeface="Courier New" pitchFamily="49" charset="0"/>
            </a:endParaRPr>
          </a:p>
          <a:p>
            <a:endParaRPr lang="en-US" sz="1400" dirty="0">
              <a:latin typeface="Courier New" pitchFamily="49" charset="0"/>
            </a:endParaRPr>
          </a:p>
          <a:p>
            <a:r>
              <a:rPr lang="en-US" sz="1400" dirty="0">
                <a:latin typeface="Courier New" pitchFamily="49" charset="0"/>
              </a:rPr>
              <a:t>…</a:t>
            </a:r>
          </a:p>
          <a:p>
            <a:endParaRPr lang="en-US" sz="1400" dirty="0">
              <a:latin typeface="Courier New" pitchFamily="49" charset="0"/>
            </a:endParaRPr>
          </a:p>
        </p:txBody>
      </p:sp>
      <p:grpSp>
        <p:nvGrpSpPr>
          <p:cNvPr id="6" name="Group 5"/>
          <p:cNvGrpSpPr/>
          <p:nvPr/>
        </p:nvGrpSpPr>
        <p:grpSpPr>
          <a:xfrm>
            <a:off x="2219833" y="1340768"/>
            <a:ext cx="6320291" cy="514718"/>
            <a:chOff x="2219833" y="1142647"/>
            <a:chExt cx="6320291" cy="514718"/>
          </a:xfrm>
        </p:grpSpPr>
        <p:cxnSp>
          <p:nvCxnSpPr>
            <p:cNvPr id="237572" name="AutoShape 4"/>
            <p:cNvCxnSpPr>
              <a:cxnSpLocks noChangeShapeType="1"/>
              <a:stCxn id="237574" idx="1"/>
              <a:endCxn id="237573" idx="7"/>
            </p:cNvCxnSpPr>
            <p:nvPr/>
          </p:nvCxnSpPr>
          <p:spPr bwMode="auto">
            <a:xfrm rot="10800000" flipV="1">
              <a:off x="2479012" y="1290525"/>
              <a:ext cx="3529237" cy="150531"/>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73" name="Oval 5"/>
            <p:cNvSpPr>
              <a:spLocks noChangeArrowheads="1"/>
            </p:cNvSpPr>
            <p:nvPr/>
          </p:nvSpPr>
          <p:spPr bwMode="auto">
            <a:xfrm>
              <a:off x="2219833" y="1403945"/>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7574" name="Text Box 6"/>
            <p:cNvSpPr txBox="1">
              <a:spLocks noChangeArrowheads="1"/>
            </p:cNvSpPr>
            <p:nvPr/>
          </p:nvSpPr>
          <p:spPr bwMode="auto">
            <a:xfrm>
              <a:off x="6008248" y="1142647"/>
              <a:ext cx="2531876"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Control of emitted trace …</a:t>
              </a:r>
            </a:p>
          </p:txBody>
        </p:sp>
      </p:grpSp>
      <p:sp>
        <p:nvSpPr>
          <p:cNvPr id="237575" name="Text Box 7"/>
          <p:cNvSpPr txBox="1">
            <a:spLocks noChangeArrowheads="1"/>
          </p:cNvSpPr>
          <p:nvPr/>
        </p:nvSpPr>
        <p:spPr bwMode="auto">
          <a:xfrm>
            <a:off x="3044613" y="897580"/>
            <a:ext cx="2653266"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a:latin typeface="Courier New" pitchFamily="49" charset="0"/>
              </a:rPr>
              <a:t>mpitrace.xml  (cont)</a:t>
            </a:r>
          </a:p>
        </p:txBody>
      </p:sp>
      <p:grpSp>
        <p:nvGrpSpPr>
          <p:cNvPr id="3" name="Group 2"/>
          <p:cNvGrpSpPr/>
          <p:nvPr/>
        </p:nvGrpSpPr>
        <p:grpSpPr>
          <a:xfrm>
            <a:off x="3111414" y="4639381"/>
            <a:ext cx="4556930" cy="949859"/>
            <a:chOff x="2943026" y="3339235"/>
            <a:chExt cx="4556930" cy="949859"/>
          </a:xfrm>
        </p:grpSpPr>
        <p:cxnSp>
          <p:nvCxnSpPr>
            <p:cNvPr id="237579" name="AutoShape 11"/>
            <p:cNvCxnSpPr>
              <a:cxnSpLocks noChangeShapeType="1"/>
              <a:stCxn id="237581" idx="1"/>
              <a:endCxn id="237580" idx="5"/>
            </p:cNvCxnSpPr>
            <p:nvPr/>
          </p:nvCxnSpPr>
          <p:spPr bwMode="auto">
            <a:xfrm rot="10800000">
              <a:off x="3202204" y="3555543"/>
              <a:ext cx="1006760" cy="585672"/>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80" name="Oval 12"/>
            <p:cNvSpPr>
              <a:spLocks noChangeArrowheads="1"/>
            </p:cNvSpPr>
            <p:nvPr/>
          </p:nvSpPr>
          <p:spPr bwMode="auto">
            <a:xfrm>
              <a:off x="2943026" y="3339235"/>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7581" name="Text Box 13"/>
            <p:cNvSpPr txBox="1">
              <a:spLocks noChangeArrowheads="1"/>
            </p:cNvSpPr>
            <p:nvPr/>
          </p:nvSpPr>
          <p:spPr bwMode="auto">
            <a:xfrm>
              <a:off x="4208964" y="3993336"/>
              <a:ext cx="3290992"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Size of in core buffer (#events)</a:t>
              </a:r>
            </a:p>
          </p:txBody>
        </p:sp>
      </p:grpSp>
      <p:grpSp>
        <p:nvGrpSpPr>
          <p:cNvPr id="4" name="Group 3"/>
          <p:cNvGrpSpPr/>
          <p:nvPr/>
        </p:nvGrpSpPr>
        <p:grpSpPr>
          <a:xfrm>
            <a:off x="4809248" y="1951443"/>
            <a:ext cx="3956645" cy="1479742"/>
            <a:chOff x="4809248" y="1941897"/>
            <a:chExt cx="3956645" cy="1479742"/>
          </a:xfrm>
        </p:grpSpPr>
        <p:cxnSp>
          <p:nvCxnSpPr>
            <p:cNvPr id="237576" name="AutoShape 8"/>
            <p:cNvCxnSpPr>
              <a:cxnSpLocks noChangeShapeType="1"/>
              <a:stCxn id="237578" idx="0"/>
              <a:endCxn id="237577" idx="6"/>
            </p:cNvCxnSpPr>
            <p:nvPr/>
          </p:nvCxnSpPr>
          <p:spPr bwMode="auto">
            <a:xfrm rot="16200000" flipV="1">
              <a:off x="6135190" y="1657546"/>
              <a:ext cx="826440" cy="1648564"/>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77" name="Oval 9"/>
            <p:cNvSpPr>
              <a:spLocks noChangeArrowheads="1"/>
            </p:cNvSpPr>
            <p:nvPr/>
          </p:nvSpPr>
          <p:spPr bwMode="auto">
            <a:xfrm>
              <a:off x="5420482" y="1941897"/>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7578" name="Text Box 10"/>
            <p:cNvSpPr txBox="1">
              <a:spLocks noChangeArrowheads="1"/>
            </p:cNvSpPr>
            <p:nvPr/>
          </p:nvSpPr>
          <p:spPr bwMode="auto">
            <a:xfrm>
              <a:off x="5979491" y="2895048"/>
              <a:ext cx="2786402"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 name,  tmp and final dir  …</a:t>
              </a:r>
            </a:p>
          </p:txBody>
        </p:sp>
        <p:cxnSp>
          <p:nvCxnSpPr>
            <p:cNvPr id="237585" name="AutoShape 17"/>
            <p:cNvCxnSpPr>
              <a:cxnSpLocks noChangeShapeType="1"/>
              <a:stCxn id="237578" idx="0"/>
              <a:endCxn id="237586" idx="4"/>
            </p:cNvCxnSpPr>
            <p:nvPr/>
          </p:nvCxnSpPr>
          <p:spPr bwMode="auto">
            <a:xfrm rot="16200000" flipV="1">
              <a:off x="6752120" y="2274476"/>
              <a:ext cx="374301" cy="866844"/>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86" name="Oval 18"/>
            <p:cNvSpPr>
              <a:spLocks noChangeArrowheads="1"/>
            </p:cNvSpPr>
            <p:nvPr/>
          </p:nvSpPr>
          <p:spPr bwMode="auto">
            <a:xfrm>
              <a:off x="6372444" y="2267326"/>
              <a:ext cx="266807"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37587" name="AutoShape 19"/>
            <p:cNvCxnSpPr>
              <a:cxnSpLocks noChangeShapeType="1"/>
              <a:stCxn id="237578" idx="1"/>
              <a:endCxn id="237588" idx="4"/>
            </p:cNvCxnSpPr>
            <p:nvPr/>
          </p:nvCxnSpPr>
          <p:spPr bwMode="auto">
            <a:xfrm rot="10800000">
              <a:off x="4942653" y="2808778"/>
              <a:ext cx="1036839" cy="349566"/>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88" name="Oval 20"/>
            <p:cNvSpPr>
              <a:spLocks noChangeArrowheads="1"/>
            </p:cNvSpPr>
            <p:nvPr/>
          </p:nvSpPr>
          <p:spPr bwMode="auto">
            <a:xfrm>
              <a:off x="4809248" y="2555358"/>
              <a:ext cx="266808"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grpSp>
        <p:nvGrpSpPr>
          <p:cNvPr id="5" name="Group 4"/>
          <p:cNvGrpSpPr/>
          <p:nvPr/>
        </p:nvGrpSpPr>
        <p:grpSpPr>
          <a:xfrm>
            <a:off x="2559628" y="2054119"/>
            <a:ext cx="5660590" cy="2310985"/>
            <a:chOff x="2519872" y="1787011"/>
            <a:chExt cx="5660590" cy="2310985"/>
          </a:xfrm>
        </p:grpSpPr>
        <p:sp>
          <p:nvSpPr>
            <p:cNvPr id="237589" name="Text Box 21"/>
            <p:cNvSpPr txBox="1">
              <a:spLocks noChangeArrowheads="1"/>
            </p:cNvSpPr>
            <p:nvPr/>
          </p:nvSpPr>
          <p:spPr bwMode="auto">
            <a:xfrm>
              <a:off x="5420391" y="3340573"/>
              <a:ext cx="2760071" cy="757423"/>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a:solidFill>
                    <a:srgbClr val="000066"/>
                  </a:solidFill>
                </a:rPr>
                <a:t>… max (MB) per process size (stop tracing when reached)</a:t>
              </a:r>
            </a:p>
          </p:txBody>
        </p:sp>
        <p:cxnSp>
          <p:nvCxnSpPr>
            <p:cNvPr id="237590" name="AutoShape 22"/>
            <p:cNvCxnSpPr>
              <a:cxnSpLocks noChangeShapeType="1"/>
              <a:stCxn id="237589" idx="1"/>
              <a:endCxn id="237591" idx="4"/>
            </p:cNvCxnSpPr>
            <p:nvPr/>
          </p:nvCxnSpPr>
          <p:spPr bwMode="auto">
            <a:xfrm rot="10800000">
              <a:off x="2653277" y="2040433"/>
              <a:ext cx="2767115" cy="1678853"/>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91" name="Oval 23"/>
            <p:cNvSpPr>
              <a:spLocks noChangeArrowheads="1"/>
            </p:cNvSpPr>
            <p:nvPr/>
          </p:nvSpPr>
          <p:spPr bwMode="auto">
            <a:xfrm>
              <a:off x="2519872" y="1787011"/>
              <a:ext cx="266807"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spTree>
    <p:extLst>
      <p:ext uri="{BB962C8B-B14F-4D97-AF65-F5344CB8AC3E}">
        <p14:creationId xmlns:p14="http://schemas.microsoft.com/office/powerpoint/2010/main" val="3068798597"/>
      </p:ext>
    </p:extLst>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dirty="0"/>
              <a:t>Trace control .xml (</a:t>
            </a:r>
            <a:r>
              <a:rPr lang="en-US" dirty="0" err="1"/>
              <a:t>cont</a:t>
            </a:r>
            <a:r>
              <a:rPr lang="en-US" dirty="0"/>
              <a:t>)</a:t>
            </a:r>
          </a:p>
        </p:txBody>
      </p:sp>
      <p:sp>
        <p:nvSpPr>
          <p:cNvPr id="237571" name="Text Box 3"/>
          <p:cNvSpPr txBox="1">
            <a:spLocks noChangeArrowheads="1"/>
          </p:cNvSpPr>
          <p:nvPr/>
        </p:nvSpPr>
        <p:spPr bwMode="auto">
          <a:xfrm>
            <a:off x="107504" y="1473619"/>
            <a:ext cx="8955017" cy="440119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a:t>
            </a:r>
          </a:p>
          <a:p>
            <a:endParaRPr lang="en-US" sz="1400" dirty="0">
              <a:latin typeface="Courier New" pitchFamily="49" charset="0"/>
            </a:endParaRPr>
          </a:p>
          <a:p>
            <a:r>
              <a:rPr lang="en-US" sz="1400" dirty="0">
                <a:latin typeface="Courier New" pitchFamily="49" charset="0"/>
              </a:rPr>
              <a:t>  &lt;trace-control enabled="yes"&gt;</a:t>
            </a:r>
          </a:p>
          <a:p>
            <a:r>
              <a:rPr lang="en-US" sz="1400" dirty="0">
                <a:latin typeface="Courier New" pitchFamily="49" charset="0"/>
              </a:rPr>
              <a:t>    &lt;file enabled="no" frequency="5m"&gt;/</a:t>
            </a:r>
            <a:r>
              <a:rPr lang="en-US" sz="1400" dirty="0" err="1">
                <a:latin typeface="Courier New" pitchFamily="49" charset="0"/>
              </a:rPr>
              <a:t>gpfs</a:t>
            </a:r>
            <a:r>
              <a:rPr lang="en-US" sz="1400" dirty="0">
                <a:latin typeface="Courier New" pitchFamily="49" charset="0"/>
              </a:rPr>
              <a:t>/scratch/bsc41/bsc41273/control&lt;/file&gt;</a:t>
            </a:r>
          </a:p>
          <a:p>
            <a:r>
              <a:rPr lang="en-US" sz="1400" dirty="0">
                <a:latin typeface="Courier New" pitchFamily="49" charset="0"/>
              </a:rPr>
              <a:t>    &lt;global-ops enabled="no"&gt;&lt;/global-ops</a:t>
            </a:r>
            <a:r>
              <a:rPr lang="en-US" sz="1400" dirty="0" smtClean="0">
                <a:latin typeface="Courier New" pitchFamily="49" charset="0"/>
              </a:rPr>
              <a:t>&gt;</a:t>
            </a:r>
          </a:p>
          <a:p>
            <a:r>
              <a:rPr lang="en-US" sz="1400" dirty="0">
                <a:latin typeface="Courier New" pitchFamily="49" charset="0"/>
              </a:rPr>
              <a:t>     &lt;remote-control enabled="no"&gt;</a:t>
            </a:r>
          </a:p>
          <a:p>
            <a:r>
              <a:rPr lang="en-US" sz="1400" dirty="0">
                <a:latin typeface="Courier New" pitchFamily="49" charset="0"/>
              </a:rPr>
              <a:t>      &lt;signal enabled="no" which="USR1"/&gt;</a:t>
            </a:r>
          </a:p>
          <a:p>
            <a:r>
              <a:rPr lang="en-US" sz="1400" dirty="0">
                <a:latin typeface="Courier New" pitchFamily="49" charset="0"/>
              </a:rPr>
              <a:t>    &lt;/remote-control&gt;</a:t>
            </a:r>
          </a:p>
          <a:p>
            <a:r>
              <a:rPr lang="en-US" sz="1400" dirty="0">
                <a:latin typeface="Courier New" pitchFamily="49" charset="0"/>
              </a:rPr>
              <a:t>  &lt;/trace-control&gt;</a:t>
            </a:r>
          </a:p>
          <a:p>
            <a:endParaRPr lang="en-US" sz="1400" dirty="0" smtClean="0">
              <a:latin typeface="Courier New" pitchFamily="49" charset="0"/>
            </a:endParaRPr>
          </a:p>
          <a:p>
            <a:endParaRPr lang="en-US" sz="1400" dirty="0">
              <a:latin typeface="Courier New" pitchFamily="49" charset="0"/>
            </a:endParaRPr>
          </a:p>
          <a:p>
            <a:endParaRPr lang="en-US" sz="1400" dirty="0" smtClean="0">
              <a:latin typeface="Courier New" pitchFamily="49" charset="0"/>
            </a:endParaRPr>
          </a:p>
          <a:p>
            <a:endParaRPr lang="en-US" sz="1400" dirty="0" smtClean="0">
              <a:latin typeface="Courier New" pitchFamily="49" charset="0"/>
            </a:endParaRPr>
          </a:p>
          <a:p>
            <a:r>
              <a:rPr lang="en-US" sz="1400" dirty="0" smtClean="0">
                <a:latin typeface="Courier New" pitchFamily="49" charset="0"/>
              </a:rPr>
              <a:t>  &lt;</a:t>
            </a:r>
            <a:r>
              <a:rPr lang="en-US" sz="1400" dirty="0">
                <a:latin typeface="Courier New" pitchFamily="49" charset="0"/>
              </a:rPr>
              <a:t>others enabled=“no"&gt;</a:t>
            </a:r>
          </a:p>
          <a:p>
            <a:r>
              <a:rPr lang="en-US" sz="1400" dirty="0">
                <a:latin typeface="Courier New" pitchFamily="49" charset="0"/>
              </a:rPr>
              <a:t>    &lt;minimum-time enabled="no"&gt;10M&lt;/minimum-time&gt;</a:t>
            </a:r>
          </a:p>
          <a:p>
            <a:r>
              <a:rPr lang="en-US" sz="1400" dirty="0">
                <a:latin typeface="Courier New" pitchFamily="49" charset="0"/>
              </a:rPr>
              <a:t>    &lt;terminate-on-signal enabled="no"&gt;USR2&lt;/terminate-on-signal&gt;</a:t>
            </a:r>
          </a:p>
          <a:p>
            <a:r>
              <a:rPr lang="en-US" sz="1400" dirty="0">
                <a:latin typeface="Courier New" pitchFamily="49" charset="0"/>
              </a:rPr>
              <a:t>  &lt;/others&gt;</a:t>
            </a:r>
          </a:p>
          <a:p>
            <a:endParaRPr lang="en-US" sz="1400" dirty="0">
              <a:latin typeface="Courier New" pitchFamily="49" charset="0"/>
            </a:endParaRPr>
          </a:p>
          <a:p>
            <a:r>
              <a:rPr lang="en-US" sz="1400" dirty="0">
                <a:latin typeface="Courier New" pitchFamily="49" charset="0"/>
              </a:rPr>
              <a:t>…</a:t>
            </a:r>
          </a:p>
          <a:p>
            <a:endParaRPr lang="en-US" sz="1400" dirty="0">
              <a:latin typeface="Courier New" pitchFamily="49" charset="0"/>
            </a:endParaRPr>
          </a:p>
        </p:txBody>
      </p:sp>
      <p:sp>
        <p:nvSpPr>
          <p:cNvPr id="237573" name="Oval 5"/>
          <p:cNvSpPr>
            <a:spLocks noChangeArrowheads="1"/>
          </p:cNvSpPr>
          <p:nvPr/>
        </p:nvSpPr>
        <p:spPr bwMode="auto">
          <a:xfrm>
            <a:off x="2219833" y="1847133"/>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7575" name="Text Box 7"/>
          <p:cNvSpPr txBox="1">
            <a:spLocks noChangeArrowheads="1"/>
          </p:cNvSpPr>
          <p:nvPr/>
        </p:nvSpPr>
        <p:spPr bwMode="auto">
          <a:xfrm>
            <a:off x="3044613" y="1340768"/>
            <a:ext cx="2653266"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a:latin typeface="Courier New" pitchFamily="49" charset="0"/>
              </a:rPr>
              <a:t>mpitrace.xml  (cont)</a:t>
            </a:r>
          </a:p>
        </p:txBody>
      </p:sp>
      <p:grpSp>
        <p:nvGrpSpPr>
          <p:cNvPr id="2" name="Group 1"/>
          <p:cNvGrpSpPr/>
          <p:nvPr/>
        </p:nvGrpSpPr>
        <p:grpSpPr>
          <a:xfrm>
            <a:off x="5246490" y="2279055"/>
            <a:ext cx="3645990" cy="1293552"/>
            <a:chOff x="5069667" y="4343541"/>
            <a:chExt cx="3645990" cy="1293552"/>
          </a:xfrm>
        </p:grpSpPr>
        <p:cxnSp>
          <p:nvCxnSpPr>
            <p:cNvPr id="237582" name="AutoShape 14"/>
            <p:cNvCxnSpPr>
              <a:cxnSpLocks noChangeShapeType="1"/>
              <a:stCxn id="237584" idx="0"/>
              <a:endCxn id="237583" idx="5"/>
            </p:cNvCxnSpPr>
            <p:nvPr/>
          </p:nvCxnSpPr>
          <p:spPr bwMode="auto">
            <a:xfrm rot="16200000" flipV="1">
              <a:off x="5898781" y="3989914"/>
              <a:ext cx="550653" cy="1690523"/>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7583" name="Oval 15"/>
            <p:cNvSpPr>
              <a:spLocks noChangeArrowheads="1"/>
            </p:cNvSpPr>
            <p:nvPr/>
          </p:nvSpPr>
          <p:spPr bwMode="auto">
            <a:xfrm>
              <a:off x="5069667" y="4343541"/>
              <a:ext cx="303646"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7584" name="Text Box 16"/>
            <p:cNvSpPr txBox="1">
              <a:spLocks noChangeArrowheads="1"/>
            </p:cNvSpPr>
            <p:nvPr/>
          </p:nvSpPr>
          <p:spPr bwMode="auto">
            <a:xfrm>
              <a:off x="5323079" y="5110502"/>
              <a:ext cx="3392578"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External activation of tracing (creation of file will start tracing) </a:t>
              </a:r>
            </a:p>
          </p:txBody>
        </p:sp>
      </p:grpSp>
      <p:grpSp>
        <p:nvGrpSpPr>
          <p:cNvPr id="10" name="Group 9"/>
          <p:cNvGrpSpPr/>
          <p:nvPr/>
        </p:nvGrpSpPr>
        <p:grpSpPr>
          <a:xfrm>
            <a:off x="3558915" y="4001163"/>
            <a:ext cx="5367397" cy="651973"/>
            <a:chOff x="3558915" y="1258175"/>
            <a:chExt cx="5367397" cy="651973"/>
          </a:xfrm>
        </p:grpSpPr>
        <p:cxnSp>
          <p:nvCxnSpPr>
            <p:cNvPr id="11" name="AutoShape 4"/>
            <p:cNvCxnSpPr>
              <a:cxnSpLocks noChangeShapeType="1"/>
              <a:stCxn id="13" idx="1"/>
              <a:endCxn id="12" idx="7"/>
            </p:cNvCxnSpPr>
            <p:nvPr/>
          </p:nvCxnSpPr>
          <p:spPr bwMode="auto">
            <a:xfrm rot="10800000" flipV="1">
              <a:off x="3818094" y="1406054"/>
              <a:ext cx="1918815" cy="287786"/>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 name="Oval 5"/>
            <p:cNvSpPr>
              <a:spLocks noChangeArrowheads="1"/>
            </p:cNvSpPr>
            <p:nvPr/>
          </p:nvSpPr>
          <p:spPr bwMode="auto">
            <a:xfrm>
              <a:off x="3558915" y="1656727"/>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 name="Text Box 6"/>
            <p:cNvSpPr txBox="1">
              <a:spLocks noChangeArrowheads="1"/>
            </p:cNvSpPr>
            <p:nvPr/>
          </p:nvSpPr>
          <p:spPr bwMode="auto">
            <a:xfrm>
              <a:off x="5736908" y="1258175"/>
              <a:ext cx="3189404"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a:solidFill>
                    <a:srgbClr val="000066"/>
                  </a:solidFill>
                </a:rPr>
                <a:t>Stop tracing after elapsed time …</a:t>
              </a:r>
            </a:p>
          </p:txBody>
        </p:sp>
      </p:grpSp>
      <p:grpSp>
        <p:nvGrpSpPr>
          <p:cNvPr id="14" name="Group 13"/>
          <p:cNvGrpSpPr/>
          <p:nvPr/>
        </p:nvGrpSpPr>
        <p:grpSpPr>
          <a:xfrm>
            <a:off x="4574535" y="4869160"/>
            <a:ext cx="4051224" cy="655798"/>
            <a:chOff x="4521207" y="1808557"/>
            <a:chExt cx="4051224" cy="655798"/>
          </a:xfrm>
        </p:grpSpPr>
        <p:sp>
          <p:nvSpPr>
            <p:cNvPr id="15" name="Text Box 8"/>
            <p:cNvSpPr txBox="1">
              <a:spLocks noChangeArrowheads="1"/>
            </p:cNvSpPr>
            <p:nvPr/>
          </p:nvSpPr>
          <p:spPr bwMode="auto">
            <a:xfrm>
              <a:off x="5888733" y="2168597"/>
              <a:ext cx="2683698"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dirty="0">
                  <a:solidFill>
                    <a:srgbClr val="000066"/>
                  </a:solidFill>
                </a:rPr>
                <a:t>… or when signal received </a:t>
              </a:r>
            </a:p>
          </p:txBody>
        </p:sp>
        <p:cxnSp>
          <p:nvCxnSpPr>
            <p:cNvPr id="16" name="AutoShape 12"/>
            <p:cNvCxnSpPr>
              <a:cxnSpLocks noChangeShapeType="1"/>
              <a:stCxn id="15" idx="1"/>
              <a:endCxn id="17" idx="4"/>
            </p:cNvCxnSpPr>
            <p:nvPr/>
          </p:nvCxnSpPr>
          <p:spPr bwMode="auto">
            <a:xfrm rot="10800000">
              <a:off x="4654611" y="2061978"/>
              <a:ext cx="1234122" cy="25449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7" name="Oval 13"/>
            <p:cNvSpPr>
              <a:spLocks noChangeArrowheads="1"/>
            </p:cNvSpPr>
            <p:nvPr/>
          </p:nvSpPr>
          <p:spPr bwMode="auto">
            <a:xfrm>
              <a:off x="4521207" y="1808557"/>
              <a:ext cx="266808"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spTree>
    <p:extLst>
      <p:ext uri="{BB962C8B-B14F-4D97-AF65-F5344CB8AC3E}">
        <p14:creationId xmlns:p14="http://schemas.microsoft.com/office/powerpoint/2010/main" val="56446145"/>
      </p:ext>
    </p:extLst>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dirty="0"/>
              <a:t>Trace control .xml (</a:t>
            </a:r>
            <a:r>
              <a:rPr lang="en-US" dirty="0" err="1"/>
              <a:t>cont</a:t>
            </a:r>
            <a:r>
              <a:rPr lang="en-US" dirty="0"/>
              <a:t>)</a:t>
            </a:r>
          </a:p>
        </p:txBody>
      </p:sp>
      <p:sp>
        <p:nvSpPr>
          <p:cNvPr id="239619" name="Text Box 3"/>
          <p:cNvSpPr txBox="1">
            <a:spLocks noChangeArrowheads="1"/>
          </p:cNvSpPr>
          <p:nvPr/>
        </p:nvSpPr>
        <p:spPr bwMode="auto">
          <a:xfrm>
            <a:off x="369511" y="1030431"/>
            <a:ext cx="8506566" cy="3754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a:t>
            </a:r>
          </a:p>
          <a:p>
            <a:endParaRPr lang="en-US" sz="1400" dirty="0">
              <a:latin typeface="Courier New" pitchFamily="49" charset="0"/>
            </a:endParaRPr>
          </a:p>
          <a:p>
            <a:r>
              <a:rPr lang="en-US" sz="1400" dirty="0">
                <a:latin typeface="Courier New" pitchFamily="49" charset="0"/>
              </a:rPr>
              <a:t>  </a:t>
            </a:r>
            <a:endParaRPr lang="en-US" sz="1400" dirty="0" smtClean="0">
              <a:latin typeface="Courier New" pitchFamily="49" charset="0"/>
            </a:endParaRPr>
          </a:p>
          <a:p>
            <a:endParaRPr lang="en-US" sz="1400" dirty="0">
              <a:latin typeface="Courier New" pitchFamily="49" charset="0"/>
            </a:endParaRPr>
          </a:p>
          <a:p>
            <a:r>
              <a:rPr lang="en-US" sz="1400" dirty="0">
                <a:latin typeface="Courier New" pitchFamily="49" charset="0"/>
              </a:rPr>
              <a:t> &lt;bursts enabled="no"&gt;</a:t>
            </a:r>
          </a:p>
          <a:p>
            <a:r>
              <a:rPr lang="en-US" sz="1400" dirty="0">
                <a:latin typeface="Courier New" pitchFamily="49" charset="0"/>
              </a:rPr>
              <a:t>    &lt;threshold enabled="yes"&gt;500u&lt;/threshold&gt;</a:t>
            </a:r>
          </a:p>
          <a:p>
            <a:r>
              <a:rPr lang="en-US" sz="1400" dirty="0">
                <a:latin typeface="Courier New" pitchFamily="49" charset="0"/>
              </a:rPr>
              <a:t>    &lt;counters enabled="yes" /&gt;</a:t>
            </a:r>
          </a:p>
          <a:p>
            <a:r>
              <a:rPr lang="en-US" sz="1400" dirty="0">
                <a:latin typeface="Courier New" pitchFamily="49" charset="0"/>
              </a:rPr>
              <a:t>    &lt;</a:t>
            </a:r>
            <a:r>
              <a:rPr lang="en-US" sz="1400" dirty="0" err="1">
                <a:latin typeface="Courier New" pitchFamily="49" charset="0"/>
              </a:rPr>
              <a:t>mpi</a:t>
            </a:r>
            <a:r>
              <a:rPr lang="en-US" sz="1400" dirty="0">
                <a:latin typeface="Courier New" pitchFamily="49" charset="0"/>
              </a:rPr>
              <a:t>-statistics enabled="yes" /&gt;</a:t>
            </a:r>
          </a:p>
          <a:p>
            <a:r>
              <a:rPr lang="en-US" sz="1400" dirty="0">
                <a:latin typeface="Courier New" pitchFamily="49" charset="0"/>
              </a:rPr>
              <a:t>  &lt;/bursts&gt;</a:t>
            </a:r>
          </a:p>
          <a:p>
            <a:endParaRPr lang="en-US" sz="1400" dirty="0" smtClean="0">
              <a:latin typeface="Courier New" pitchFamily="49" charset="0"/>
            </a:endParaRPr>
          </a:p>
          <a:p>
            <a:endParaRPr lang="en-US" sz="1400" dirty="0">
              <a:latin typeface="Courier New" pitchFamily="49" charset="0"/>
            </a:endParaRPr>
          </a:p>
          <a:p>
            <a:endParaRPr lang="en-US" sz="1400" dirty="0">
              <a:latin typeface="Courier New" pitchFamily="49" charset="0"/>
            </a:endParaRPr>
          </a:p>
          <a:p>
            <a:r>
              <a:rPr lang="en-US" sz="1400" dirty="0">
                <a:latin typeface="Courier New" pitchFamily="49" charset="0"/>
              </a:rPr>
              <a:t>  </a:t>
            </a:r>
          </a:p>
          <a:p>
            <a:r>
              <a:rPr lang="en-US" sz="1400" dirty="0">
                <a:latin typeface="Courier New" pitchFamily="49" charset="0"/>
              </a:rPr>
              <a:t> </a:t>
            </a:r>
            <a:r>
              <a:rPr lang="en-US" sz="1400" dirty="0" smtClean="0">
                <a:latin typeface="Courier New" pitchFamily="49" charset="0"/>
              </a:rPr>
              <a:t> &lt;</a:t>
            </a:r>
            <a:r>
              <a:rPr lang="en-US" sz="1400" dirty="0">
                <a:latin typeface="Courier New" pitchFamily="49" charset="0"/>
              </a:rPr>
              <a:t>sampling enabled="no" type="default" period="</a:t>
            </a:r>
            <a:r>
              <a:rPr lang="en-US" sz="1400" dirty="0" smtClean="0">
                <a:latin typeface="Courier New" pitchFamily="49" charset="0"/>
              </a:rPr>
              <a:t>5m</a:t>
            </a:r>
            <a:r>
              <a:rPr lang="en-US" sz="1400" dirty="0">
                <a:latin typeface="Courier New" pitchFamily="49" charset="0"/>
              </a:rPr>
              <a:t>" </a:t>
            </a:r>
            <a:r>
              <a:rPr lang="en-US" sz="1400" dirty="0" smtClean="0">
                <a:latin typeface="Courier New" pitchFamily="49" charset="0"/>
              </a:rPr>
              <a:t>/&gt;</a:t>
            </a:r>
          </a:p>
          <a:p>
            <a:endParaRPr lang="en-US" sz="1400" dirty="0">
              <a:latin typeface="Courier New" pitchFamily="49" charset="0"/>
            </a:endParaRPr>
          </a:p>
          <a:p>
            <a:endParaRPr lang="en-US" sz="1400" dirty="0" smtClean="0">
              <a:latin typeface="Courier New" pitchFamily="49" charset="0"/>
            </a:endParaRPr>
          </a:p>
          <a:p>
            <a:r>
              <a:rPr lang="en-US" sz="1400" dirty="0" smtClean="0">
                <a:latin typeface="Courier New" pitchFamily="49" charset="0"/>
              </a:rPr>
              <a:t>…</a:t>
            </a:r>
            <a:endParaRPr lang="en-US" sz="1400" dirty="0">
              <a:latin typeface="Courier New" pitchFamily="49" charset="0"/>
            </a:endParaRPr>
          </a:p>
        </p:txBody>
      </p:sp>
      <p:sp>
        <p:nvSpPr>
          <p:cNvPr id="239623" name="Text Box 7"/>
          <p:cNvSpPr txBox="1">
            <a:spLocks noChangeArrowheads="1"/>
          </p:cNvSpPr>
          <p:nvPr/>
        </p:nvSpPr>
        <p:spPr bwMode="auto">
          <a:xfrm>
            <a:off x="3306620" y="897580"/>
            <a:ext cx="2653266"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a:latin typeface="Courier New" pitchFamily="49" charset="0"/>
              </a:rPr>
              <a:t>mpitrace.xml  (cont)</a:t>
            </a:r>
          </a:p>
        </p:txBody>
      </p:sp>
      <p:grpSp>
        <p:nvGrpSpPr>
          <p:cNvPr id="3" name="Group 2"/>
          <p:cNvGrpSpPr/>
          <p:nvPr/>
        </p:nvGrpSpPr>
        <p:grpSpPr>
          <a:xfrm>
            <a:off x="4584461" y="2202100"/>
            <a:ext cx="4309088" cy="618850"/>
            <a:chOff x="4215544" y="2579136"/>
            <a:chExt cx="4309088" cy="618850"/>
          </a:xfrm>
        </p:grpSpPr>
        <p:sp>
          <p:nvSpPr>
            <p:cNvPr id="239630" name="Text Box 14"/>
            <p:cNvSpPr txBox="1">
              <a:spLocks noChangeArrowheads="1"/>
            </p:cNvSpPr>
            <p:nvPr/>
          </p:nvSpPr>
          <p:spPr bwMode="auto">
            <a:xfrm>
              <a:off x="5501564" y="2671395"/>
              <a:ext cx="3023068"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dirty="0">
                  <a:solidFill>
                    <a:srgbClr val="000066"/>
                  </a:solidFill>
                </a:rPr>
                <a:t>… emit only computation bursts of a minimal duration …</a:t>
              </a:r>
            </a:p>
          </p:txBody>
        </p:sp>
        <p:cxnSp>
          <p:nvCxnSpPr>
            <p:cNvPr id="239631" name="AutoShape 15"/>
            <p:cNvCxnSpPr>
              <a:cxnSpLocks noChangeShapeType="1"/>
              <a:stCxn id="239630" idx="1"/>
              <a:endCxn id="239632" idx="6"/>
            </p:cNvCxnSpPr>
            <p:nvPr/>
          </p:nvCxnSpPr>
          <p:spPr bwMode="auto">
            <a:xfrm rot="10800000">
              <a:off x="4482352" y="2705847"/>
              <a:ext cx="1019213" cy="228845"/>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9632" name="Oval 16"/>
            <p:cNvSpPr>
              <a:spLocks noChangeArrowheads="1"/>
            </p:cNvSpPr>
            <p:nvPr/>
          </p:nvSpPr>
          <p:spPr bwMode="auto">
            <a:xfrm>
              <a:off x="4215544" y="2579136"/>
              <a:ext cx="266807" cy="253420"/>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grpSp>
        <p:nvGrpSpPr>
          <p:cNvPr id="2" name="Group 1"/>
          <p:cNvGrpSpPr/>
          <p:nvPr/>
        </p:nvGrpSpPr>
        <p:grpSpPr>
          <a:xfrm>
            <a:off x="3707904" y="2532918"/>
            <a:ext cx="4997887" cy="797851"/>
            <a:chOff x="3678569" y="3279221"/>
            <a:chExt cx="4997887" cy="797851"/>
          </a:xfrm>
        </p:grpSpPr>
        <p:sp>
          <p:nvSpPr>
            <p:cNvPr id="239633" name="Text Box 17"/>
            <p:cNvSpPr txBox="1">
              <a:spLocks noChangeArrowheads="1"/>
            </p:cNvSpPr>
            <p:nvPr/>
          </p:nvSpPr>
          <p:spPr bwMode="auto">
            <a:xfrm>
              <a:off x="5653388" y="3781314"/>
              <a:ext cx="3023068"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dirty="0">
                  <a:solidFill>
                    <a:srgbClr val="000066"/>
                  </a:solidFill>
                </a:rPr>
                <a:t>… plus summarized MPI events</a:t>
              </a:r>
            </a:p>
          </p:txBody>
        </p:sp>
        <p:cxnSp>
          <p:nvCxnSpPr>
            <p:cNvPr id="239634" name="AutoShape 18"/>
            <p:cNvCxnSpPr>
              <a:cxnSpLocks noChangeShapeType="1"/>
              <a:stCxn id="239633" idx="1"/>
              <a:endCxn id="239635" idx="4"/>
            </p:cNvCxnSpPr>
            <p:nvPr/>
          </p:nvCxnSpPr>
          <p:spPr bwMode="auto">
            <a:xfrm rot="10800000">
              <a:off x="3811974" y="3532643"/>
              <a:ext cx="1841415" cy="396551"/>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9635" name="Oval 19"/>
            <p:cNvSpPr>
              <a:spLocks noChangeArrowheads="1"/>
            </p:cNvSpPr>
            <p:nvPr/>
          </p:nvSpPr>
          <p:spPr bwMode="auto">
            <a:xfrm>
              <a:off x="3678569" y="3279221"/>
              <a:ext cx="266807"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grpSp>
        <p:nvGrpSpPr>
          <p:cNvPr id="26" name="Group 25"/>
          <p:cNvGrpSpPr/>
          <p:nvPr/>
        </p:nvGrpSpPr>
        <p:grpSpPr>
          <a:xfrm>
            <a:off x="2195736" y="3789040"/>
            <a:ext cx="5760640" cy="655798"/>
            <a:chOff x="2324138" y="1808557"/>
            <a:chExt cx="5760640" cy="655798"/>
          </a:xfrm>
        </p:grpSpPr>
        <p:sp>
          <p:nvSpPr>
            <p:cNvPr id="27" name="Text Box 8"/>
            <p:cNvSpPr txBox="1">
              <a:spLocks noChangeArrowheads="1"/>
            </p:cNvSpPr>
            <p:nvPr/>
          </p:nvSpPr>
          <p:spPr bwMode="auto">
            <a:xfrm>
              <a:off x="3558915" y="2168597"/>
              <a:ext cx="4525863"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Activate/not time based sampling and how often</a:t>
              </a:r>
              <a:endParaRPr lang="en-US" sz="1500" b="1" dirty="0">
                <a:solidFill>
                  <a:srgbClr val="000066"/>
                </a:solidFill>
              </a:endParaRPr>
            </a:p>
          </p:txBody>
        </p:sp>
        <p:cxnSp>
          <p:nvCxnSpPr>
            <p:cNvPr id="28" name="AutoShape 12"/>
            <p:cNvCxnSpPr>
              <a:cxnSpLocks noChangeShapeType="1"/>
              <a:stCxn id="27" idx="1"/>
              <a:endCxn id="29" idx="4"/>
            </p:cNvCxnSpPr>
            <p:nvPr/>
          </p:nvCxnSpPr>
          <p:spPr bwMode="auto">
            <a:xfrm rot="10800000">
              <a:off x="2457543" y="2061978"/>
              <a:ext cx="1101373" cy="25449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9" name="Oval 13"/>
            <p:cNvSpPr>
              <a:spLocks noChangeArrowheads="1"/>
            </p:cNvSpPr>
            <p:nvPr/>
          </p:nvSpPr>
          <p:spPr bwMode="auto">
            <a:xfrm>
              <a:off x="2324138" y="1808557"/>
              <a:ext cx="266808"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sp>
        <p:nvSpPr>
          <p:cNvPr id="34" name="Rectangle 33"/>
          <p:cNvSpPr/>
          <p:nvPr/>
        </p:nvSpPr>
        <p:spPr>
          <a:xfrm>
            <a:off x="607089" y="3789040"/>
            <a:ext cx="5743903" cy="309267"/>
          </a:xfrm>
          <a:prstGeom prst="rect">
            <a:avLst/>
          </a:prstGeom>
          <a:solidFill>
            <a:schemeClr val="accent6">
              <a:lumMod val="60000"/>
              <a:lumOff val="4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46494" y="1916832"/>
            <a:ext cx="4666665" cy="1053895"/>
          </a:xfrm>
          <a:prstGeom prst="rect">
            <a:avLst/>
          </a:prstGeom>
          <a:solidFill>
            <a:schemeClr val="accent6">
              <a:lumMod val="60000"/>
              <a:lumOff val="4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994387"/>
      </p:ext>
    </p:extLst>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Text Box 3"/>
          <p:cNvSpPr txBox="1">
            <a:spLocks noChangeArrowheads="1"/>
          </p:cNvSpPr>
          <p:nvPr/>
        </p:nvSpPr>
        <p:spPr bwMode="auto">
          <a:xfrm>
            <a:off x="369511" y="1052736"/>
            <a:ext cx="8506566" cy="353941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dirty="0">
                <a:latin typeface="Courier New" pitchFamily="49" charset="0"/>
              </a:rPr>
              <a:t>…</a:t>
            </a:r>
          </a:p>
          <a:p>
            <a:endParaRPr lang="en-US" sz="1400" dirty="0">
              <a:latin typeface="Courier New" pitchFamily="49" charset="0"/>
            </a:endParaRPr>
          </a:p>
          <a:p>
            <a:r>
              <a:rPr lang="en-US" sz="1400" dirty="0">
                <a:latin typeface="Courier New" pitchFamily="49" charset="0"/>
              </a:rPr>
              <a:t>  &lt;merge enabled="yes" </a:t>
            </a:r>
          </a:p>
          <a:p>
            <a:r>
              <a:rPr lang="en-US" sz="1400" dirty="0">
                <a:latin typeface="Courier New" pitchFamily="49" charset="0"/>
              </a:rPr>
              <a:t>    synchronization="default"</a:t>
            </a:r>
          </a:p>
          <a:p>
            <a:r>
              <a:rPr lang="en-US" sz="1400" dirty="0">
                <a:latin typeface="Courier New" pitchFamily="49" charset="0"/>
              </a:rPr>
              <a:t>    binary="$EXE$"</a:t>
            </a:r>
          </a:p>
          <a:p>
            <a:r>
              <a:rPr lang="en-US" sz="1400" dirty="0">
                <a:latin typeface="Courier New" pitchFamily="49" charset="0"/>
              </a:rPr>
              <a:t>    tree-fan-out="16"</a:t>
            </a:r>
          </a:p>
          <a:p>
            <a:r>
              <a:rPr lang="en-US" sz="1400" dirty="0">
                <a:latin typeface="Courier New" pitchFamily="49" charset="0"/>
              </a:rPr>
              <a:t>    max-memory="512"</a:t>
            </a:r>
          </a:p>
          <a:p>
            <a:r>
              <a:rPr lang="en-US" sz="1400" dirty="0">
                <a:latin typeface="Courier New" pitchFamily="49" charset="0"/>
              </a:rPr>
              <a:t>    joint-states="yes"</a:t>
            </a:r>
          </a:p>
          <a:p>
            <a:r>
              <a:rPr lang="en-US" sz="1400" dirty="0">
                <a:latin typeface="Courier New" pitchFamily="49" charset="0"/>
              </a:rPr>
              <a:t>    keep-</a:t>
            </a:r>
            <a:r>
              <a:rPr lang="en-US" sz="1400" dirty="0" err="1">
                <a:latin typeface="Courier New" pitchFamily="49" charset="0"/>
              </a:rPr>
              <a:t>mpits</a:t>
            </a:r>
            <a:r>
              <a:rPr lang="en-US" sz="1400" dirty="0">
                <a:latin typeface="Courier New" pitchFamily="49" charset="0"/>
              </a:rPr>
              <a:t>="yes"</a:t>
            </a:r>
          </a:p>
          <a:p>
            <a:r>
              <a:rPr lang="en-US" sz="1400" dirty="0">
                <a:latin typeface="Courier New" pitchFamily="49" charset="0"/>
              </a:rPr>
              <a:t>    sort-addresses="yes"</a:t>
            </a:r>
          </a:p>
          <a:p>
            <a:r>
              <a:rPr lang="en-US" sz="1400" dirty="0">
                <a:latin typeface="Courier New" pitchFamily="49" charset="0"/>
              </a:rPr>
              <a:t>  &gt;</a:t>
            </a:r>
          </a:p>
          <a:p>
            <a:r>
              <a:rPr lang="en-US" sz="1400" dirty="0">
                <a:latin typeface="Courier New" pitchFamily="49" charset="0"/>
              </a:rPr>
              <a:t>    $TRACENAME$</a:t>
            </a:r>
          </a:p>
          <a:p>
            <a:r>
              <a:rPr lang="en-US" sz="1400" dirty="0">
                <a:latin typeface="Courier New" pitchFamily="49" charset="0"/>
              </a:rPr>
              <a:t>  &lt;/merge&gt;</a:t>
            </a:r>
          </a:p>
          <a:p>
            <a:endParaRPr lang="en-US" sz="1400" dirty="0">
              <a:latin typeface="Courier New" pitchFamily="49" charset="0"/>
            </a:endParaRPr>
          </a:p>
          <a:p>
            <a:r>
              <a:rPr lang="en-US" sz="1400" dirty="0">
                <a:latin typeface="Courier New" pitchFamily="49" charset="0"/>
              </a:rPr>
              <a:t>  </a:t>
            </a:r>
          </a:p>
          <a:p>
            <a:r>
              <a:rPr lang="en-US" sz="1400" dirty="0">
                <a:latin typeface="Courier New" pitchFamily="49" charset="0"/>
              </a:rPr>
              <a:t>&lt;/trace&gt;</a:t>
            </a:r>
          </a:p>
        </p:txBody>
      </p:sp>
      <p:sp>
        <p:nvSpPr>
          <p:cNvPr id="239618" name="Rectangle 2"/>
          <p:cNvSpPr>
            <a:spLocks noGrp="1" noChangeArrowheads="1"/>
          </p:cNvSpPr>
          <p:nvPr>
            <p:ph type="title"/>
          </p:nvPr>
        </p:nvSpPr>
        <p:spPr/>
        <p:txBody>
          <a:bodyPr/>
          <a:lstStyle/>
          <a:p>
            <a:r>
              <a:rPr lang="en-US" dirty="0"/>
              <a:t>Trace control .xml (</a:t>
            </a:r>
            <a:r>
              <a:rPr lang="en-US" dirty="0" err="1"/>
              <a:t>cont</a:t>
            </a:r>
            <a:r>
              <a:rPr lang="en-US" dirty="0"/>
              <a:t>)</a:t>
            </a:r>
          </a:p>
        </p:txBody>
      </p:sp>
      <p:grpSp>
        <p:nvGrpSpPr>
          <p:cNvPr id="7" name="Group 6"/>
          <p:cNvGrpSpPr/>
          <p:nvPr/>
        </p:nvGrpSpPr>
        <p:grpSpPr>
          <a:xfrm>
            <a:off x="2684178" y="1258175"/>
            <a:ext cx="5560230" cy="526591"/>
            <a:chOff x="2684178" y="1258175"/>
            <a:chExt cx="5560230" cy="526591"/>
          </a:xfrm>
        </p:grpSpPr>
        <p:cxnSp>
          <p:nvCxnSpPr>
            <p:cNvPr id="239620" name="AutoShape 4"/>
            <p:cNvCxnSpPr>
              <a:cxnSpLocks noChangeShapeType="1"/>
              <a:stCxn id="239622" idx="1"/>
              <a:endCxn id="239621" idx="6"/>
            </p:cNvCxnSpPr>
            <p:nvPr/>
          </p:nvCxnSpPr>
          <p:spPr bwMode="auto">
            <a:xfrm rot="10800000" flipV="1">
              <a:off x="2987824" y="1521471"/>
              <a:ext cx="1730040" cy="90024"/>
            </a:xfrm>
            <a:prstGeom prst="curvedConnector3">
              <a:avLst>
                <a:gd name="adj1" fmla="val 50000"/>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9621" name="Oval 5"/>
            <p:cNvSpPr>
              <a:spLocks noChangeArrowheads="1"/>
            </p:cNvSpPr>
            <p:nvPr/>
          </p:nvSpPr>
          <p:spPr bwMode="auto">
            <a:xfrm>
              <a:off x="2684178" y="1484784"/>
              <a:ext cx="303646"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39622" name="Text Box 6"/>
            <p:cNvSpPr txBox="1">
              <a:spLocks noChangeArrowheads="1"/>
            </p:cNvSpPr>
            <p:nvPr/>
          </p:nvSpPr>
          <p:spPr bwMode="auto">
            <a:xfrm>
              <a:off x="4717864" y="1258175"/>
              <a:ext cx="3526544" cy="526591"/>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99" tIns="32149" rIns="64299" bIns="32149">
              <a:spAutoFit/>
            </a:bodyPr>
            <a:lstStyle/>
            <a:p>
              <a:r>
                <a:rPr lang="en-US" sz="1500" b="1" dirty="0" smtClean="0">
                  <a:solidFill>
                    <a:srgbClr val="000066"/>
                  </a:solidFill>
                </a:rPr>
                <a:t>Merge individual traces into global application trace at end of run  …</a:t>
              </a:r>
              <a:endParaRPr lang="en-US" sz="1500" b="1" dirty="0">
                <a:solidFill>
                  <a:srgbClr val="000066"/>
                </a:solidFill>
              </a:endParaRPr>
            </a:p>
          </p:txBody>
        </p:sp>
      </p:grpSp>
      <p:sp>
        <p:nvSpPr>
          <p:cNvPr id="239623" name="Text Box 7"/>
          <p:cNvSpPr txBox="1">
            <a:spLocks noChangeArrowheads="1"/>
          </p:cNvSpPr>
          <p:nvPr/>
        </p:nvSpPr>
        <p:spPr bwMode="auto">
          <a:xfrm>
            <a:off x="3306620" y="897580"/>
            <a:ext cx="2653266" cy="33854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8" tIns="45714" rIns="91428" bIns="45714">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a:latin typeface="Courier New" pitchFamily="49" charset="0"/>
              </a:rPr>
              <a:t>mpitrace.xml  (cont)</a:t>
            </a:r>
          </a:p>
        </p:txBody>
      </p:sp>
      <p:grpSp>
        <p:nvGrpSpPr>
          <p:cNvPr id="6" name="Group 5"/>
          <p:cNvGrpSpPr/>
          <p:nvPr/>
        </p:nvGrpSpPr>
        <p:grpSpPr>
          <a:xfrm>
            <a:off x="1941534" y="3356992"/>
            <a:ext cx="4051224" cy="655798"/>
            <a:chOff x="4521207" y="1808557"/>
            <a:chExt cx="4051224" cy="655798"/>
          </a:xfrm>
        </p:grpSpPr>
        <p:sp>
          <p:nvSpPr>
            <p:cNvPr id="239624" name="Text Box 8"/>
            <p:cNvSpPr txBox="1">
              <a:spLocks noChangeArrowheads="1"/>
            </p:cNvSpPr>
            <p:nvPr/>
          </p:nvSpPr>
          <p:spPr bwMode="auto">
            <a:xfrm>
              <a:off x="5888733" y="2168597"/>
              <a:ext cx="2683698" cy="295758"/>
            </a:xfrm>
            <a:prstGeom prst="rect">
              <a:avLst/>
            </a:prstGeom>
            <a:solidFill>
              <a:schemeClr val="bg1"/>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r>
                <a:rPr lang="en-US" sz="1500" b="1" dirty="0" smtClean="0">
                  <a:solidFill>
                    <a:srgbClr val="000066"/>
                  </a:solidFill>
                </a:rPr>
                <a:t>… into this trace name </a:t>
              </a:r>
              <a:endParaRPr lang="en-US" sz="1500" b="1" dirty="0">
                <a:solidFill>
                  <a:srgbClr val="000066"/>
                </a:solidFill>
              </a:endParaRPr>
            </a:p>
          </p:txBody>
        </p:sp>
        <p:cxnSp>
          <p:nvCxnSpPr>
            <p:cNvPr id="239628" name="AutoShape 12"/>
            <p:cNvCxnSpPr>
              <a:cxnSpLocks noChangeShapeType="1"/>
              <a:stCxn id="239624" idx="1"/>
              <a:endCxn id="239629" idx="4"/>
            </p:cNvCxnSpPr>
            <p:nvPr/>
          </p:nvCxnSpPr>
          <p:spPr bwMode="auto">
            <a:xfrm rot="10800000">
              <a:off x="4654611" y="2061978"/>
              <a:ext cx="1234122" cy="254498"/>
            </a:xfrm>
            <a:prstGeom prst="curvedConnector2">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9629" name="Oval 13"/>
            <p:cNvSpPr>
              <a:spLocks noChangeArrowheads="1"/>
            </p:cNvSpPr>
            <p:nvPr/>
          </p:nvSpPr>
          <p:spPr bwMode="auto">
            <a:xfrm>
              <a:off x="4521207" y="1808557"/>
              <a:ext cx="266808" cy="253421"/>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spTree>
    <p:extLst>
      <p:ext uri="{BB962C8B-B14F-4D97-AF65-F5344CB8AC3E}">
        <p14:creationId xmlns:p14="http://schemas.microsoft.com/office/powerpoint/2010/main" val="2707478701"/>
      </p:ext>
    </p:extLst>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4A490C5D-AEA8-4823-B9B3-806910A0ECF7}" type="slidenum">
              <a:rPr lang="es-ES" smtClean="0"/>
              <a:pPr/>
              <a:t>228</a:t>
            </a:fld>
            <a:endParaRPr lang="es-ES" dirty="0"/>
          </a:p>
        </p:txBody>
      </p:sp>
      <p:sp>
        <p:nvSpPr>
          <p:cNvPr id="3" name="Title 2"/>
          <p:cNvSpPr>
            <a:spLocks noGrp="1"/>
          </p:cNvSpPr>
          <p:nvPr>
            <p:ph type="title"/>
          </p:nvPr>
        </p:nvSpPr>
        <p:spPr/>
        <p:txBody>
          <a:bodyPr/>
          <a:lstStyle/>
          <a:p>
            <a:r>
              <a:rPr lang="en-US" dirty="0"/>
              <a:t>LD_PRELOAD library selection</a:t>
            </a:r>
          </a:p>
        </p:txBody>
      </p:sp>
      <p:sp>
        <p:nvSpPr>
          <p:cNvPr id="4" name="Content Placeholder 3"/>
          <p:cNvSpPr>
            <a:spLocks noGrp="1"/>
          </p:cNvSpPr>
          <p:nvPr>
            <p:ph idx="1"/>
          </p:nvPr>
        </p:nvSpPr>
        <p:spPr/>
        <p:txBody>
          <a:bodyPr/>
          <a:lstStyle/>
          <a:p>
            <a:r>
              <a:rPr lang="en-US" dirty="0" smtClean="0"/>
              <a:t>Library depends on programming model</a:t>
            </a:r>
          </a:p>
          <a:p>
            <a:pPr lvl="1"/>
            <a:endParaRPr lang="en-US" dirty="0"/>
          </a:p>
        </p:txBody>
      </p:sp>
      <p:graphicFrame>
        <p:nvGraphicFramePr>
          <p:cNvPr id="5" name="4 Tabla"/>
          <p:cNvGraphicFramePr>
            <a:graphicFrameLocks noGrp="1"/>
          </p:cNvGraphicFramePr>
          <p:nvPr>
            <p:extLst>
              <p:ext uri="{D42A27DB-BD31-4B8C-83A1-F6EECF244321}">
                <p14:modId xmlns:p14="http://schemas.microsoft.com/office/powerpoint/2010/main" val="1147390833"/>
              </p:ext>
            </p:extLst>
          </p:nvPr>
        </p:nvGraphicFramePr>
        <p:xfrm>
          <a:off x="3635896" y="1988840"/>
          <a:ext cx="4608512" cy="3718560"/>
        </p:xfrm>
        <a:graphic>
          <a:graphicData uri="http://schemas.openxmlformats.org/drawingml/2006/table">
            <a:tbl>
              <a:tblPr firstRow="1" bandRow="1">
                <a:tableStyleId>{5C22544A-7EE6-4342-B048-85BDC9FD1C3A}</a:tableStyleId>
              </a:tblPr>
              <a:tblGrid>
                <a:gridCol w="2232248"/>
                <a:gridCol w="2376264"/>
              </a:tblGrid>
              <a:tr h="375920">
                <a:tc>
                  <a:txBody>
                    <a:bodyPr/>
                    <a:lstStyle/>
                    <a:p>
                      <a:pPr algn="l"/>
                      <a:r>
                        <a:rPr lang="en-US" sz="1900" dirty="0" smtClean="0">
                          <a:solidFill>
                            <a:srgbClr val="000000"/>
                          </a:solidFill>
                        </a:rPr>
                        <a:t>Programming model</a:t>
                      </a:r>
                      <a:endParaRPr lang="en-US" sz="1900" dirty="0">
                        <a:solidFill>
                          <a:srgbClr val="000000"/>
                        </a:solidFill>
                      </a:endParaRPr>
                    </a:p>
                  </a:txBody>
                  <a:tcPr/>
                </a:tc>
                <a:tc>
                  <a:txBody>
                    <a:bodyPr/>
                    <a:lstStyle/>
                    <a:p>
                      <a:pPr algn="ctr"/>
                      <a:r>
                        <a:rPr lang="en-US" sz="1900" dirty="0" smtClean="0">
                          <a:solidFill>
                            <a:srgbClr val="000000"/>
                          </a:solidFill>
                        </a:rPr>
                        <a:t>Library</a:t>
                      </a:r>
                      <a:endParaRPr lang="en-US" sz="1900" dirty="0">
                        <a:solidFill>
                          <a:srgbClr val="000000"/>
                        </a:solidFill>
                      </a:endParaRPr>
                    </a:p>
                  </a:txBody>
                  <a:tcPr/>
                </a:tc>
              </a:tr>
              <a:tr h="375920">
                <a:tc>
                  <a:txBody>
                    <a:bodyPr/>
                    <a:lstStyle/>
                    <a:p>
                      <a:r>
                        <a:rPr lang="en-US" sz="1900" dirty="0" smtClean="0"/>
                        <a:t>Serial</a:t>
                      </a:r>
                      <a:endParaRPr lang="en-US" sz="1900" dirty="0"/>
                    </a:p>
                  </a:txBody>
                  <a:tcPr/>
                </a:tc>
                <a:tc>
                  <a:txBody>
                    <a:bodyPr/>
                    <a:lstStyle/>
                    <a:p>
                      <a:pPr algn="ctr"/>
                      <a:r>
                        <a:rPr lang="en-US" sz="1900" dirty="0" err="1" smtClean="0"/>
                        <a:t>libseqtrace</a:t>
                      </a:r>
                      <a:endParaRPr lang="en-US" sz="1900" dirty="0"/>
                    </a:p>
                  </a:txBody>
                  <a:tcPr/>
                </a:tc>
              </a:tr>
              <a:tr h="375920">
                <a:tc>
                  <a:txBody>
                    <a:bodyPr/>
                    <a:lstStyle/>
                    <a:p>
                      <a:r>
                        <a:rPr lang="en-US" sz="1900" dirty="0" smtClean="0"/>
                        <a:t>Pure MPI</a:t>
                      </a:r>
                      <a:endParaRPr lang="en-US" sz="1900" dirty="0"/>
                    </a:p>
                  </a:txBody>
                  <a:tcPr/>
                </a:tc>
                <a:tc>
                  <a:txBody>
                    <a:bodyPr/>
                    <a:lstStyle/>
                    <a:p>
                      <a:pPr algn="ctr"/>
                      <a:r>
                        <a:rPr lang="en-US" sz="1900" dirty="0" err="1" smtClean="0"/>
                        <a:t>libmpitrace</a:t>
                      </a:r>
                      <a:r>
                        <a:rPr lang="en-US" sz="1900" dirty="0" smtClean="0"/>
                        <a:t>[f]</a:t>
                      </a:r>
                      <a:r>
                        <a:rPr lang="en-US" sz="1900" baseline="30000" dirty="0" smtClean="0"/>
                        <a:t>1</a:t>
                      </a:r>
                      <a:endParaRPr lang="en-US" sz="1900" baseline="30000" dirty="0"/>
                    </a:p>
                  </a:txBody>
                  <a:tcPr/>
                </a:tc>
              </a:tr>
              <a:tr h="375920">
                <a:tc>
                  <a:txBody>
                    <a:bodyPr/>
                    <a:lstStyle/>
                    <a:p>
                      <a:r>
                        <a:rPr lang="en-US" sz="1900" dirty="0" smtClean="0"/>
                        <a:t>Pure </a:t>
                      </a:r>
                      <a:r>
                        <a:rPr lang="en-US" sz="1900" dirty="0" err="1" smtClean="0"/>
                        <a:t>OpenMP</a:t>
                      </a:r>
                      <a:endParaRPr lang="en-US" sz="1900" dirty="0"/>
                    </a:p>
                  </a:txBody>
                  <a:tcPr/>
                </a:tc>
                <a:tc>
                  <a:txBody>
                    <a:bodyPr/>
                    <a:lstStyle/>
                    <a:p>
                      <a:pPr algn="ctr"/>
                      <a:r>
                        <a:rPr lang="en-US" sz="1900" dirty="0" err="1" smtClean="0"/>
                        <a:t>libomptrace</a:t>
                      </a:r>
                      <a:endParaRPr lang="en-US" sz="1900" dirty="0" smtClean="0"/>
                    </a:p>
                  </a:txBody>
                  <a:tcPr/>
                </a:tc>
              </a:tr>
              <a:tr h="375920">
                <a:tc>
                  <a:txBody>
                    <a:bodyPr/>
                    <a:lstStyle/>
                    <a:p>
                      <a:r>
                        <a:rPr lang="en-US" sz="1900" dirty="0" smtClean="0"/>
                        <a:t>Pure </a:t>
                      </a:r>
                      <a:r>
                        <a:rPr lang="en-US" sz="1900" dirty="0" err="1" smtClean="0"/>
                        <a:t>Pthreads</a:t>
                      </a:r>
                      <a:endParaRPr lang="en-US" sz="1900" dirty="0"/>
                    </a:p>
                  </a:txBody>
                  <a:tcPr/>
                </a:tc>
                <a:tc>
                  <a:txBody>
                    <a:bodyPr/>
                    <a:lstStyle/>
                    <a:p>
                      <a:pPr algn="ctr"/>
                      <a:r>
                        <a:rPr lang="en-US" sz="1900" dirty="0" err="1" smtClean="0"/>
                        <a:t>libpttrace</a:t>
                      </a:r>
                      <a:endParaRPr lang="en-US" sz="1900" dirty="0" smtClean="0"/>
                    </a:p>
                  </a:txBody>
                  <a:tcPr/>
                </a:tc>
              </a:tr>
              <a:tr h="375920">
                <a:tc>
                  <a:txBody>
                    <a:bodyPr/>
                    <a:lstStyle/>
                    <a:p>
                      <a:r>
                        <a:rPr lang="en-US" sz="1900" dirty="0" smtClean="0"/>
                        <a:t>CUDA</a:t>
                      </a:r>
                      <a:endParaRPr lang="en-US" sz="1900" dirty="0"/>
                    </a:p>
                  </a:txBody>
                  <a:tcPr/>
                </a:tc>
                <a:tc>
                  <a:txBody>
                    <a:bodyPr/>
                    <a:lstStyle/>
                    <a:p>
                      <a:pPr algn="ctr"/>
                      <a:r>
                        <a:rPr lang="en-US" sz="1900" dirty="0" err="1" smtClean="0"/>
                        <a:t>libcudatrace</a:t>
                      </a:r>
                      <a:endParaRPr lang="en-US" sz="1900" dirty="0" smtClean="0"/>
                    </a:p>
                  </a:txBody>
                  <a:tcPr/>
                </a:tc>
              </a:tr>
              <a:tr h="375920">
                <a:tc>
                  <a:txBody>
                    <a:bodyPr/>
                    <a:lstStyle/>
                    <a:p>
                      <a:r>
                        <a:rPr lang="en-US" sz="1900" dirty="0" smtClean="0"/>
                        <a:t>MPI</a:t>
                      </a:r>
                      <a:r>
                        <a:rPr lang="en-US" sz="1900" baseline="0" dirty="0" smtClean="0"/>
                        <a:t> + </a:t>
                      </a:r>
                      <a:r>
                        <a:rPr lang="en-US" sz="1900" baseline="0" dirty="0" err="1" smtClean="0"/>
                        <a:t>OpenMP</a:t>
                      </a:r>
                      <a:endParaRPr lang="en-US" sz="19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err="1" smtClean="0"/>
                        <a:t>libompitrace</a:t>
                      </a:r>
                      <a:r>
                        <a:rPr lang="en-US" sz="1900" dirty="0" smtClean="0"/>
                        <a:t>[f]</a:t>
                      </a:r>
                      <a:r>
                        <a:rPr lang="en-US" sz="1900" baseline="30000" dirty="0" smtClean="0"/>
                        <a:t> 1</a:t>
                      </a:r>
                      <a:endParaRPr lang="en-US" sz="1900" dirty="0" smtClean="0"/>
                    </a:p>
                  </a:txBody>
                  <a:tcPr/>
                </a:tc>
              </a:tr>
              <a:tr h="375920">
                <a:tc>
                  <a:txBody>
                    <a:bodyPr/>
                    <a:lstStyle/>
                    <a:p>
                      <a:r>
                        <a:rPr lang="en-US" sz="1900" dirty="0" smtClean="0"/>
                        <a:t>MPI + </a:t>
                      </a:r>
                      <a:r>
                        <a:rPr lang="en-US" sz="1900" dirty="0" err="1" smtClean="0"/>
                        <a:t>Pthreads</a:t>
                      </a:r>
                      <a:endParaRPr lang="en-US" sz="19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err="1" smtClean="0"/>
                        <a:t>libptmpitrace</a:t>
                      </a:r>
                      <a:r>
                        <a:rPr lang="en-US" sz="1900" dirty="0" smtClean="0"/>
                        <a:t>[f]</a:t>
                      </a:r>
                      <a:r>
                        <a:rPr lang="en-US" sz="1900" baseline="30000" dirty="0" smtClean="0"/>
                        <a:t> 1</a:t>
                      </a:r>
                      <a:endParaRPr lang="en-US" sz="1900" dirty="0" smtClean="0"/>
                    </a:p>
                  </a:txBody>
                  <a:tcPr/>
                </a:tc>
              </a:tr>
              <a:tr h="375920">
                <a:tc>
                  <a:txBody>
                    <a:bodyPr/>
                    <a:lstStyle/>
                    <a:p>
                      <a:r>
                        <a:rPr lang="en-US" sz="1900" dirty="0" err="1" smtClean="0"/>
                        <a:t>Mpi</a:t>
                      </a:r>
                      <a:r>
                        <a:rPr lang="en-US" sz="1900" dirty="0" smtClean="0"/>
                        <a:t> + CUDA</a:t>
                      </a:r>
                      <a:endParaRPr lang="en-US" sz="19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err="1" smtClean="0"/>
                        <a:t>libcudampitrace</a:t>
                      </a:r>
                      <a:r>
                        <a:rPr lang="en-US" sz="1900" dirty="0" smtClean="0"/>
                        <a:t>[f]</a:t>
                      </a:r>
                      <a:r>
                        <a:rPr lang="en-US" sz="1900" baseline="30000" dirty="0" smtClean="0"/>
                        <a:t> 1</a:t>
                      </a:r>
                      <a:endParaRPr lang="en-US" sz="1900" dirty="0" smtClean="0"/>
                    </a:p>
                  </a:txBody>
                  <a:tcPr/>
                </a:tc>
              </a:tr>
            </a:tbl>
          </a:graphicData>
        </a:graphic>
      </p:graphicFrame>
      <p:sp>
        <p:nvSpPr>
          <p:cNvPr id="6" name="5 CuadroTexto"/>
          <p:cNvSpPr txBox="1"/>
          <p:nvPr/>
        </p:nvSpPr>
        <p:spPr>
          <a:xfrm>
            <a:off x="6156176" y="5867980"/>
            <a:ext cx="2090637" cy="369332"/>
          </a:xfrm>
          <a:prstGeom prst="rect">
            <a:avLst/>
          </a:prstGeom>
          <a:noFill/>
        </p:spPr>
        <p:txBody>
          <a:bodyPr wrap="none" rtlCol="0">
            <a:spAutoFit/>
          </a:bodyPr>
          <a:lstStyle/>
          <a:p>
            <a:r>
              <a:rPr lang="en-US" baseline="30000" dirty="0" smtClean="0"/>
              <a:t>1</a:t>
            </a:r>
            <a:r>
              <a:rPr lang="en-US" dirty="0"/>
              <a:t> </a:t>
            </a:r>
            <a:r>
              <a:rPr lang="en-US" dirty="0" smtClean="0"/>
              <a:t>for Fortran codes</a:t>
            </a:r>
            <a:endParaRPr lang="en-US" baseline="30000" dirty="0" smtClean="0"/>
          </a:p>
        </p:txBody>
      </p:sp>
    </p:spTree>
    <p:extLst>
      <p:ext uri="{BB962C8B-B14F-4D97-AF65-F5344CB8AC3E}">
        <p14:creationId xmlns:p14="http://schemas.microsoft.com/office/powerpoint/2010/main" val="186158192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110" y="3061611"/>
            <a:ext cx="3817548" cy="699309"/>
          </a:xfrm>
          <a:prstGeom prst="rect">
            <a:avLst/>
          </a:prstGeom>
          <a:noFill/>
        </p:spPr>
        <p:txBody>
          <a:bodyPr wrap="none" lIns="82945" tIns="41473" rIns="82945" bIns="41473" rtlCol="0">
            <a:spAutoFit/>
          </a:bodyPr>
          <a:lstStyle/>
          <a:p>
            <a:r>
              <a:rPr lang="en-US" sz="4000" dirty="0" smtClean="0">
                <a:solidFill>
                  <a:srgbClr val="004586"/>
                </a:solidFill>
              </a:rPr>
              <a:t>Using </a:t>
            </a:r>
            <a:r>
              <a:rPr lang="en-US" sz="4000" dirty="0" err="1" smtClean="0">
                <a:solidFill>
                  <a:srgbClr val="004586"/>
                </a:solidFill>
              </a:rPr>
              <a:t>Dimemas</a:t>
            </a:r>
            <a:endParaRPr lang="en-US" sz="4000" dirty="0">
              <a:solidFill>
                <a:srgbClr val="004586"/>
              </a:solidFill>
            </a:endParaRPr>
          </a:p>
        </p:txBody>
      </p:sp>
    </p:spTree>
    <p:extLst>
      <p:ext uri="{BB962C8B-B14F-4D97-AF65-F5344CB8AC3E}">
        <p14:creationId xmlns:p14="http://schemas.microsoft.com/office/powerpoint/2010/main" val="2271627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5"/>
          <p:cNvPicPr>
            <a:picLocks noChangeAspect="1" noChangeArrowheads="1"/>
          </p:cNvPicPr>
          <p:nvPr/>
        </p:nvPicPr>
        <p:blipFill>
          <a:blip r:embed="rId3"/>
          <a:srcRect/>
          <a:stretch>
            <a:fillRect/>
          </a:stretch>
        </p:blipFill>
        <p:spPr bwMode="auto">
          <a:xfrm>
            <a:off x="522721" y="2456898"/>
            <a:ext cx="2237760" cy="570300"/>
          </a:xfrm>
          <a:prstGeom prst="rect">
            <a:avLst/>
          </a:prstGeom>
          <a:noFill/>
          <a:ln w="9525">
            <a:noFill/>
            <a:miter lim="800000"/>
            <a:headEnd/>
            <a:tailEnd/>
          </a:ln>
        </p:spPr>
      </p:pic>
      <p:sp>
        <p:nvSpPr>
          <p:cNvPr id="50178" name="Rectangle 1"/>
          <p:cNvSpPr>
            <a:spLocks noGrp="1" noChangeArrowheads="1"/>
          </p:cNvSpPr>
          <p:nvPr>
            <p:ph type="title" idx="4294967295"/>
          </p:nvPr>
        </p:nvSpPr>
        <p:spPr>
          <a:xfrm>
            <a:off x="457920" y="0"/>
            <a:ext cx="6073920" cy="751759"/>
          </a:xfrm>
        </p:spPr>
        <p:txBody>
          <a:bodyPr/>
          <a:lstStyle/>
          <a:p>
            <a:pPr>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mtClean="0"/>
              <a:t>Paraver – Performance data browser</a:t>
            </a:r>
          </a:p>
        </p:txBody>
      </p:sp>
      <p:sp>
        <p:nvSpPr>
          <p:cNvPr id="50179" name="Text Box 7"/>
          <p:cNvSpPr txBox="1">
            <a:spLocks noChangeArrowheads="1"/>
          </p:cNvSpPr>
          <p:nvPr/>
        </p:nvSpPr>
        <p:spPr bwMode="auto">
          <a:xfrm>
            <a:off x="3070080" y="2308563"/>
            <a:ext cx="1435680" cy="442534"/>
          </a:xfrm>
          <a:prstGeom prst="rect">
            <a:avLst/>
          </a:prstGeom>
          <a:noFill/>
          <a:ln w="9525">
            <a:noFill/>
            <a:miter lim="800000"/>
            <a:headEnd/>
            <a:tailEnd/>
          </a:ln>
        </p:spPr>
        <p:txBody>
          <a:bodyPr lIns="117887" tIns="59107" rIns="117887" bIns="59107">
            <a:spAutoFit/>
          </a:bodyPr>
          <a:lstStyle/>
          <a:p>
            <a:pPr eaLnBrk="0" hangingPunct="0">
              <a:spcAft>
                <a:spcPts val="261"/>
              </a:spcAft>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2100" b="1">
                <a:solidFill>
                  <a:srgbClr val="000066"/>
                </a:solidFill>
                <a:latin typeface="Times New Roman" pitchFamily="18" charset="0"/>
              </a:rPr>
              <a:t>  </a:t>
            </a:r>
            <a:r>
              <a:rPr lang="en-GB" sz="2000" b="1">
                <a:solidFill>
                  <a:srgbClr val="000066"/>
                </a:solidFill>
                <a:latin typeface="Times New Roman" pitchFamily="18" charset="0"/>
              </a:rPr>
              <a:t>Timelines</a:t>
            </a:r>
          </a:p>
        </p:txBody>
      </p:sp>
      <p:grpSp>
        <p:nvGrpSpPr>
          <p:cNvPr id="50180" name="Group 1"/>
          <p:cNvGrpSpPr>
            <a:grpSpLocks noChangeAspect="1"/>
          </p:cNvGrpSpPr>
          <p:nvPr/>
        </p:nvGrpSpPr>
        <p:grpSpPr bwMode="auto">
          <a:xfrm>
            <a:off x="675361" y="1198206"/>
            <a:ext cx="2237760" cy="3668066"/>
            <a:chOff x="357188" y="1014413"/>
            <a:chExt cx="4111625" cy="6739771"/>
          </a:xfrm>
        </p:grpSpPr>
        <p:pic>
          <p:nvPicPr>
            <p:cNvPr id="50187" name="Picture 2"/>
            <p:cNvPicPr>
              <a:picLocks noChangeAspect="1" noChangeArrowheads="1"/>
            </p:cNvPicPr>
            <p:nvPr/>
          </p:nvPicPr>
          <p:blipFill>
            <a:blip r:embed="rId4"/>
            <a:srcRect/>
            <a:stretch>
              <a:fillRect/>
            </a:stretch>
          </p:blipFill>
          <p:spPr bwMode="auto">
            <a:xfrm>
              <a:off x="561975" y="6295271"/>
              <a:ext cx="3619500" cy="1458913"/>
            </a:xfrm>
            <a:prstGeom prst="rect">
              <a:avLst/>
            </a:prstGeom>
            <a:noFill/>
            <a:ln w="9525">
              <a:noFill/>
              <a:miter lim="800000"/>
              <a:headEnd/>
              <a:tailEnd/>
            </a:ln>
          </p:spPr>
        </p:pic>
        <p:grpSp>
          <p:nvGrpSpPr>
            <p:cNvPr id="50188" name="Group 3"/>
            <p:cNvGrpSpPr>
              <a:grpSpLocks/>
            </p:cNvGrpSpPr>
            <p:nvPr/>
          </p:nvGrpSpPr>
          <p:grpSpPr bwMode="auto">
            <a:xfrm>
              <a:off x="1492250" y="1014413"/>
              <a:ext cx="1709738" cy="735013"/>
              <a:chOff x="940" y="639"/>
              <a:chExt cx="1077" cy="463"/>
            </a:xfrm>
          </p:grpSpPr>
          <p:sp>
            <p:nvSpPr>
              <p:cNvPr id="50194" name="AutoShape 4"/>
              <p:cNvSpPr>
                <a:spLocks noChangeArrowheads="1"/>
              </p:cNvSpPr>
              <p:nvPr/>
            </p:nvSpPr>
            <p:spPr bwMode="auto">
              <a:xfrm>
                <a:off x="940" y="639"/>
                <a:ext cx="1022" cy="463"/>
              </a:xfrm>
              <a:prstGeom prst="can">
                <a:avLst>
                  <a:gd name="adj" fmla="val 30472"/>
                </a:avLst>
              </a:prstGeom>
              <a:noFill/>
              <a:ln w="38160">
                <a:solidFill>
                  <a:srgbClr val="000080"/>
                </a:solidFill>
                <a:miter lim="800000"/>
                <a:headEnd/>
                <a:tailEnd/>
              </a:ln>
            </p:spPr>
            <p:txBody>
              <a:bodyPr wrap="none" anchor="ctr"/>
              <a:lstStyle/>
              <a:p>
                <a:pPr hangingPunct="0">
                  <a:lnSpc>
                    <a:spcPct val="93000"/>
                  </a:lnSpc>
                  <a:buClr>
                    <a:srgbClr val="000000"/>
                  </a:buClr>
                  <a:buSzPct val="45000"/>
                  <a:buFont typeface="Wingdings" pitchFamily="2" charset="2"/>
                  <a:buNone/>
                </a:pPr>
                <a:endParaRPr lang="en-US"/>
              </a:p>
            </p:txBody>
          </p:sp>
          <p:sp>
            <p:nvSpPr>
              <p:cNvPr id="50195" name="Text Box 5"/>
              <p:cNvSpPr txBox="1">
                <a:spLocks noChangeArrowheads="1"/>
              </p:cNvSpPr>
              <p:nvPr/>
            </p:nvSpPr>
            <p:spPr bwMode="auto">
              <a:xfrm>
                <a:off x="992" y="716"/>
                <a:ext cx="1025" cy="384"/>
              </a:xfrm>
              <a:prstGeom prst="rect">
                <a:avLst/>
              </a:prstGeom>
              <a:noFill/>
              <a:ln w="9525">
                <a:noFill/>
                <a:miter lim="800000"/>
                <a:headEnd/>
                <a:tailEnd/>
              </a:ln>
            </p:spPr>
            <p:txBody>
              <a:bodyPr wrap="none" lIns="129960" tIns="65160" rIns="129960" bIns="65160">
                <a:spAutoFit/>
              </a:bodyPr>
              <a:lstStyle/>
              <a:p>
                <a:pPr eaLnBrk="0" hangingPunct="0">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1300">
                    <a:solidFill>
                      <a:srgbClr val="000066"/>
                    </a:solidFill>
                    <a:latin typeface="Times New Roman" pitchFamily="18" charset="0"/>
                  </a:rPr>
                  <a:t>Raw data</a:t>
                </a:r>
              </a:p>
            </p:txBody>
          </p:sp>
        </p:grpSp>
        <p:sp>
          <p:nvSpPr>
            <p:cNvPr id="50189" name="Line 6"/>
            <p:cNvSpPr>
              <a:spLocks noChangeShapeType="1"/>
            </p:cNvSpPr>
            <p:nvPr/>
          </p:nvSpPr>
          <p:spPr bwMode="auto">
            <a:xfrm>
              <a:off x="1959944" y="1854778"/>
              <a:ext cx="14288" cy="786663"/>
            </a:xfrm>
            <a:prstGeom prst="line">
              <a:avLst/>
            </a:prstGeom>
            <a:noFill/>
            <a:ln w="38160">
              <a:solidFill>
                <a:srgbClr val="000080"/>
              </a:solidFill>
              <a:miter lim="800000"/>
              <a:headEnd/>
              <a:tailEnd type="triangle" w="med" len="med"/>
            </a:ln>
          </p:spPr>
          <p:txBody>
            <a:bodyPr/>
            <a:lstStyle/>
            <a:p>
              <a:endParaRPr lang="es-ES"/>
            </a:p>
          </p:txBody>
        </p:sp>
        <p:pic>
          <p:nvPicPr>
            <p:cNvPr id="50190" name="Picture 8"/>
            <p:cNvPicPr>
              <a:picLocks noChangeAspect="1" noChangeArrowheads="1"/>
            </p:cNvPicPr>
            <p:nvPr/>
          </p:nvPicPr>
          <p:blipFill>
            <a:blip r:embed="rId5"/>
            <a:srcRect/>
            <a:stretch>
              <a:fillRect/>
            </a:stretch>
          </p:blipFill>
          <p:spPr bwMode="auto">
            <a:xfrm>
              <a:off x="357188" y="2856779"/>
              <a:ext cx="4111625" cy="1038225"/>
            </a:xfrm>
            <a:prstGeom prst="rect">
              <a:avLst/>
            </a:prstGeom>
            <a:noFill/>
            <a:ln w="9525">
              <a:noFill/>
              <a:miter lim="800000"/>
              <a:headEnd/>
              <a:tailEnd/>
            </a:ln>
          </p:spPr>
        </p:pic>
        <p:grpSp>
          <p:nvGrpSpPr>
            <p:cNvPr id="50191" name="Group 9"/>
            <p:cNvGrpSpPr>
              <a:grpSpLocks/>
            </p:cNvGrpSpPr>
            <p:nvPr/>
          </p:nvGrpSpPr>
          <p:grpSpPr bwMode="auto">
            <a:xfrm>
              <a:off x="2262193" y="4375153"/>
              <a:ext cx="150812" cy="1679576"/>
              <a:chOff x="1425" y="2756"/>
              <a:chExt cx="95" cy="1058"/>
            </a:xfrm>
          </p:grpSpPr>
          <p:sp>
            <p:nvSpPr>
              <p:cNvPr id="50192" name="Line 10"/>
              <p:cNvSpPr>
                <a:spLocks noChangeShapeType="1"/>
              </p:cNvSpPr>
              <p:nvPr/>
            </p:nvSpPr>
            <p:spPr bwMode="auto">
              <a:xfrm>
                <a:off x="1425" y="2832"/>
                <a:ext cx="0" cy="982"/>
              </a:xfrm>
              <a:prstGeom prst="line">
                <a:avLst/>
              </a:prstGeom>
              <a:noFill/>
              <a:ln w="38160">
                <a:solidFill>
                  <a:srgbClr val="000080"/>
                </a:solidFill>
                <a:miter lim="800000"/>
                <a:headEnd/>
                <a:tailEnd type="triangle" w="med" len="med"/>
              </a:ln>
            </p:spPr>
            <p:txBody>
              <a:bodyPr/>
              <a:lstStyle/>
              <a:p>
                <a:endParaRPr lang="es-ES"/>
              </a:p>
            </p:txBody>
          </p:sp>
          <p:sp>
            <p:nvSpPr>
              <p:cNvPr id="50193" name="Line 11"/>
              <p:cNvSpPr>
                <a:spLocks noChangeShapeType="1"/>
              </p:cNvSpPr>
              <p:nvPr/>
            </p:nvSpPr>
            <p:spPr bwMode="auto">
              <a:xfrm>
                <a:off x="1520" y="2756"/>
                <a:ext cx="0" cy="1058"/>
              </a:xfrm>
              <a:prstGeom prst="line">
                <a:avLst/>
              </a:prstGeom>
              <a:noFill/>
              <a:ln w="38160">
                <a:solidFill>
                  <a:srgbClr val="000080"/>
                </a:solidFill>
                <a:miter lim="800000"/>
                <a:headEnd type="triangle" w="med" len="med"/>
                <a:tailEnd/>
              </a:ln>
            </p:spPr>
            <p:txBody>
              <a:bodyPr/>
              <a:lstStyle/>
              <a:p>
                <a:endParaRPr lang="es-ES"/>
              </a:p>
            </p:txBody>
          </p:sp>
        </p:grpSp>
      </p:grpSp>
      <p:sp>
        <p:nvSpPr>
          <p:cNvPr id="50181" name="Text Box 12"/>
          <p:cNvSpPr txBox="1">
            <a:spLocks noChangeArrowheads="1"/>
          </p:cNvSpPr>
          <p:nvPr/>
        </p:nvSpPr>
        <p:spPr bwMode="auto">
          <a:xfrm>
            <a:off x="3232801" y="4072748"/>
            <a:ext cx="1470240" cy="734922"/>
          </a:xfrm>
          <a:prstGeom prst="rect">
            <a:avLst/>
          </a:prstGeom>
          <a:noFill/>
          <a:ln w="9525">
            <a:noFill/>
            <a:miter lim="800000"/>
            <a:headEnd/>
            <a:tailEnd/>
          </a:ln>
        </p:spPr>
        <p:txBody>
          <a:bodyPr lIns="117887" tIns="59107" rIns="117887" bIns="59107">
            <a:spAutoFit/>
          </a:bodyPr>
          <a:lstStyle/>
          <a:p>
            <a:pPr eaLnBrk="0" hangingPunct="0">
              <a:buClr>
                <a:srgbClr val="000000"/>
              </a:buClr>
              <a:buSzPct val="45000"/>
              <a:tabLst>
                <a:tab pos="0" algn="l"/>
                <a:tab pos="406086" algn="l"/>
                <a:tab pos="813612" algn="l"/>
                <a:tab pos="1221138" algn="l"/>
                <a:tab pos="1628664" algn="l"/>
                <a:tab pos="2036190" algn="l"/>
                <a:tab pos="2443717" algn="l"/>
                <a:tab pos="2851242" algn="l"/>
                <a:tab pos="3258769" algn="l"/>
                <a:tab pos="3666294" algn="l"/>
                <a:tab pos="4073821" algn="l"/>
                <a:tab pos="4481346" algn="l"/>
                <a:tab pos="4888873" algn="l"/>
                <a:tab pos="5296398" algn="l"/>
                <a:tab pos="5703925" algn="l"/>
                <a:tab pos="6111450" algn="l"/>
                <a:tab pos="6518977" algn="l"/>
                <a:tab pos="6926502" algn="l"/>
                <a:tab pos="7334029" algn="l"/>
                <a:tab pos="7741554" algn="l"/>
                <a:tab pos="8149081" algn="l"/>
              </a:tabLst>
            </a:pPr>
            <a:r>
              <a:rPr lang="en-GB" sz="2000" b="1">
                <a:solidFill>
                  <a:srgbClr val="000066"/>
                </a:solidFill>
                <a:latin typeface="Times New Roman" pitchFamily="18" charset="0"/>
              </a:rPr>
              <a:t>2/3D tables (Statistics)</a:t>
            </a:r>
          </a:p>
        </p:txBody>
      </p:sp>
      <p:sp>
        <p:nvSpPr>
          <p:cNvPr id="8202" name="Text Box 13"/>
          <p:cNvSpPr txBox="1">
            <a:spLocks noChangeArrowheads="1"/>
          </p:cNvSpPr>
          <p:nvPr/>
        </p:nvSpPr>
        <p:spPr bwMode="auto">
          <a:xfrm>
            <a:off x="5830152" y="2907957"/>
            <a:ext cx="2741760" cy="1218368"/>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algn="r" eaLnBrk="1">
              <a:lnSpc>
                <a:spcPct val="81000"/>
              </a:lnSpc>
              <a:spcAft>
                <a:spcPts val="771"/>
              </a:spcAft>
              <a:buClr>
                <a:srgbClr val="000000"/>
              </a:buClr>
              <a:buSzPct val="45000"/>
              <a:defRPr/>
            </a:pPr>
            <a:r>
              <a:rPr lang="en-GB" sz="2500" dirty="0">
                <a:solidFill>
                  <a:srgbClr val="004586"/>
                </a:solidFill>
              </a:rPr>
              <a:t>Goal = Flexibility</a:t>
            </a:r>
          </a:p>
          <a:p>
            <a:pPr algn="r" eaLnBrk="1">
              <a:lnSpc>
                <a:spcPct val="81000"/>
              </a:lnSpc>
              <a:spcAft>
                <a:spcPts val="771"/>
              </a:spcAft>
              <a:buClr>
                <a:srgbClr val="000000"/>
              </a:buClr>
              <a:buSzPct val="45000"/>
              <a:defRPr/>
            </a:pPr>
            <a:r>
              <a:rPr lang="en-GB" sz="2200" dirty="0">
                <a:solidFill>
                  <a:srgbClr val="000000"/>
                </a:solidFill>
              </a:rPr>
              <a:t>No semantics</a:t>
            </a:r>
          </a:p>
          <a:p>
            <a:pPr marL="414726" lvl="1" indent="0" algn="r" eaLnBrk="1">
              <a:lnSpc>
                <a:spcPct val="81000"/>
              </a:lnSpc>
              <a:spcAft>
                <a:spcPts val="771"/>
              </a:spcAft>
              <a:buClr>
                <a:srgbClr val="000000"/>
              </a:buClr>
              <a:buSzPct val="45000"/>
              <a:defRPr/>
            </a:pPr>
            <a:r>
              <a:rPr lang="en-GB" sz="2200" dirty="0">
                <a:solidFill>
                  <a:srgbClr val="000000"/>
                </a:solidFill>
              </a:rPr>
              <a:t>Programmable</a:t>
            </a:r>
          </a:p>
          <a:p>
            <a:pPr lvl="1" eaLnBrk="1">
              <a:lnSpc>
                <a:spcPct val="81000"/>
              </a:lnSpc>
              <a:spcAft>
                <a:spcPts val="771"/>
              </a:spcAft>
              <a:buClr>
                <a:srgbClr val="000000"/>
              </a:buClr>
              <a:buSzPct val="45000"/>
              <a:defRPr/>
            </a:pPr>
            <a:endParaRPr lang="en-GB" sz="2500" dirty="0">
              <a:solidFill>
                <a:srgbClr val="000000"/>
              </a:solidFill>
            </a:endParaRPr>
          </a:p>
          <a:p>
            <a:pPr lvl="1" eaLnBrk="1">
              <a:lnSpc>
                <a:spcPct val="81000"/>
              </a:lnSpc>
              <a:spcAft>
                <a:spcPts val="771"/>
              </a:spcAft>
              <a:buClr>
                <a:srgbClr val="000000"/>
              </a:buClr>
              <a:buSzPct val="45000"/>
              <a:defRPr/>
            </a:pPr>
            <a:endParaRPr lang="en-GB" sz="2500" dirty="0">
              <a:solidFill>
                <a:srgbClr val="000000"/>
              </a:solidFill>
            </a:endParaRPr>
          </a:p>
          <a:p>
            <a:pPr lvl="1" eaLnBrk="1">
              <a:lnSpc>
                <a:spcPct val="81000"/>
              </a:lnSpc>
              <a:spcAft>
                <a:spcPts val="771"/>
              </a:spcAft>
              <a:buClr>
                <a:srgbClr val="000000"/>
              </a:buClr>
              <a:buSzPct val="45000"/>
              <a:defRPr/>
            </a:pPr>
            <a:endParaRPr lang="en-GB" sz="2500" dirty="0">
              <a:solidFill>
                <a:srgbClr val="000000"/>
              </a:solidFill>
            </a:endParaRPr>
          </a:p>
        </p:txBody>
      </p:sp>
      <p:sp>
        <p:nvSpPr>
          <p:cNvPr id="50183" name="Text Box 13"/>
          <p:cNvSpPr txBox="1">
            <a:spLocks noChangeArrowheads="1"/>
          </p:cNvSpPr>
          <p:nvPr/>
        </p:nvSpPr>
        <p:spPr bwMode="auto">
          <a:xfrm>
            <a:off x="5535720" y="5142064"/>
            <a:ext cx="3330624" cy="1182381"/>
          </a:xfrm>
          <a:prstGeom prst="rect">
            <a:avLst/>
          </a:prstGeom>
          <a:noFill/>
          <a:ln w="9525">
            <a:solidFill>
              <a:srgbClr val="000000"/>
            </a:solidFill>
            <a:round/>
            <a:headEnd/>
            <a:tailEnd/>
          </a:ln>
        </p:spPr>
        <p:txBody>
          <a:bodyPr lIns="81639" tIns="58127" rIns="81639" bIns="42452"/>
          <a:lstStyle/>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500" dirty="0">
                <a:solidFill>
                  <a:srgbClr val="004586"/>
                </a:solidFill>
              </a:rPr>
              <a:t>Comparative analyses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Multiple traces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Synchronize scales</a:t>
            </a: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4586"/>
              </a:solidFill>
            </a:endParaRP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221763" indent="-2217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p:txBody>
      </p:sp>
      <p:grpSp>
        <p:nvGrpSpPr>
          <p:cNvPr id="2" name="Group 1"/>
          <p:cNvGrpSpPr/>
          <p:nvPr/>
        </p:nvGrpSpPr>
        <p:grpSpPr>
          <a:xfrm>
            <a:off x="1935420" y="1612761"/>
            <a:ext cx="5516900" cy="498284"/>
            <a:chOff x="1946644" y="1614564"/>
            <a:chExt cx="5516900" cy="498284"/>
          </a:xfrm>
        </p:grpSpPr>
        <p:sp>
          <p:nvSpPr>
            <p:cNvPr id="21" name="Line 11"/>
            <p:cNvSpPr>
              <a:spLocks noChangeShapeType="1"/>
            </p:cNvSpPr>
            <p:nvPr/>
          </p:nvSpPr>
          <p:spPr bwMode="auto">
            <a:xfrm>
              <a:off x="1946644" y="1655800"/>
              <a:ext cx="0" cy="457048"/>
            </a:xfrm>
            <a:prstGeom prst="line">
              <a:avLst/>
            </a:prstGeom>
            <a:noFill/>
            <a:ln w="38160">
              <a:solidFill>
                <a:srgbClr val="000080"/>
              </a:solidFill>
              <a:miter lim="800000"/>
              <a:headEnd type="triangle" w="med" len="med"/>
              <a:tailEnd/>
            </a:ln>
          </p:spPr>
          <p:txBody>
            <a:bodyPr/>
            <a:lstStyle/>
            <a:p>
              <a:endParaRPr lang="es-ES"/>
            </a:p>
          </p:txBody>
        </p:sp>
        <p:sp>
          <p:nvSpPr>
            <p:cNvPr id="22" name="Text Box 13"/>
            <p:cNvSpPr txBox="1">
              <a:spLocks noChangeArrowheads="1"/>
            </p:cNvSpPr>
            <p:nvPr/>
          </p:nvSpPr>
          <p:spPr bwMode="auto">
            <a:xfrm>
              <a:off x="4283968" y="1614564"/>
              <a:ext cx="3179576" cy="448087"/>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algn="r" eaLnBrk="1">
                <a:lnSpc>
                  <a:spcPct val="81000"/>
                </a:lnSpc>
                <a:spcAft>
                  <a:spcPts val="771"/>
                </a:spcAft>
                <a:buClr>
                  <a:srgbClr val="000000"/>
                </a:buClr>
                <a:buSzPct val="45000"/>
                <a:defRPr/>
              </a:pPr>
              <a:r>
                <a:rPr lang="en-GB" sz="2500" dirty="0" smtClean="0">
                  <a:solidFill>
                    <a:srgbClr val="004586"/>
                  </a:solidFill>
                </a:rPr>
                <a:t>+ trace manipulation</a:t>
              </a:r>
              <a:endParaRPr lang="en-GB" sz="2500" dirty="0">
                <a:solidFill>
                  <a:srgbClr val="000000"/>
                </a:solidFill>
              </a:endParaRPr>
            </a:p>
          </p:txBody>
        </p:sp>
      </p:grpSp>
      <p:sp>
        <p:nvSpPr>
          <p:cNvPr id="26" name="Text Box 13"/>
          <p:cNvSpPr txBox="1">
            <a:spLocks noChangeArrowheads="1"/>
          </p:cNvSpPr>
          <p:nvPr/>
        </p:nvSpPr>
        <p:spPr bwMode="auto">
          <a:xfrm>
            <a:off x="4272744" y="1124744"/>
            <a:ext cx="4043672" cy="448087"/>
          </a:xfrm>
          <a:prstGeom prst="rect">
            <a:avLst/>
          </a:prstGeom>
          <a:noFill/>
          <a:ln w="9525">
            <a:solidFill>
              <a:srgbClr val="000000"/>
            </a:solidFill>
            <a:round/>
            <a:headEnd/>
            <a:tailEnd/>
          </a:ln>
          <a:effectLst/>
          <a:extLst/>
        </p:spPr>
        <p:txBody>
          <a:bodyPr lIns="90000" tIns="64080" rIns="90000" bIns="46800"/>
          <a:lstStyle>
            <a:lvl1pPr marL="244475" indent="-244475"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1pPr>
            <a:lvl2pPr marL="6858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2pPr>
            <a:lvl3pPr marL="11430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3pPr>
            <a:lvl4pPr marL="16002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4pPr>
            <a:lvl5pPr marL="2057400" indent="-228600" eaLnBrk="0">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5pPr>
            <a:lvl6pPr marL="25146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6pPr>
            <a:lvl7pPr marL="29718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7pPr>
            <a:lvl8pPr marL="34290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8pPr>
            <a:lvl9pPr marL="3886200" indent="-228600" defTabSz="449263" eaLnBrk="0" fontAlgn="base" hangingPunct="0">
              <a:lnSpc>
                <a:spcPct val="93000"/>
              </a:lnSpc>
              <a:spcBef>
                <a:spcPct val="0"/>
              </a:spcBef>
              <a:spcAft>
                <a:spcPct val="0"/>
              </a:spcAft>
              <a:buClr>
                <a:srgbClr val="000000"/>
              </a:buClr>
              <a:buSzPct val="45000"/>
              <a:buFont typeface="Wingdings" pitchFamily="2" charset="2"/>
              <a:tabLst>
                <a:tab pos="244475" algn="l"/>
                <a:tab pos="692150" algn="l"/>
                <a:tab pos="114141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Lst>
              <a:defRPr>
                <a:solidFill>
                  <a:schemeClr val="bg1"/>
                </a:solidFill>
                <a:latin typeface="Arial" charset="0"/>
                <a:cs typeface="Arial" charset="0"/>
              </a:defRPr>
            </a:lvl9pPr>
          </a:lstStyle>
          <a:p>
            <a:pPr eaLnBrk="1">
              <a:lnSpc>
                <a:spcPct val="81000"/>
              </a:lnSpc>
              <a:spcAft>
                <a:spcPts val="771"/>
              </a:spcAft>
              <a:buClr>
                <a:srgbClr val="000000"/>
              </a:buClr>
              <a:buSzPct val="45000"/>
              <a:defRPr/>
            </a:pPr>
            <a:r>
              <a:rPr lang="en-GB" sz="2500" dirty="0" smtClean="0">
                <a:solidFill>
                  <a:srgbClr val="004586"/>
                </a:solidFill>
              </a:rPr>
              <a:t>Trace visualization/analysis</a:t>
            </a:r>
            <a:endParaRPr lang="en-GB" sz="2500" dirty="0">
              <a:solidFill>
                <a:srgbClr val="000000"/>
              </a:solidFill>
            </a:endParaRPr>
          </a:p>
        </p:txBody>
      </p:sp>
    </p:spTree>
    <p:extLst>
      <p:ext uri="{BB962C8B-B14F-4D97-AF65-F5344CB8AC3E}">
        <p14:creationId xmlns:p14="http://schemas.microsoft.com/office/powerpoint/2010/main" val="1580789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183"/>
                                        </p:tgtEl>
                                        <p:attrNameLst>
                                          <p:attrName>style.visibility</p:attrName>
                                        </p:attrNameLst>
                                      </p:cBhvr>
                                      <p:to>
                                        <p:strVal val="visible"/>
                                      </p:to>
                                    </p:set>
                                    <p:anim calcmode="lin" valueType="num">
                                      <p:cBhvr>
                                        <p:cTn id="7" dur="500" fill="hold"/>
                                        <p:tgtEl>
                                          <p:spTgt spid="50183"/>
                                        </p:tgtEl>
                                        <p:attrNameLst>
                                          <p:attrName>ppt_w</p:attrName>
                                        </p:attrNameLst>
                                      </p:cBhvr>
                                      <p:tavLst>
                                        <p:tav tm="0">
                                          <p:val>
                                            <p:fltVal val="0"/>
                                          </p:val>
                                        </p:tav>
                                        <p:tav tm="100000">
                                          <p:val>
                                            <p:strVal val="#ppt_w"/>
                                          </p:val>
                                        </p:tav>
                                      </p:tavLst>
                                    </p:anim>
                                    <p:anim calcmode="lin" valueType="num">
                                      <p:cBhvr>
                                        <p:cTn id="8" dur="500" fill="hold"/>
                                        <p:tgtEl>
                                          <p:spTgt spid="50183"/>
                                        </p:tgtEl>
                                        <p:attrNameLst>
                                          <p:attrName>ppt_h</p:attrName>
                                        </p:attrNameLst>
                                      </p:cBhvr>
                                      <p:tavLst>
                                        <p:tav tm="0">
                                          <p:val>
                                            <p:fltVal val="0"/>
                                          </p:val>
                                        </p:tav>
                                        <p:tav tm="100000">
                                          <p:val>
                                            <p:strVal val="#ppt_h"/>
                                          </p:val>
                                        </p:tav>
                                      </p:tavLst>
                                    </p:anim>
                                    <p:animEffect transition="in" filter="fade">
                                      <p:cBhvr>
                                        <p:cTn id="9" dur="500"/>
                                        <p:tgtEl>
                                          <p:spTgt spid="5018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Dimemas trace generation</a:t>
            </a:r>
          </a:p>
        </p:txBody>
      </p:sp>
      <p:sp>
        <p:nvSpPr>
          <p:cNvPr id="14338" name="Rectangle 2"/>
          <p:cNvSpPr>
            <a:spLocks noGrp="1" noChangeArrowheads="1"/>
          </p:cNvSpPr>
          <p:nvPr>
            <p:ph type="body" idx="1"/>
          </p:nvPr>
        </p:nvSpPr>
        <p:spPr>
          <a:xfrm>
            <a:off x="446539" y="1232498"/>
            <a:ext cx="7609023"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dirty="0" err="1" smtClean="0"/>
              <a:t>Paraver</a:t>
            </a:r>
            <a:r>
              <a:rPr lang="en-GB" dirty="0" smtClean="0"/>
              <a:t> </a:t>
            </a:r>
            <a:r>
              <a:rPr lang="en-GB" dirty="0">
                <a:sym typeface="Wingdings" pitchFamily="2" charset="2"/>
              </a:rPr>
              <a:t> </a:t>
            </a:r>
            <a:r>
              <a:rPr lang="en-GB" dirty="0" err="1">
                <a:sym typeface="Wingdings" pitchFamily="2" charset="2"/>
              </a:rPr>
              <a:t>Dimemas</a:t>
            </a:r>
            <a:r>
              <a:rPr lang="en-GB" dirty="0">
                <a:sym typeface="Wingdings" pitchFamily="2" charset="2"/>
              </a:rPr>
              <a:t> </a:t>
            </a:r>
            <a:r>
              <a:rPr lang="en-GB" dirty="0"/>
              <a:t>trace Generation</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dirty="0" smtClean="0"/>
              <a:t>prv2dim </a:t>
            </a:r>
            <a:r>
              <a:rPr lang="en-GB" dirty="0" err="1"/>
              <a:t>original.prv</a:t>
            </a:r>
            <a:r>
              <a:rPr lang="en-GB" dirty="0"/>
              <a:t> </a:t>
            </a:r>
            <a:r>
              <a:rPr lang="en-GB" dirty="0" err="1" smtClean="0"/>
              <a:t>dimemas.dim</a:t>
            </a:r>
            <a:endParaRPr lang="en-GB" dirty="0"/>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dirty="0"/>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r>
              <a:rPr lang="en-GB" dirty="0" smtClean="0"/>
              <a:t>Default</a:t>
            </a:r>
            <a:r>
              <a:rPr lang="en-GB" dirty="0"/>
              <a:t>: </a:t>
            </a:r>
            <a:r>
              <a:rPr lang="en-GB" dirty="0" smtClean="0"/>
              <a:t>duration </a:t>
            </a:r>
            <a:r>
              <a:rPr lang="en-GB" dirty="0"/>
              <a:t>of each computation region taken from .</a:t>
            </a:r>
            <a:r>
              <a:rPr lang="en-GB" dirty="0" err="1"/>
              <a:t>prv</a:t>
            </a:r>
            <a:r>
              <a:rPr lang="en-GB" dirty="0"/>
              <a:t> computation duration</a:t>
            </a:r>
          </a:p>
          <a:p>
            <a:pPr lvl="3">
              <a:spcBef>
                <a:spcPts val="352"/>
              </a:spcBef>
              <a:spcAft>
                <a:spcPts val="352"/>
              </a:spcAft>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Lst>
            </a:pPr>
            <a:endParaRPr lang="en-GB" dirty="0"/>
          </a:p>
        </p:txBody>
      </p:sp>
      <p:sp>
        <p:nvSpPr>
          <p:cNvPr id="14341" name="Text Box 5"/>
          <p:cNvSpPr txBox="1">
            <a:spLocks noChangeArrowheads="1"/>
          </p:cNvSpPr>
          <p:nvPr/>
        </p:nvSpPr>
        <p:spPr bwMode="auto">
          <a:xfrm>
            <a:off x="179512" y="3246279"/>
            <a:ext cx="8840773" cy="2631690"/>
          </a:xfrm>
          <a:prstGeom prst="rect">
            <a:avLst/>
          </a:prstGeom>
          <a:noFill/>
          <a:ln w="9525">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386" tIns="45819" rIns="91386" bIns="45819">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5pPr>
            <a:lvl6pPr defTabSz="449263" fontAlgn="base">
              <a:spcBef>
                <a:spcPct val="0"/>
              </a:spcBef>
              <a:spcAft>
                <a:spcPct val="0"/>
              </a:spcAft>
              <a:buClr>
                <a:srgbClr val="000000"/>
              </a:buClr>
              <a:buSzPct val="100000"/>
              <a:buFont typeface="Gill Sans"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6pPr>
            <a:lvl7pPr defTabSz="449263" fontAlgn="base">
              <a:spcBef>
                <a:spcPct val="0"/>
              </a:spcBef>
              <a:spcAft>
                <a:spcPct val="0"/>
              </a:spcAft>
              <a:buClr>
                <a:srgbClr val="000000"/>
              </a:buClr>
              <a:buSzPct val="100000"/>
              <a:buFont typeface="Gill Sans"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7pPr>
            <a:lvl8pPr defTabSz="449263" fontAlgn="base">
              <a:spcBef>
                <a:spcPct val="0"/>
              </a:spcBef>
              <a:spcAft>
                <a:spcPct val="0"/>
              </a:spcAft>
              <a:buClr>
                <a:srgbClr val="000000"/>
              </a:buClr>
              <a:buSzPct val="100000"/>
              <a:buFont typeface="Gill Sans"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8pPr>
            <a:lvl9pPr defTabSz="449263" fontAlgn="base">
              <a:spcBef>
                <a:spcPct val="0"/>
              </a:spcBef>
              <a:spcAft>
                <a:spcPct val="0"/>
              </a:spcAft>
              <a:buClr>
                <a:srgbClr val="000000"/>
              </a:buClr>
              <a:buSzPct val="100000"/>
              <a:buFont typeface="Gill Sans"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Gill Sans" charset="0"/>
                <a:cs typeface="Arial" pitchFamily="34" charset="0"/>
              </a:defRPr>
            </a:lvl9pPr>
          </a:lstStyle>
          <a:p>
            <a:pPr eaLnBrk="0" hangingPunct="0">
              <a:buClr>
                <a:srgbClr val="000066"/>
              </a:buClr>
              <a:buFont typeface="Courier New" pitchFamily="49" charset="0"/>
              <a:buNone/>
            </a:pPr>
            <a:r>
              <a:rPr lang="en-GB" sz="1500" dirty="0">
                <a:solidFill>
                  <a:srgbClr val="000066"/>
                </a:solidFill>
                <a:latin typeface="Courier New" pitchFamily="49" charset="0"/>
              </a:rPr>
              <a:t>Usage:</a:t>
            </a:r>
          </a:p>
          <a:p>
            <a:pPr eaLnBrk="0" hangingPunct="0">
              <a:buClr>
                <a:srgbClr val="000066"/>
              </a:buClr>
              <a:buFont typeface="Courier New" pitchFamily="49" charset="0"/>
              <a:buNone/>
            </a:pPr>
            <a:r>
              <a:rPr lang="en-GB" sz="1500" dirty="0">
                <a:solidFill>
                  <a:srgbClr val="000066"/>
                </a:solidFill>
                <a:latin typeface="Courier New" pitchFamily="49" charset="0"/>
              </a:rPr>
              <a:t>  </a:t>
            </a:r>
            <a:r>
              <a:rPr lang="en-GB" sz="1500" dirty="0" smtClean="0">
                <a:solidFill>
                  <a:srgbClr val="000066"/>
                </a:solidFill>
                <a:latin typeface="Courier New" pitchFamily="49" charset="0"/>
              </a:rPr>
              <a:t>prv2dim </a:t>
            </a:r>
            <a:r>
              <a:rPr lang="en-GB" sz="1500" dirty="0">
                <a:solidFill>
                  <a:srgbClr val="000066"/>
                </a:solidFill>
                <a:latin typeface="Courier New" pitchFamily="49" charset="0"/>
              </a:rPr>
              <a:t>-i &lt;</a:t>
            </a:r>
            <a:r>
              <a:rPr lang="en-GB" sz="1500" dirty="0" err="1">
                <a:solidFill>
                  <a:srgbClr val="000066"/>
                </a:solidFill>
                <a:latin typeface="Courier New" pitchFamily="49" charset="0"/>
              </a:rPr>
              <a:t>iprobe_miss_threshold</a:t>
            </a:r>
            <a:r>
              <a:rPr lang="en-GB" sz="1500" dirty="0">
                <a:solidFill>
                  <a:srgbClr val="000066"/>
                </a:solidFill>
                <a:latin typeface="Courier New" pitchFamily="49" charset="0"/>
              </a:rPr>
              <a:t>&gt; -b &lt;</a:t>
            </a:r>
            <a:r>
              <a:rPr lang="en-GB" sz="1500" dirty="0" err="1">
                <a:solidFill>
                  <a:srgbClr val="000066"/>
                </a:solidFill>
                <a:latin typeface="Courier New" pitchFamily="49" charset="0"/>
              </a:rPr>
              <a:t>hw_counter_type</a:t>
            </a:r>
            <a:r>
              <a:rPr lang="en-GB" sz="1500" dirty="0">
                <a:solidFill>
                  <a:srgbClr val="000066"/>
                </a:solidFill>
                <a:latin typeface="Courier New" pitchFamily="49" charset="0"/>
              </a:rPr>
              <a:t>&gt;,&lt;factor&gt;</a:t>
            </a:r>
          </a:p>
          <a:p>
            <a:pPr eaLnBrk="0" hangingPunct="0">
              <a:buClr>
                <a:srgbClr val="000066"/>
              </a:buClr>
              <a:buFont typeface="Courier New" pitchFamily="49" charset="0"/>
              <a:buNone/>
            </a:pPr>
            <a:r>
              <a:rPr lang="en-GB" sz="1500" dirty="0">
                <a:solidFill>
                  <a:srgbClr val="000066"/>
                </a:solidFill>
                <a:latin typeface="Courier New" pitchFamily="49" charset="0"/>
              </a:rPr>
              <a:t>  &lt;</a:t>
            </a:r>
            <a:r>
              <a:rPr lang="en-GB" sz="1500" dirty="0" err="1">
                <a:solidFill>
                  <a:srgbClr val="000066"/>
                </a:solidFill>
                <a:latin typeface="Courier New" pitchFamily="49" charset="0"/>
              </a:rPr>
              <a:t>paraver_trace</a:t>
            </a:r>
            <a:r>
              <a:rPr lang="en-GB" sz="1500" dirty="0">
                <a:solidFill>
                  <a:srgbClr val="000066"/>
                </a:solidFill>
                <a:latin typeface="Courier New" pitchFamily="49" charset="0"/>
              </a:rPr>
              <a:t>&gt; &lt;</a:t>
            </a:r>
            <a:r>
              <a:rPr lang="en-GB" sz="1500" dirty="0" err="1">
                <a:solidFill>
                  <a:srgbClr val="000066"/>
                </a:solidFill>
                <a:latin typeface="Courier New" pitchFamily="49" charset="0"/>
              </a:rPr>
              <a:t>dimemas_trace</a:t>
            </a:r>
            <a:r>
              <a:rPr lang="en-GB" sz="1500" dirty="0">
                <a:solidFill>
                  <a:srgbClr val="000066"/>
                </a:solidFill>
                <a:latin typeface="Courier New" pitchFamily="49" charset="0"/>
              </a:rPr>
              <a:t>&gt;</a:t>
            </a:r>
          </a:p>
          <a:p>
            <a:pPr eaLnBrk="0" hangingPunct="0">
              <a:buClr>
                <a:srgbClr val="000066"/>
              </a:buClr>
              <a:buFont typeface="Courier New" pitchFamily="49" charset="0"/>
              <a:buNone/>
            </a:pPr>
            <a:endParaRPr lang="en-GB" sz="1500" dirty="0">
              <a:solidFill>
                <a:srgbClr val="000066"/>
              </a:solidFill>
              <a:latin typeface="Courier New" pitchFamily="49" charset="0"/>
            </a:endParaRPr>
          </a:p>
          <a:p>
            <a:pPr eaLnBrk="0" hangingPunct="0">
              <a:buClr>
                <a:srgbClr val="000066"/>
              </a:buClr>
              <a:buFont typeface="Courier New" pitchFamily="49" charset="0"/>
              <a:buNone/>
            </a:pPr>
            <a:r>
              <a:rPr lang="en-GB" sz="1500" dirty="0">
                <a:solidFill>
                  <a:srgbClr val="000066"/>
                </a:solidFill>
                <a:latin typeface="Courier New" pitchFamily="49" charset="0"/>
              </a:rPr>
              <a:t>  -h                            This help</a:t>
            </a:r>
          </a:p>
          <a:p>
            <a:pPr eaLnBrk="0" hangingPunct="0">
              <a:buClr>
                <a:srgbClr val="000066"/>
              </a:buClr>
              <a:buFont typeface="Courier New" pitchFamily="49" charset="0"/>
              <a:buNone/>
            </a:pPr>
            <a:r>
              <a:rPr lang="en-GB" sz="1500" dirty="0">
                <a:solidFill>
                  <a:srgbClr val="000066"/>
                </a:solidFill>
                <a:latin typeface="Courier New" pitchFamily="49" charset="0"/>
              </a:rPr>
              <a:t>  -n                            No generate initial idle states</a:t>
            </a:r>
          </a:p>
          <a:p>
            <a:pPr eaLnBrk="0" hangingPunct="0">
              <a:buClr>
                <a:srgbClr val="000066"/>
              </a:buClr>
              <a:buFont typeface="Courier New" pitchFamily="49" charset="0"/>
              <a:buNone/>
            </a:pPr>
            <a:r>
              <a:rPr lang="en-GB" sz="1500" dirty="0">
                <a:solidFill>
                  <a:srgbClr val="000066"/>
                </a:solidFill>
                <a:latin typeface="Courier New" pitchFamily="49" charset="0"/>
              </a:rPr>
              <a:t>  -i &lt;</a:t>
            </a:r>
            <a:r>
              <a:rPr lang="en-GB" sz="1500" dirty="0" err="1">
                <a:solidFill>
                  <a:srgbClr val="000066"/>
                </a:solidFill>
                <a:latin typeface="Courier New" pitchFamily="49" charset="0"/>
              </a:rPr>
              <a:t>iprobe_miss_threshold</a:t>
            </a:r>
            <a:r>
              <a:rPr lang="en-GB" sz="1500" dirty="0">
                <a:solidFill>
                  <a:srgbClr val="000066"/>
                </a:solidFill>
                <a:latin typeface="Courier New" pitchFamily="49" charset="0"/>
              </a:rPr>
              <a:t>&gt;    </a:t>
            </a:r>
            <a:r>
              <a:rPr lang="en-GB" sz="1500" dirty="0" err="1">
                <a:solidFill>
                  <a:srgbClr val="000066"/>
                </a:solidFill>
                <a:latin typeface="Courier New" pitchFamily="49" charset="0"/>
              </a:rPr>
              <a:t>Maximun</a:t>
            </a:r>
            <a:r>
              <a:rPr lang="en-GB" sz="1500" dirty="0">
                <a:solidFill>
                  <a:srgbClr val="000066"/>
                </a:solidFill>
                <a:latin typeface="Courier New" pitchFamily="49" charset="0"/>
              </a:rPr>
              <a:t> </a:t>
            </a:r>
            <a:r>
              <a:rPr lang="en-GB" sz="1500" dirty="0" err="1">
                <a:solidFill>
                  <a:srgbClr val="000066"/>
                </a:solidFill>
                <a:latin typeface="Courier New" pitchFamily="49" charset="0"/>
              </a:rPr>
              <a:t>MPI_Iprobe</a:t>
            </a:r>
            <a:r>
              <a:rPr lang="en-GB" sz="1500" dirty="0">
                <a:solidFill>
                  <a:srgbClr val="000066"/>
                </a:solidFill>
                <a:latin typeface="Courier New" pitchFamily="49" charset="0"/>
              </a:rPr>
              <a:t> misses to discard </a:t>
            </a:r>
            <a:r>
              <a:rPr lang="en-GB" sz="1500" dirty="0" err="1">
                <a:solidFill>
                  <a:srgbClr val="000066"/>
                </a:solidFill>
                <a:latin typeface="Courier New" pitchFamily="49" charset="0"/>
              </a:rPr>
              <a:t>Iprobe</a:t>
            </a:r>
            <a:endParaRPr lang="en-GB" sz="1500" dirty="0">
              <a:solidFill>
                <a:srgbClr val="000066"/>
              </a:solidFill>
              <a:latin typeface="Courier New" pitchFamily="49" charset="0"/>
            </a:endParaRPr>
          </a:p>
          <a:p>
            <a:pPr eaLnBrk="0" hangingPunct="0">
              <a:buClr>
                <a:srgbClr val="000066"/>
              </a:buClr>
              <a:buFont typeface="Courier New" pitchFamily="49" charset="0"/>
              <a:buNone/>
            </a:pPr>
            <a:r>
              <a:rPr lang="en-GB" sz="1500" dirty="0">
                <a:solidFill>
                  <a:srgbClr val="000066"/>
                </a:solidFill>
                <a:latin typeface="Courier New" pitchFamily="49" charset="0"/>
              </a:rPr>
              <a:t>                                area CPU burst</a:t>
            </a:r>
          </a:p>
          <a:p>
            <a:pPr eaLnBrk="0" hangingPunct="0">
              <a:buClr>
                <a:srgbClr val="000066"/>
              </a:buClr>
              <a:buFont typeface="Courier New" pitchFamily="49" charset="0"/>
              <a:buNone/>
            </a:pPr>
            <a:r>
              <a:rPr lang="en-GB" sz="1500" dirty="0">
                <a:solidFill>
                  <a:srgbClr val="000066"/>
                </a:solidFill>
                <a:latin typeface="Courier New" pitchFamily="49" charset="0"/>
              </a:rPr>
              <a:t>  -b &lt;</a:t>
            </a:r>
            <a:r>
              <a:rPr lang="en-GB" sz="1500" dirty="0" err="1">
                <a:solidFill>
                  <a:srgbClr val="000066"/>
                </a:solidFill>
                <a:latin typeface="Courier New" pitchFamily="49" charset="0"/>
              </a:rPr>
              <a:t>hw_counter_type</a:t>
            </a:r>
            <a:r>
              <a:rPr lang="en-GB" sz="1500" dirty="0">
                <a:solidFill>
                  <a:srgbClr val="000066"/>
                </a:solidFill>
                <a:latin typeface="Courier New" pitchFamily="49" charset="0"/>
              </a:rPr>
              <a:t>&gt;,&lt;factor&gt; Hardware counter type and factor used to</a:t>
            </a:r>
          </a:p>
          <a:p>
            <a:pPr eaLnBrk="0" hangingPunct="0">
              <a:buClr>
                <a:srgbClr val="000066"/>
              </a:buClr>
              <a:buFont typeface="Courier New" pitchFamily="49" charset="0"/>
              <a:buNone/>
            </a:pPr>
            <a:r>
              <a:rPr lang="en-GB" sz="1500" dirty="0">
                <a:solidFill>
                  <a:srgbClr val="000066"/>
                </a:solidFill>
                <a:latin typeface="Courier New" pitchFamily="49" charset="0"/>
              </a:rPr>
              <a:t>                                generate burst durations</a:t>
            </a:r>
          </a:p>
          <a:p>
            <a:pPr eaLnBrk="0" hangingPunct="0">
              <a:buClr>
                <a:srgbClr val="000066"/>
              </a:buClr>
              <a:buFont typeface="Courier New" pitchFamily="49" charset="0"/>
              <a:buNone/>
            </a:pPr>
            <a:r>
              <a:rPr lang="en-GB" sz="1500" dirty="0">
                <a:solidFill>
                  <a:srgbClr val="000066"/>
                </a:solidFill>
                <a:latin typeface="Courier New" pitchFamily="49" charset="0"/>
              </a:rPr>
              <a:t>…</a:t>
            </a:r>
          </a:p>
        </p:txBody>
      </p:sp>
      <p:grpSp>
        <p:nvGrpSpPr>
          <p:cNvPr id="3" name="Group 2"/>
          <p:cNvGrpSpPr/>
          <p:nvPr/>
        </p:nvGrpSpPr>
        <p:grpSpPr>
          <a:xfrm>
            <a:off x="340267" y="4043758"/>
            <a:ext cx="8108090" cy="681386"/>
            <a:chOff x="553709" y="3876069"/>
            <a:chExt cx="8108090" cy="681386"/>
          </a:xfrm>
        </p:grpSpPr>
        <p:sp>
          <p:nvSpPr>
            <p:cNvPr id="14346" name="Oval 10"/>
            <p:cNvSpPr>
              <a:spLocks noChangeArrowheads="1"/>
            </p:cNvSpPr>
            <p:nvPr/>
          </p:nvSpPr>
          <p:spPr bwMode="auto">
            <a:xfrm>
              <a:off x="553709" y="4235934"/>
              <a:ext cx="6858837" cy="321521"/>
            </a:xfrm>
            <a:prstGeom prst="ellipse">
              <a:avLst/>
            </a:prstGeom>
            <a:noFill/>
            <a:ln w="9525">
              <a:solidFill>
                <a:schemeClr val="accent2"/>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4347" name="Text Box 11"/>
            <p:cNvSpPr txBox="1">
              <a:spLocks noChangeArrowheads="1"/>
            </p:cNvSpPr>
            <p:nvPr/>
          </p:nvSpPr>
          <p:spPr bwMode="auto">
            <a:xfrm>
              <a:off x="5697836" y="3876069"/>
              <a:ext cx="2963963" cy="264981"/>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spAutoFit/>
            </a:bodyPr>
            <a:lstStyle/>
            <a:p>
              <a:r>
                <a:rPr lang="en-US" sz="1300" dirty="0">
                  <a:latin typeface="Arial" pitchFamily="34" charset="0"/>
                </a:rPr>
                <a:t>Force synchronized start of all threads</a:t>
              </a:r>
            </a:p>
          </p:txBody>
        </p:sp>
        <p:cxnSp>
          <p:nvCxnSpPr>
            <p:cNvPr id="14348" name="AutoShape 12"/>
            <p:cNvCxnSpPr>
              <a:cxnSpLocks noChangeShapeType="1"/>
              <a:stCxn id="14347" idx="1"/>
              <a:endCxn id="14346" idx="0"/>
            </p:cNvCxnSpPr>
            <p:nvPr/>
          </p:nvCxnSpPr>
          <p:spPr bwMode="auto">
            <a:xfrm rot="10800000" flipV="1">
              <a:off x="3983128" y="4008560"/>
              <a:ext cx="1714708" cy="227374"/>
            </a:xfrm>
            <a:prstGeom prst="curvedConnector2">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 name="Group 1"/>
          <p:cNvGrpSpPr/>
          <p:nvPr/>
        </p:nvGrpSpPr>
        <p:grpSpPr>
          <a:xfrm>
            <a:off x="286682" y="5075285"/>
            <a:ext cx="8317766" cy="1466669"/>
            <a:chOff x="500124" y="4789269"/>
            <a:chExt cx="8317766" cy="1466669"/>
          </a:xfrm>
        </p:grpSpPr>
        <p:sp>
          <p:nvSpPr>
            <p:cNvPr id="14343" name="Oval 7"/>
            <p:cNvSpPr>
              <a:spLocks noChangeArrowheads="1"/>
            </p:cNvSpPr>
            <p:nvPr/>
          </p:nvSpPr>
          <p:spPr bwMode="auto">
            <a:xfrm>
              <a:off x="500124" y="4789269"/>
              <a:ext cx="8317766" cy="572711"/>
            </a:xfrm>
            <a:prstGeom prst="ellipse">
              <a:avLst/>
            </a:prstGeom>
            <a:noFill/>
            <a:ln w="9525">
              <a:solidFill>
                <a:schemeClr val="accent2"/>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14345" name="AutoShape 9"/>
            <p:cNvCxnSpPr>
              <a:cxnSpLocks noChangeShapeType="1"/>
              <a:stCxn id="14344" idx="0"/>
              <a:endCxn id="14343" idx="4"/>
            </p:cNvCxnSpPr>
            <p:nvPr/>
          </p:nvCxnSpPr>
          <p:spPr bwMode="auto">
            <a:xfrm rot="16200000" flipV="1">
              <a:off x="4925004" y="5095983"/>
              <a:ext cx="228868" cy="760861"/>
            </a:xfrm>
            <a:prstGeom prst="curvedConnector3">
              <a:avLst>
                <a:gd name="adj1" fmla="val 50000"/>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4" name="Text Box 8"/>
            <p:cNvSpPr txBox="1">
              <a:spLocks noChangeArrowheads="1"/>
            </p:cNvSpPr>
            <p:nvPr/>
          </p:nvSpPr>
          <p:spPr bwMode="auto">
            <a:xfrm>
              <a:off x="3073066" y="5590848"/>
              <a:ext cx="4693604" cy="66509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spAutoFit/>
            </a:bodyPr>
            <a:lstStyle/>
            <a:p>
              <a:pPr algn="ctr"/>
              <a:r>
                <a:rPr lang="en-US" sz="1300" dirty="0">
                  <a:latin typeface="Arial" pitchFamily="34" charset="0"/>
                </a:rPr>
                <a:t>Computation region duration derived from hardware counters </a:t>
              </a:r>
            </a:p>
            <a:p>
              <a:pPr algn="ctr"/>
              <a:r>
                <a:rPr lang="en-US" sz="1300" dirty="0">
                  <a:latin typeface="Arial" pitchFamily="34" charset="0"/>
                </a:rPr>
                <a:t>assuming/modeling a given performance (&lt;factor</a:t>
              </a:r>
              <a:r>
                <a:rPr lang="en-US" sz="1300" dirty="0" smtClean="0">
                  <a:latin typeface="Arial" pitchFamily="34" charset="0"/>
                </a:rPr>
                <a:t>&gt;)</a:t>
              </a:r>
            </a:p>
            <a:p>
              <a:pPr algn="ctr"/>
              <a:r>
                <a:rPr lang="en-US" sz="1300" dirty="0" err="1" smtClean="0">
                  <a:latin typeface="Arial" pitchFamily="34" charset="0"/>
                </a:rPr>
                <a:t>Ie</a:t>
              </a:r>
              <a:r>
                <a:rPr lang="en-US" sz="1300" dirty="0" smtClean="0">
                  <a:latin typeface="Arial" pitchFamily="34" charset="0"/>
                </a:rPr>
                <a:t>. estimate impact if we </a:t>
              </a:r>
              <a:r>
                <a:rPr lang="en-US" sz="1300" dirty="0">
                  <a:latin typeface="Arial" pitchFamily="34" charset="0"/>
                </a:rPr>
                <a:t>g</a:t>
              </a:r>
              <a:r>
                <a:rPr lang="en-US" sz="1300" dirty="0" smtClean="0">
                  <a:latin typeface="Arial" pitchFamily="34" charset="0"/>
                </a:rPr>
                <a:t>et rid of IPC imbalances  </a:t>
              </a:r>
              <a:endParaRPr lang="en-US" sz="1300" dirty="0">
                <a:latin typeface="Arial" pitchFamily="34" charset="0"/>
              </a:endParaRPr>
            </a:p>
          </p:txBody>
        </p:sp>
      </p:grpSp>
    </p:spTree>
    <p:extLst>
      <p:ext uri="{BB962C8B-B14F-4D97-AF65-F5344CB8AC3E}">
        <p14:creationId xmlns:p14="http://schemas.microsoft.com/office/powerpoint/2010/main" val="3531889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Dimemas GUI – Specify trace to simulate</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85" y="1018150"/>
            <a:ext cx="4143881" cy="6229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80" name="Picture 8" descr="menu_pop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971" y="1821954"/>
            <a:ext cx="1131976" cy="723422"/>
          </a:xfrm>
          <a:prstGeom prst="rect">
            <a:avLst/>
          </a:prstGeom>
          <a:noFill/>
          <a:extLst>
            <a:ext uri="{909E8E84-426E-40DD-AFC4-6F175D3DCCD1}">
              <a14:hiddenFill xmlns:a14="http://schemas.microsoft.com/office/drawing/2010/main">
                <a:solidFill>
                  <a:srgbClr val="FFFFFF"/>
                </a:solidFill>
              </a14:hiddenFill>
            </a:ext>
          </a:extLst>
        </p:spPr>
      </p:pic>
      <p:sp>
        <p:nvSpPr>
          <p:cNvPr id="28681" name="Oval 9"/>
          <p:cNvSpPr>
            <a:spLocks noChangeArrowheads="1"/>
          </p:cNvSpPr>
          <p:nvPr/>
        </p:nvSpPr>
        <p:spPr bwMode="auto">
          <a:xfrm>
            <a:off x="606177" y="1056108"/>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8682" name="Oval 10"/>
          <p:cNvSpPr>
            <a:spLocks noChangeArrowheads="1"/>
          </p:cNvSpPr>
          <p:nvPr/>
        </p:nvSpPr>
        <p:spPr bwMode="auto">
          <a:xfrm>
            <a:off x="1035970" y="1714779"/>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8683" name="AutoShape 11"/>
          <p:cNvCxnSpPr>
            <a:cxnSpLocks noChangeShapeType="1"/>
            <a:stCxn id="28681" idx="4"/>
            <a:endCxn id="28682" idx="2"/>
          </p:cNvCxnSpPr>
          <p:nvPr/>
        </p:nvCxnSpPr>
        <p:spPr bwMode="auto">
          <a:xfrm rot="16200000" flipH="1">
            <a:off x="625702" y="1411685"/>
            <a:ext cx="551498" cy="26903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8685" name="Picture 13" descr="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896" y="2411408"/>
            <a:ext cx="3503098" cy="2404710"/>
          </a:xfrm>
          <a:prstGeom prst="rect">
            <a:avLst/>
          </a:prstGeom>
          <a:noFill/>
          <a:extLst>
            <a:ext uri="{909E8E84-426E-40DD-AFC4-6F175D3DCCD1}">
              <a14:hiddenFill xmlns:a14="http://schemas.microsoft.com/office/drawing/2010/main">
                <a:solidFill>
                  <a:srgbClr val="FFFFFF"/>
                </a:solidFill>
              </a14:hiddenFill>
            </a:ext>
          </a:extLst>
        </p:spPr>
      </p:pic>
      <p:sp>
        <p:nvSpPr>
          <p:cNvPr id="28687" name="Oval 15"/>
          <p:cNvSpPr>
            <a:spLocks noChangeArrowheads="1"/>
          </p:cNvSpPr>
          <p:nvPr/>
        </p:nvSpPr>
        <p:spPr bwMode="auto">
          <a:xfrm>
            <a:off x="1678986" y="2065327"/>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8688" name="Oval 16"/>
          <p:cNvSpPr>
            <a:spLocks noChangeArrowheads="1"/>
          </p:cNvSpPr>
          <p:nvPr/>
        </p:nvSpPr>
        <p:spPr bwMode="auto">
          <a:xfrm>
            <a:off x="4679728" y="2357821"/>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8689" name="AutoShape 17"/>
          <p:cNvCxnSpPr>
            <a:cxnSpLocks noChangeShapeType="1"/>
            <a:stCxn id="28687" idx="6"/>
            <a:endCxn id="28688" idx="2"/>
          </p:cNvCxnSpPr>
          <p:nvPr/>
        </p:nvCxnSpPr>
        <p:spPr bwMode="auto">
          <a:xfrm>
            <a:off x="2000495" y="2172501"/>
            <a:ext cx="2679234" cy="29249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0" name="Oval 18"/>
          <p:cNvSpPr>
            <a:spLocks noChangeArrowheads="1"/>
          </p:cNvSpPr>
          <p:nvPr/>
        </p:nvSpPr>
        <p:spPr bwMode="auto">
          <a:xfrm>
            <a:off x="996899" y="2236135"/>
            <a:ext cx="1071693"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pic>
        <p:nvPicPr>
          <p:cNvPr id="28692" name="Picture 20" descr="initial_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39" y="3215212"/>
            <a:ext cx="4179604" cy="1172212"/>
          </a:xfrm>
          <a:prstGeom prst="rect">
            <a:avLst/>
          </a:prstGeom>
          <a:noFill/>
          <a:extLst>
            <a:ext uri="{909E8E84-426E-40DD-AFC4-6F175D3DCCD1}">
              <a14:hiddenFill xmlns:a14="http://schemas.microsoft.com/office/drawing/2010/main">
                <a:solidFill>
                  <a:srgbClr val="FFFFFF"/>
                </a:solidFill>
              </a14:hiddenFill>
            </a:ext>
          </a:extLst>
        </p:spPr>
      </p:pic>
      <p:sp>
        <p:nvSpPr>
          <p:cNvPr id="28693" name="Oval 21"/>
          <p:cNvSpPr>
            <a:spLocks noChangeArrowheads="1"/>
          </p:cNvSpPr>
          <p:nvPr/>
        </p:nvSpPr>
        <p:spPr bwMode="auto">
          <a:xfrm>
            <a:off x="1035970" y="1797392"/>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8694" name="Oval 22"/>
          <p:cNvSpPr>
            <a:spLocks noChangeArrowheads="1"/>
          </p:cNvSpPr>
          <p:nvPr/>
        </p:nvSpPr>
        <p:spPr bwMode="auto">
          <a:xfrm>
            <a:off x="392954" y="3108037"/>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8695" name="AutoShape 23"/>
          <p:cNvCxnSpPr>
            <a:cxnSpLocks noChangeShapeType="1"/>
            <a:stCxn id="28693" idx="2"/>
            <a:endCxn id="28694" idx="2"/>
          </p:cNvCxnSpPr>
          <p:nvPr/>
        </p:nvCxnSpPr>
        <p:spPr bwMode="auto">
          <a:xfrm rot="10800000" flipV="1">
            <a:off x="392954" y="1904567"/>
            <a:ext cx="643016" cy="1310645"/>
          </a:xfrm>
          <a:prstGeom prst="curvedConnector3">
            <a:avLst>
              <a:gd name="adj1" fmla="val 125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6" name="Oval 24"/>
          <p:cNvSpPr>
            <a:spLocks noChangeArrowheads="1"/>
          </p:cNvSpPr>
          <p:nvPr/>
        </p:nvSpPr>
        <p:spPr bwMode="auto">
          <a:xfrm>
            <a:off x="1196724" y="4126187"/>
            <a:ext cx="1071693"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28697" name="Oval 25"/>
          <p:cNvSpPr>
            <a:spLocks noChangeArrowheads="1"/>
          </p:cNvSpPr>
          <p:nvPr/>
        </p:nvSpPr>
        <p:spPr bwMode="auto">
          <a:xfrm>
            <a:off x="3072187" y="3858253"/>
            <a:ext cx="482262"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28698" name="AutoShape 26"/>
          <p:cNvCxnSpPr>
            <a:cxnSpLocks noChangeShapeType="1"/>
            <a:stCxn id="28699" idx="0"/>
            <a:endCxn id="28696" idx="4"/>
          </p:cNvCxnSpPr>
          <p:nvPr/>
        </p:nvCxnSpPr>
        <p:spPr bwMode="auto">
          <a:xfrm rot="5400000" flipH="1" flipV="1">
            <a:off x="1103493" y="4515260"/>
            <a:ext cx="857389" cy="400767"/>
          </a:xfrm>
          <a:prstGeom prst="curvedConnector3">
            <a:avLst>
              <a:gd name="adj1" fmla="val 50000"/>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9" name="Text Box 27"/>
          <p:cNvSpPr txBox="1">
            <a:spLocks noChangeArrowheads="1"/>
          </p:cNvSpPr>
          <p:nvPr/>
        </p:nvSpPr>
        <p:spPr bwMode="auto">
          <a:xfrm>
            <a:off x="741893" y="5144337"/>
            <a:ext cx="1179821" cy="264981"/>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spAutoFit/>
          </a:bodyPr>
          <a:lstStyle/>
          <a:p>
            <a:pPr algn="ctr"/>
            <a:r>
              <a:rPr lang="en-US" sz="1300">
                <a:latin typeface="Arial" pitchFamily="34" charset="0"/>
              </a:rPr>
              <a:t>Open chooser</a:t>
            </a:r>
          </a:p>
        </p:txBody>
      </p:sp>
      <p:cxnSp>
        <p:nvCxnSpPr>
          <p:cNvPr id="28700" name="AutoShape 28"/>
          <p:cNvCxnSpPr>
            <a:cxnSpLocks noChangeShapeType="1"/>
            <a:stCxn id="28701" idx="0"/>
            <a:endCxn id="28697" idx="4"/>
          </p:cNvCxnSpPr>
          <p:nvPr/>
        </p:nvCxnSpPr>
        <p:spPr bwMode="auto">
          <a:xfrm rot="5400000" flipH="1" flipV="1">
            <a:off x="2634555" y="4572748"/>
            <a:ext cx="1232497" cy="125030"/>
          </a:xfrm>
          <a:prstGeom prst="curvedConnector3">
            <a:avLst>
              <a:gd name="adj1" fmla="val 50000"/>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1" name="Text Box 29"/>
          <p:cNvSpPr txBox="1">
            <a:spLocks noChangeArrowheads="1"/>
          </p:cNvSpPr>
          <p:nvPr/>
        </p:nvSpPr>
        <p:spPr bwMode="auto">
          <a:xfrm>
            <a:off x="2822126" y="5251511"/>
            <a:ext cx="732324" cy="264981"/>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99" tIns="32149" rIns="64299" bIns="32149">
            <a:spAutoFit/>
          </a:bodyPr>
          <a:lstStyle/>
          <a:p>
            <a:pPr algn="ctr"/>
            <a:r>
              <a:rPr lang="en-US" sz="1300">
                <a:latin typeface="Arial" pitchFamily="34" charset="0"/>
              </a:rPr>
              <a:t>Specify</a:t>
            </a:r>
          </a:p>
        </p:txBody>
      </p:sp>
    </p:spTree>
    <p:extLst>
      <p:ext uri="{BB962C8B-B14F-4D97-AF65-F5344CB8AC3E}">
        <p14:creationId xmlns:p14="http://schemas.microsoft.com/office/powerpoint/2010/main" val="2349549168"/>
      </p:ext>
    </p:extLst>
  </p:cSld>
  <p:clrMapOvr>
    <a:masterClrMapping/>
  </p:clrMapOv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323" name="Picture 59" descr="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910" y="1078436"/>
            <a:ext cx="2933760" cy="2779817"/>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85" y="1018150"/>
            <a:ext cx="4143881" cy="6229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9322" name="Picture 58" descr="configuration_win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1618" y="1554019"/>
            <a:ext cx="2344329" cy="2364520"/>
          </a:xfrm>
          <a:prstGeom prst="rect">
            <a:avLst/>
          </a:prstGeom>
          <a:noFill/>
          <a:extLst>
            <a:ext uri="{909E8E84-426E-40DD-AFC4-6F175D3DCCD1}">
              <a14:hiddenFill xmlns:a14="http://schemas.microsoft.com/office/drawing/2010/main">
                <a:solidFill>
                  <a:srgbClr val="FFFFFF"/>
                </a:solidFill>
              </a14:hiddenFill>
            </a:ext>
          </a:extLst>
        </p:spPr>
      </p:pic>
      <p:sp>
        <p:nvSpPr>
          <p:cNvPr id="139266" name="Rectangle 2"/>
          <p:cNvSpPr>
            <a:spLocks noGrp="1" noChangeArrowheads="1"/>
          </p:cNvSpPr>
          <p:nvPr>
            <p:ph type="title"/>
          </p:nvPr>
        </p:nvSpPr>
        <p:spPr>
          <a:xfrm>
            <a:off x="457919" y="-10082"/>
            <a:ext cx="7644528" cy="681192"/>
          </a:xfrm>
        </p:spPr>
        <p:txBody>
          <a:bodyPr/>
          <a:lstStyle/>
          <a:p>
            <a:r>
              <a:rPr lang="en-GB" dirty="0" err="1"/>
              <a:t>Dimemas</a:t>
            </a:r>
            <a:r>
              <a:rPr lang="en-GB" dirty="0"/>
              <a:t> GUI – Specify target machine</a:t>
            </a:r>
            <a:endParaRPr lang="en-US" dirty="0"/>
          </a:p>
        </p:txBody>
      </p:sp>
      <p:cxnSp>
        <p:nvCxnSpPr>
          <p:cNvPr id="139277" name="AutoShape 13"/>
          <p:cNvCxnSpPr>
            <a:cxnSpLocks noChangeShapeType="1"/>
            <a:stCxn id="139275" idx="7"/>
            <a:endCxn id="139276" idx="2"/>
          </p:cNvCxnSpPr>
          <p:nvPr/>
        </p:nvCxnSpPr>
        <p:spPr bwMode="auto">
          <a:xfrm rot="16200000">
            <a:off x="4426288" y="796028"/>
            <a:ext cx="1424517" cy="1975935"/>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280" name="AutoShape 16"/>
          <p:cNvCxnSpPr>
            <a:cxnSpLocks noChangeShapeType="1"/>
            <a:stCxn id="139278" idx="2"/>
            <a:endCxn id="139279" idx="6"/>
          </p:cNvCxnSpPr>
          <p:nvPr/>
        </p:nvCxnSpPr>
        <p:spPr bwMode="auto">
          <a:xfrm rot="10800000" flipV="1">
            <a:off x="2697096" y="3092408"/>
            <a:ext cx="1125278" cy="189116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276" name="Oval 12"/>
          <p:cNvSpPr>
            <a:spLocks noChangeArrowheads="1"/>
          </p:cNvSpPr>
          <p:nvPr/>
        </p:nvSpPr>
        <p:spPr bwMode="auto">
          <a:xfrm>
            <a:off x="6126514" y="964563"/>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1" name="Oval 17"/>
          <p:cNvSpPr>
            <a:spLocks noChangeArrowheads="1"/>
          </p:cNvSpPr>
          <p:nvPr/>
        </p:nvSpPr>
        <p:spPr bwMode="auto">
          <a:xfrm>
            <a:off x="7573299" y="2036301"/>
            <a:ext cx="267923"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2" name="Oval 18"/>
          <p:cNvSpPr>
            <a:spLocks noChangeArrowheads="1"/>
          </p:cNvSpPr>
          <p:nvPr/>
        </p:nvSpPr>
        <p:spPr bwMode="auto">
          <a:xfrm>
            <a:off x="7573299" y="2183664"/>
            <a:ext cx="267923" cy="48228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3" name="Oval 19"/>
          <p:cNvSpPr>
            <a:spLocks noChangeArrowheads="1"/>
          </p:cNvSpPr>
          <p:nvPr/>
        </p:nvSpPr>
        <p:spPr bwMode="auto">
          <a:xfrm>
            <a:off x="7573299" y="2786516"/>
            <a:ext cx="589431" cy="214347"/>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4" name="Oval 20"/>
          <p:cNvSpPr>
            <a:spLocks noChangeArrowheads="1"/>
          </p:cNvSpPr>
          <p:nvPr/>
        </p:nvSpPr>
        <p:spPr bwMode="auto">
          <a:xfrm>
            <a:off x="7519714" y="3000864"/>
            <a:ext cx="482262"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73" name="Oval 9"/>
          <p:cNvSpPr>
            <a:spLocks noChangeArrowheads="1"/>
          </p:cNvSpPr>
          <p:nvPr/>
        </p:nvSpPr>
        <p:spPr bwMode="auto">
          <a:xfrm>
            <a:off x="1625401" y="334694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pic>
        <p:nvPicPr>
          <p:cNvPr id="139287" name="Picture 23" descr="syste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616" y="2596730"/>
            <a:ext cx="2965019" cy="1743805"/>
          </a:xfrm>
          <a:prstGeom prst="rect">
            <a:avLst/>
          </a:prstGeom>
          <a:noFill/>
          <a:extLst>
            <a:ext uri="{909E8E84-426E-40DD-AFC4-6F175D3DCCD1}">
              <a14:hiddenFill xmlns:a14="http://schemas.microsoft.com/office/drawing/2010/main">
                <a:solidFill>
                  <a:srgbClr val="FFFFFF"/>
                </a:solidFill>
              </a14:hiddenFill>
            </a:ext>
          </a:extLst>
        </p:spPr>
      </p:pic>
      <p:sp>
        <p:nvSpPr>
          <p:cNvPr id="139285" name="Oval 21"/>
          <p:cNvSpPr>
            <a:spLocks noChangeArrowheads="1"/>
          </p:cNvSpPr>
          <p:nvPr/>
        </p:nvSpPr>
        <p:spPr bwMode="auto">
          <a:xfrm>
            <a:off x="1357478" y="3588086"/>
            <a:ext cx="375093"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8" name="Oval 24"/>
          <p:cNvSpPr>
            <a:spLocks noChangeArrowheads="1"/>
          </p:cNvSpPr>
          <p:nvPr/>
        </p:nvSpPr>
        <p:spPr bwMode="auto">
          <a:xfrm>
            <a:off x="1357478" y="3454119"/>
            <a:ext cx="375093" cy="160761"/>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90" name="Oval 26"/>
          <p:cNvSpPr>
            <a:spLocks noChangeArrowheads="1"/>
          </p:cNvSpPr>
          <p:nvPr/>
        </p:nvSpPr>
        <p:spPr bwMode="auto">
          <a:xfrm>
            <a:off x="178615" y="2489556"/>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139291" name="AutoShape 27"/>
          <p:cNvCxnSpPr>
            <a:cxnSpLocks noChangeShapeType="1"/>
            <a:stCxn id="139289" idx="4"/>
            <a:endCxn id="139290" idx="2"/>
          </p:cNvCxnSpPr>
          <p:nvPr/>
        </p:nvCxnSpPr>
        <p:spPr bwMode="auto">
          <a:xfrm rot="5400000">
            <a:off x="1827456" y="655396"/>
            <a:ext cx="292494" cy="3590173"/>
          </a:xfrm>
          <a:prstGeom prst="curvedConnector4">
            <a:avLst>
              <a:gd name="adj1" fmla="val 31681"/>
              <a:gd name="adj2" fmla="val 10447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9294" name="Picture 30" descr="mapp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2360" y="4340535"/>
            <a:ext cx="2196971" cy="730121"/>
          </a:xfrm>
          <a:prstGeom prst="rect">
            <a:avLst/>
          </a:prstGeom>
          <a:noFill/>
          <a:extLst>
            <a:ext uri="{909E8E84-426E-40DD-AFC4-6F175D3DCCD1}">
              <a14:hiddenFill xmlns:a14="http://schemas.microsoft.com/office/drawing/2010/main">
                <a:solidFill>
                  <a:srgbClr val="FFFFFF"/>
                </a:solidFill>
              </a14:hiddenFill>
            </a:ext>
          </a:extLst>
        </p:spPr>
      </p:pic>
      <p:grpSp>
        <p:nvGrpSpPr>
          <p:cNvPr id="139304" name="Group 40"/>
          <p:cNvGrpSpPr>
            <a:grpSpLocks/>
          </p:cNvGrpSpPr>
          <p:nvPr/>
        </p:nvGrpSpPr>
        <p:grpSpPr bwMode="auto">
          <a:xfrm>
            <a:off x="3286526" y="4983577"/>
            <a:ext cx="2116594" cy="1279386"/>
            <a:chOff x="3160" y="4464"/>
            <a:chExt cx="1896" cy="1146"/>
          </a:xfrm>
        </p:grpSpPr>
        <p:pic>
          <p:nvPicPr>
            <p:cNvPr id="139295" name="Picture 31" descr="comm_setu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0" y="4512"/>
              <a:ext cx="1896" cy="1098"/>
            </a:xfrm>
            <a:prstGeom prst="rect">
              <a:avLst/>
            </a:prstGeom>
            <a:noFill/>
            <a:extLst>
              <a:ext uri="{909E8E84-426E-40DD-AFC4-6F175D3DCCD1}">
                <a14:hiddenFill xmlns:a14="http://schemas.microsoft.com/office/drawing/2010/main">
                  <a:solidFill>
                    <a:srgbClr val="FFFFFF"/>
                  </a:solidFill>
                </a14:hiddenFill>
              </a:ext>
            </a:extLst>
          </p:spPr>
        </p:pic>
        <p:sp>
          <p:nvSpPr>
            <p:cNvPr id="139300" name="Oval 36"/>
            <p:cNvSpPr>
              <a:spLocks noChangeArrowheads="1"/>
            </p:cNvSpPr>
            <p:nvPr/>
          </p:nvSpPr>
          <p:spPr bwMode="auto">
            <a:xfrm>
              <a:off x="3184" y="4464"/>
              <a:ext cx="288" cy="192"/>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9303" name="Group 39"/>
          <p:cNvGrpSpPr>
            <a:grpSpLocks/>
          </p:cNvGrpSpPr>
          <p:nvPr/>
        </p:nvGrpSpPr>
        <p:grpSpPr bwMode="auto">
          <a:xfrm>
            <a:off x="178617" y="4876403"/>
            <a:ext cx="2793100" cy="1440147"/>
            <a:chOff x="496" y="4368"/>
            <a:chExt cx="2502" cy="1290"/>
          </a:xfrm>
        </p:grpSpPr>
        <p:pic>
          <p:nvPicPr>
            <p:cNvPr id="139286" name="Picture 22" descr="more_config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 y="4464"/>
              <a:ext cx="2502" cy="1194"/>
            </a:xfrm>
            <a:prstGeom prst="rect">
              <a:avLst/>
            </a:prstGeom>
            <a:noFill/>
            <a:extLst>
              <a:ext uri="{909E8E84-426E-40DD-AFC4-6F175D3DCCD1}">
                <a14:hiddenFill xmlns:a14="http://schemas.microsoft.com/office/drawing/2010/main">
                  <a:solidFill>
                    <a:srgbClr val="FFFFFF"/>
                  </a:solidFill>
                </a14:hiddenFill>
              </a:ext>
            </a:extLst>
          </p:spPr>
        </p:pic>
        <p:sp>
          <p:nvSpPr>
            <p:cNvPr id="139279" name="Oval 15"/>
            <p:cNvSpPr>
              <a:spLocks noChangeArrowheads="1"/>
            </p:cNvSpPr>
            <p:nvPr/>
          </p:nvSpPr>
          <p:spPr bwMode="auto">
            <a:xfrm>
              <a:off x="2464" y="4368"/>
              <a:ext cx="288" cy="192"/>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299" name="Oval 35"/>
            <p:cNvSpPr>
              <a:spLocks noChangeArrowheads="1"/>
            </p:cNvSpPr>
            <p:nvPr/>
          </p:nvSpPr>
          <p:spPr bwMode="auto">
            <a:xfrm>
              <a:off x="2608" y="4992"/>
              <a:ext cx="288" cy="192"/>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302" name="Oval 38"/>
            <p:cNvSpPr>
              <a:spLocks noChangeArrowheads="1"/>
            </p:cNvSpPr>
            <p:nvPr/>
          </p:nvSpPr>
          <p:spPr bwMode="auto">
            <a:xfrm>
              <a:off x="784" y="5424"/>
              <a:ext cx="336" cy="14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39301" name="AutoShape 37"/>
          <p:cNvCxnSpPr>
            <a:cxnSpLocks noChangeShapeType="1"/>
            <a:stCxn id="139299" idx="6"/>
            <a:endCxn id="139300" idx="2"/>
          </p:cNvCxnSpPr>
          <p:nvPr/>
        </p:nvCxnSpPr>
        <p:spPr bwMode="auto">
          <a:xfrm flipV="1">
            <a:off x="2857849" y="5090750"/>
            <a:ext cx="455470" cy="58945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306" name="Oval 42"/>
          <p:cNvSpPr>
            <a:spLocks noChangeArrowheads="1"/>
          </p:cNvSpPr>
          <p:nvPr/>
        </p:nvSpPr>
        <p:spPr bwMode="auto">
          <a:xfrm>
            <a:off x="3554450" y="550381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grpSp>
        <p:nvGrpSpPr>
          <p:cNvPr id="139309" name="Group 45"/>
          <p:cNvGrpSpPr>
            <a:grpSpLocks/>
          </p:cNvGrpSpPr>
          <p:nvPr/>
        </p:nvGrpSpPr>
        <p:grpSpPr bwMode="auto">
          <a:xfrm>
            <a:off x="6769530" y="5197925"/>
            <a:ext cx="1332918" cy="1401073"/>
            <a:chOff x="6064" y="4656"/>
            <a:chExt cx="1194" cy="1255"/>
          </a:xfrm>
        </p:grpSpPr>
        <p:pic>
          <p:nvPicPr>
            <p:cNvPr id="139298" name="Picture 34" descr="collectiv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64" y="4752"/>
              <a:ext cx="1194" cy="1159"/>
            </a:xfrm>
            <a:prstGeom prst="rect">
              <a:avLst/>
            </a:prstGeom>
            <a:noFill/>
            <a:extLst>
              <a:ext uri="{909E8E84-426E-40DD-AFC4-6F175D3DCCD1}">
                <a14:hiddenFill xmlns:a14="http://schemas.microsoft.com/office/drawing/2010/main">
                  <a:solidFill>
                    <a:srgbClr val="FFFFFF"/>
                  </a:solidFill>
                </a14:hiddenFill>
              </a:ext>
            </a:extLst>
          </p:spPr>
        </p:pic>
        <p:sp>
          <p:nvSpPr>
            <p:cNvPr id="139307" name="Oval 43"/>
            <p:cNvSpPr>
              <a:spLocks noChangeArrowheads="1"/>
            </p:cNvSpPr>
            <p:nvPr/>
          </p:nvSpPr>
          <p:spPr bwMode="auto">
            <a:xfrm>
              <a:off x="6064" y="4656"/>
              <a:ext cx="288" cy="192"/>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39308" name="AutoShape 44"/>
          <p:cNvCxnSpPr>
            <a:cxnSpLocks noChangeShapeType="1"/>
            <a:stCxn id="139306" idx="7"/>
            <a:endCxn id="139307" idx="2"/>
          </p:cNvCxnSpPr>
          <p:nvPr/>
        </p:nvCxnSpPr>
        <p:spPr bwMode="auto">
          <a:xfrm rot="16200000">
            <a:off x="5184312" y="3949858"/>
            <a:ext cx="229977" cy="294045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310" name="Oval 46"/>
          <p:cNvSpPr>
            <a:spLocks noChangeArrowheads="1"/>
          </p:cNvSpPr>
          <p:nvPr/>
        </p:nvSpPr>
        <p:spPr bwMode="auto">
          <a:xfrm>
            <a:off x="4090296" y="262575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311" name="Oval 47"/>
          <p:cNvSpPr>
            <a:spLocks noChangeArrowheads="1"/>
          </p:cNvSpPr>
          <p:nvPr/>
        </p:nvSpPr>
        <p:spPr bwMode="auto">
          <a:xfrm>
            <a:off x="6662360" y="4340534"/>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139312" name="AutoShape 48"/>
          <p:cNvCxnSpPr>
            <a:cxnSpLocks noChangeShapeType="1"/>
            <a:stCxn id="139310" idx="4"/>
            <a:endCxn id="139311" idx="2"/>
          </p:cNvCxnSpPr>
          <p:nvPr/>
        </p:nvCxnSpPr>
        <p:spPr bwMode="auto">
          <a:xfrm rot="16200000" flipH="1">
            <a:off x="4652903" y="2438250"/>
            <a:ext cx="1607605" cy="241131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9313" name="Picture 49" descr="menu_popu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971" y="1527226"/>
            <a:ext cx="1131976" cy="723422"/>
          </a:xfrm>
          <a:prstGeom prst="rect">
            <a:avLst/>
          </a:prstGeom>
          <a:noFill/>
          <a:extLst>
            <a:ext uri="{909E8E84-426E-40DD-AFC4-6F175D3DCCD1}">
              <a14:hiddenFill xmlns:a14="http://schemas.microsoft.com/office/drawing/2010/main">
                <a:solidFill>
                  <a:srgbClr val="FFFFFF"/>
                </a:solidFill>
              </a14:hiddenFill>
            </a:ext>
          </a:extLst>
        </p:spPr>
      </p:pic>
      <p:sp>
        <p:nvSpPr>
          <p:cNvPr id="139314" name="Oval 50"/>
          <p:cNvSpPr>
            <a:spLocks noChangeArrowheads="1"/>
          </p:cNvSpPr>
          <p:nvPr/>
        </p:nvSpPr>
        <p:spPr bwMode="auto">
          <a:xfrm>
            <a:off x="606177" y="1056108"/>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315" name="Oval 51"/>
          <p:cNvSpPr>
            <a:spLocks noChangeArrowheads="1"/>
          </p:cNvSpPr>
          <p:nvPr/>
        </p:nvSpPr>
        <p:spPr bwMode="auto">
          <a:xfrm>
            <a:off x="1035970" y="144684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139316" name="AutoShape 52"/>
          <p:cNvCxnSpPr>
            <a:cxnSpLocks noChangeShapeType="1"/>
            <a:stCxn id="139314" idx="4"/>
            <a:endCxn id="139315" idx="2"/>
          </p:cNvCxnSpPr>
          <p:nvPr/>
        </p:nvCxnSpPr>
        <p:spPr bwMode="auto">
          <a:xfrm rot="16200000" flipH="1">
            <a:off x="759669" y="1277718"/>
            <a:ext cx="283563" cy="26903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319" name="Oval 55"/>
          <p:cNvSpPr>
            <a:spLocks noChangeArrowheads="1"/>
          </p:cNvSpPr>
          <p:nvPr/>
        </p:nvSpPr>
        <p:spPr bwMode="auto">
          <a:xfrm>
            <a:off x="1786155" y="160760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cxnSp>
        <p:nvCxnSpPr>
          <p:cNvPr id="139321" name="AutoShape 57"/>
          <p:cNvCxnSpPr>
            <a:cxnSpLocks noChangeShapeType="1"/>
            <a:stCxn id="139319" idx="6"/>
            <a:endCxn id="139320" idx="2"/>
          </p:cNvCxnSpPr>
          <p:nvPr/>
        </p:nvCxnSpPr>
        <p:spPr bwMode="auto">
          <a:xfrm flipV="1">
            <a:off x="2107664" y="1578580"/>
            <a:ext cx="1607540" cy="1362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275" name="Oval 11"/>
          <p:cNvSpPr>
            <a:spLocks noChangeArrowheads="1"/>
          </p:cNvSpPr>
          <p:nvPr/>
        </p:nvSpPr>
        <p:spPr bwMode="auto">
          <a:xfrm>
            <a:off x="3875957" y="246499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78" name="Oval 14"/>
          <p:cNvSpPr>
            <a:spLocks noChangeArrowheads="1"/>
          </p:cNvSpPr>
          <p:nvPr/>
        </p:nvSpPr>
        <p:spPr bwMode="auto">
          <a:xfrm>
            <a:off x="3822373" y="2985234"/>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289" name="Oval 25"/>
          <p:cNvSpPr>
            <a:spLocks noChangeArrowheads="1"/>
          </p:cNvSpPr>
          <p:nvPr/>
        </p:nvSpPr>
        <p:spPr bwMode="auto">
          <a:xfrm>
            <a:off x="3608034" y="2089887"/>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
        <p:nvSpPr>
          <p:cNvPr id="139320" name="Oval 56"/>
          <p:cNvSpPr>
            <a:spLocks noChangeArrowheads="1"/>
          </p:cNvSpPr>
          <p:nvPr/>
        </p:nvSpPr>
        <p:spPr bwMode="auto">
          <a:xfrm>
            <a:off x="3715204" y="1471405"/>
            <a:ext cx="321508" cy="214347"/>
          </a:xfrm>
          <a:prstGeom prst="ellipse">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9" tIns="32149" rIns="64299" bIns="32149" anchor="ctr"/>
          <a:lstStyle/>
          <a:p>
            <a:endParaRPr lang="en-US"/>
          </a:p>
        </p:txBody>
      </p:sp>
    </p:spTree>
    <p:extLst>
      <p:ext uri="{BB962C8B-B14F-4D97-AF65-F5344CB8AC3E}">
        <p14:creationId xmlns:p14="http://schemas.microsoft.com/office/powerpoint/2010/main" val="489660110"/>
      </p:ext>
    </p:extLst>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a:t>Collective Communication Model</a:t>
            </a:r>
          </a:p>
        </p:txBody>
      </p:sp>
      <p:sp>
        <p:nvSpPr>
          <p:cNvPr id="23656" name="Rectangle 104"/>
          <p:cNvSpPr>
            <a:spLocks noChangeArrowheads="1"/>
          </p:cNvSpPr>
          <p:nvPr/>
        </p:nvSpPr>
        <p:spPr bwMode="auto">
          <a:xfrm>
            <a:off x="342719" y="1334090"/>
            <a:ext cx="4076900" cy="5125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45" tIns="46073" rIns="92145" bIns="46073"/>
          <a:lstStyle/>
          <a:p>
            <a:pPr marL="234424" indent="-234424">
              <a:spcAft>
                <a:spcPts val="703"/>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latin typeface="Arial" pitchFamily="34" charset="0"/>
              </a:rPr>
              <a:t>Per call model</a:t>
            </a:r>
          </a:p>
          <a:p>
            <a:pPr marL="515733" lvl="1" indent="-198702">
              <a:spcBef>
                <a:spcPts val="352"/>
              </a:spcBef>
              <a:spcAft>
                <a:spcPts val="703"/>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latin typeface="Arial" pitchFamily="34" charset="0"/>
              </a:rPr>
              <a:t>Model factor</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Lin</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Log</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Const</a:t>
            </a:r>
          </a:p>
          <a:p>
            <a:pPr marL="515733" lvl="1" indent="-198702">
              <a:spcBef>
                <a:spcPts val="352"/>
              </a:spcBef>
              <a:spcAft>
                <a:spcPts val="703"/>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latin typeface="Arial" pitchFamily="34" charset="0"/>
              </a:rPr>
              <a:t>Size of message</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Min over all processes</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Mean over all processes</a:t>
            </a:r>
          </a:p>
          <a:p>
            <a:pPr marL="803740" lvl="2" indent="-160748">
              <a:spcBef>
                <a:spcPts val="352"/>
              </a:spcBef>
              <a:spcAft>
                <a:spcPts val="352"/>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300">
                <a:solidFill>
                  <a:srgbClr val="000000"/>
                </a:solidFill>
                <a:latin typeface="Arial" pitchFamily="34" charset="0"/>
              </a:rPr>
              <a:t>Max over all processes</a:t>
            </a:r>
          </a:p>
          <a:p>
            <a:pPr marL="515733" lvl="1" indent="-198702">
              <a:spcBef>
                <a:spcPts val="352"/>
              </a:spcBef>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a:solidFill>
                <a:srgbClr val="000000"/>
              </a:solidFill>
              <a:latin typeface="Arial" pitchFamily="34" charset="0"/>
            </a:endParaRPr>
          </a:p>
          <a:p>
            <a:pPr marL="515733" lvl="1" indent="-198702">
              <a:spcBef>
                <a:spcPts val="352"/>
              </a:spcBef>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a:solidFill>
                <a:srgbClr val="000000"/>
              </a:solidFill>
              <a:latin typeface="Arial" pitchFamily="34" charset="0"/>
            </a:endParaRPr>
          </a:p>
          <a:p>
            <a:pPr marL="515733" lvl="1" indent="-198702">
              <a:spcBef>
                <a:spcPts val="352"/>
              </a:spcBef>
              <a:spcAft>
                <a:spcPts val="703"/>
              </a:spcAft>
              <a:buClr>
                <a:srgbClr val="212466"/>
              </a:buClr>
              <a:buSzPct val="171000"/>
              <a:buFont typeface="Gill Sans" charset="0"/>
              <a:buChar char="•"/>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r>
              <a:rPr lang="en-GB" sz="1500">
                <a:solidFill>
                  <a:srgbClr val="000000"/>
                </a:solidFill>
                <a:latin typeface="Arial" pitchFamily="34" charset="0"/>
              </a:rPr>
              <a:t>Specified in input file</a:t>
            </a:r>
          </a:p>
          <a:p>
            <a:pPr marL="515733" lvl="1" indent="-198702">
              <a:spcBef>
                <a:spcPts val="352"/>
              </a:spcBef>
              <a:spcAft>
                <a:spcPts val="703"/>
              </a:spcAft>
              <a:buClr>
                <a:srgbClr val="212466"/>
              </a:buClr>
              <a:buSzPct val="171000"/>
              <a:tabLst>
                <a:tab pos="234424" algn="l"/>
                <a:tab pos="549222" algn="l"/>
                <a:tab pos="865137" algn="l"/>
                <a:tab pos="1181051" algn="l"/>
                <a:tab pos="1496964" algn="l"/>
                <a:tab pos="1812878" algn="l"/>
                <a:tab pos="2128793" algn="l"/>
                <a:tab pos="2444707" algn="l"/>
                <a:tab pos="2760621" algn="l"/>
                <a:tab pos="3076535" algn="l"/>
                <a:tab pos="3392450" algn="l"/>
                <a:tab pos="3708364" algn="l"/>
                <a:tab pos="4024278" algn="l"/>
                <a:tab pos="4340191" algn="l"/>
                <a:tab pos="4656106" algn="l"/>
                <a:tab pos="4972020" algn="l"/>
                <a:tab pos="5287935" algn="l"/>
                <a:tab pos="5603849" algn="l"/>
                <a:tab pos="5919763" algn="l"/>
                <a:tab pos="6235677" algn="l"/>
                <a:tab pos="6551591" algn="l"/>
              </a:tabLst>
            </a:pPr>
            <a:endParaRPr lang="en-GB" sz="1500">
              <a:solidFill>
                <a:srgbClr val="000000"/>
              </a:solidFill>
              <a:latin typeface="Arial" pitchFamily="34" charset="0"/>
            </a:endParaRPr>
          </a:p>
        </p:txBody>
      </p:sp>
      <p:pic>
        <p:nvPicPr>
          <p:cNvPr id="23761" name="Picture 209" descr="collecti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974" y="1875540"/>
            <a:ext cx="3637059" cy="353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2531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61602" y="3061611"/>
            <a:ext cx="2475834" cy="699309"/>
          </a:xfrm>
          <a:prstGeom prst="rect">
            <a:avLst/>
          </a:prstGeom>
          <a:noFill/>
        </p:spPr>
        <p:txBody>
          <a:bodyPr wrap="none" lIns="82945" tIns="41473" rIns="82945" bIns="41473" rtlCol="0">
            <a:spAutoFit/>
          </a:bodyPr>
          <a:lstStyle/>
          <a:p>
            <a:r>
              <a:rPr lang="en-US" sz="4000" dirty="0">
                <a:solidFill>
                  <a:srgbClr val="004586"/>
                </a:solidFill>
              </a:rPr>
              <a:t>Scalability</a:t>
            </a:r>
          </a:p>
        </p:txBody>
      </p:sp>
    </p:spTree>
    <p:extLst>
      <p:ext uri="{BB962C8B-B14F-4D97-AF65-F5344CB8AC3E}">
        <p14:creationId xmlns:p14="http://schemas.microsoft.com/office/powerpoint/2010/main" val="152710476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title"/>
          </p:nvPr>
        </p:nvSpPr>
        <p:spPr/>
        <p:txBody>
          <a:bodyPr/>
          <a:lstStyle/>
          <a:p>
            <a:r>
              <a:rPr lang="en-US"/>
              <a:t>Scalability of Presentation</a:t>
            </a:r>
          </a:p>
        </p:txBody>
      </p:sp>
      <p:sp>
        <p:nvSpPr>
          <p:cNvPr id="110603" name="Rectangle 11"/>
          <p:cNvSpPr>
            <a:spLocks noGrp="1" noChangeArrowheads="1"/>
          </p:cNvSpPr>
          <p:nvPr>
            <p:ph type="body" idx="1"/>
          </p:nvPr>
        </p:nvSpPr>
        <p:spPr>
          <a:xfrm>
            <a:off x="621806" y="1251477"/>
            <a:ext cx="8224129" cy="4888682"/>
          </a:xfrm>
        </p:spPr>
        <p:txBody>
          <a:bodyPr/>
          <a:lstStyle/>
          <a:p>
            <a:r>
              <a:rPr lang="en-US"/>
              <a:t>Linpack @ Marenostrum: 10k cores x 1700 s</a:t>
            </a:r>
          </a:p>
        </p:txBody>
      </p:sp>
      <p:pic>
        <p:nvPicPr>
          <p:cNvPr id="110619" name="Picture 27" descr="u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380" y="2567703"/>
            <a:ext cx="3267548" cy="3797968"/>
          </a:xfrm>
          <a:prstGeom prst="rect">
            <a:avLst/>
          </a:prstGeom>
          <a:noFill/>
          <a:extLst>
            <a:ext uri="{909E8E84-426E-40DD-AFC4-6F175D3DCCD1}">
              <a14:hiddenFill xmlns:a14="http://schemas.microsoft.com/office/drawing/2010/main">
                <a:solidFill>
                  <a:srgbClr val="FFFFFF"/>
                </a:solidFill>
              </a14:hiddenFill>
            </a:ext>
          </a:extLst>
        </p:spPr>
      </p:pic>
      <p:sp>
        <p:nvSpPr>
          <p:cNvPr id="110602" name="Text Box 10"/>
          <p:cNvSpPr txBox="1">
            <a:spLocks noChangeAspect="1" noChangeArrowheads="1"/>
          </p:cNvSpPr>
          <p:nvPr/>
        </p:nvSpPr>
        <p:spPr bwMode="auto">
          <a:xfrm>
            <a:off x="4301702" y="1910149"/>
            <a:ext cx="965924" cy="58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7928" tIns="58965" rIns="117928" bIns="58965">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500">
                <a:latin typeface="Arial" charset="0"/>
              </a:rPr>
              <a:t>Dgemm </a:t>
            </a:r>
          </a:p>
          <a:p>
            <a:pPr algn="ctr" eaLnBrk="1" hangingPunct="1"/>
            <a:r>
              <a:rPr lang="en-US" sz="1500">
                <a:latin typeface="Arial" charset="0"/>
              </a:rPr>
              <a:t> IPC</a:t>
            </a:r>
          </a:p>
        </p:txBody>
      </p:sp>
      <p:sp>
        <p:nvSpPr>
          <p:cNvPr id="110613" name="Text Box 21"/>
          <p:cNvSpPr txBox="1">
            <a:spLocks noChangeAspect="1" noChangeArrowheads="1"/>
          </p:cNvSpPr>
          <p:nvPr/>
        </p:nvSpPr>
        <p:spPr bwMode="auto">
          <a:xfrm>
            <a:off x="5331674" y="1758227"/>
            <a:ext cx="668692" cy="783891"/>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941" tIns="58971" rIns="117941" bIns="5897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a:lnSpc>
                <a:spcPct val="180000"/>
              </a:lnSpc>
            </a:pPr>
            <a:r>
              <a:rPr lang="en-US" sz="1200">
                <a:solidFill>
                  <a:srgbClr val="000080"/>
                </a:solidFill>
                <a:latin typeface="Arial" charset="0"/>
              </a:rPr>
              <a:t>2.95</a:t>
            </a:r>
          </a:p>
          <a:p>
            <a:pPr algn="ctr">
              <a:lnSpc>
                <a:spcPct val="180000"/>
              </a:lnSpc>
            </a:pPr>
            <a:r>
              <a:rPr lang="en-US" sz="1200">
                <a:solidFill>
                  <a:srgbClr val="000080"/>
                </a:solidFill>
                <a:latin typeface="Arial" charset="0"/>
              </a:rPr>
              <a:t>2.85</a:t>
            </a:r>
          </a:p>
        </p:txBody>
      </p:sp>
      <p:pic>
        <p:nvPicPr>
          <p:cNvPr id="110594" name="Picture 2" descr="i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066" y="2567703"/>
            <a:ext cx="3267548" cy="3797968"/>
          </a:xfrm>
          <a:prstGeom prst="rect">
            <a:avLst/>
          </a:prstGeom>
          <a:noFill/>
          <a:extLst>
            <a:ext uri="{909E8E84-426E-40DD-AFC4-6F175D3DCCD1}">
              <a14:hiddenFill xmlns:a14="http://schemas.microsoft.com/office/drawing/2010/main">
                <a:solidFill>
                  <a:srgbClr val="FFFFFF"/>
                </a:solidFill>
              </a14:hiddenFill>
            </a:ext>
          </a:extLst>
        </p:spPr>
      </p:pic>
      <p:pic>
        <p:nvPicPr>
          <p:cNvPr id="110618" name="Picture 26" descr="u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44" y="2567703"/>
            <a:ext cx="3267548" cy="3797968"/>
          </a:xfrm>
          <a:prstGeom prst="rect">
            <a:avLst/>
          </a:prstGeom>
          <a:noFill/>
          <a:extLst>
            <a:ext uri="{909E8E84-426E-40DD-AFC4-6F175D3DCCD1}">
              <a14:hiddenFill xmlns:a14="http://schemas.microsoft.com/office/drawing/2010/main">
                <a:solidFill>
                  <a:srgbClr val="FFFFFF"/>
                </a:solidFill>
              </a14:hiddenFill>
            </a:ext>
          </a:extLst>
        </p:spPr>
      </p:pic>
      <p:grpSp>
        <p:nvGrpSpPr>
          <p:cNvPr id="110636" name="Group 44"/>
          <p:cNvGrpSpPr>
            <a:grpSpLocks/>
          </p:cNvGrpSpPr>
          <p:nvPr/>
        </p:nvGrpSpPr>
        <p:grpSpPr bwMode="auto">
          <a:xfrm>
            <a:off x="6694733" y="1747152"/>
            <a:ext cx="2334282" cy="795987"/>
            <a:chOff x="6178" y="1565"/>
            <a:chExt cx="2091" cy="713"/>
          </a:xfrm>
        </p:grpSpPr>
        <p:sp>
          <p:nvSpPr>
            <p:cNvPr id="110621" name="Text Box 29"/>
            <p:cNvSpPr txBox="1">
              <a:spLocks noChangeAspect="1" noChangeArrowheads="1"/>
            </p:cNvSpPr>
            <p:nvPr/>
          </p:nvSpPr>
          <p:spPr bwMode="auto">
            <a:xfrm>
              <a:off x="6178" y="1711"/>
              <a:ext cx="1213" cy="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32" tIns="65017" rIns="130032" bIns="65017">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500">
                  <a:latin typeface="Arial" charset="0"/>
                </a:rPr>
                <a:t>Dgemm </a:t>
              </a:r>
            </a:p>
            <a:p>
              <a:pPr algn="ctr" eaLnBrk="1" hangingPunct="1"/>
              <a:r>
                <a:rPr lang="en-US" sz="1500">
                  <a:latin typeface="Arial" charset="0"/>
                </a:rPr>
                <a:t>L1 miss ratio</a:t>
              </a:r>
            </a:p>
          </p:txBody>
        </p:sp>
        <p:sp>
          <p:nvSpPr>
            <p:cNvPr id="110631" name="Text Box 39"/>
            <p:cNvSpPr txBox="1">
              <a:spLocks noChangeAspect="1" noChangeArrowheads="1"/>
            </p:cNvSpPr>
            <p:nvPr/>
          </p:nvSpPr>
          <p:spPr bwMode="auto">
            <a:xfrm>
              <a:off x="7670" y="1565"/>
              <a:ext cx="599" cy="713"/>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30046" tIns="65023" rIns="130046" bIns="65023"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nSpc>
                  <a:spcPct val="180000"/>
                </a:lnSpc>
              </a:pPr>
              <a:r>
                <a:rPr lang="en-US" sz="1200">
                  <a:solidFill>
                    <a:srgbClr val="000080"/>
                  </a:solidFill>
                  <a:latin typeface="Arial" charset="0"/>
                </a:rPr>
                <a:t>0.8</a:t>
              </a:r>
            </a:p>
            <a:p>
              <a:pPr>
                <a:lnSpc>
                  <a:spcPct val="180000"/>
                </a:lnSpc>
              </a:pPr>
              <a:r>
                <a:rPr lang="en-US" sz="1200">
                  <a:solidFill>
                    <a:srgbClr val="000080"/>
                  </a:solidFill>
                  <a:latin typeface="Arial" charset="0"/>
                </a:rPr>
                <a:t>0.7</a:t>
              </a:r>
              <a:endParaRPr lang="en-US" sz="2000">
                <a:solidFill>
                  <a:srgbClr val="000066"/>
                </a:solidFill>
                <a:latin typeface="Helvetica" pitchFamily="34" charset="0"/>
              </a:endParaRPr>
            </a:p>
          </p:txBody>
        </p:sp>
      </p:grpSp>
      <p:sp>
        <p:nvSpPr>
          <p:cNvPr id="110637" name="Text Box 45"/>
          <p:cNvSpPr txBox="1">
            <a:spLocks noChangeAspect="1" noChangeArrowheads="1"/>
          </p:cNvSpPr>
          <p:nvPr/>
        </p:nvSpPr>
        <p:spPr bwMode="auto">
          <a:xfrm>
            <a:off x="1301662" y="1910148"/>
            <a:ext cx="965971" cy="58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7952" tIns="58977" rIns="117952" bIns="58977">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500">
                <a:latin typeface="Arial" charset="0"/>
              </a:rPr>
              <a:t>Dgemm </a:t>
            </a:r>
          </a:p>
          <a:p>
            <a:pPr eaLnBrk="1" hangingPunct="1"/>
            <a:r>
              <a:rPr lang="en-US" sz="1500">
                <a:latin typeface="Arial" charset="0"/>
              </a:rPr>
              <a:t>duration</a:t>
            </a:r>
          </a:p>
        </p:txBody>
      </p:sp>
      <p:sp>
        <p:nvSpPr>
          <p:cNvPr id="110647" name="Text Box 55"/>
          <p:cNvSpPr txBox="1">
            <a:spLocks noChangeAspect="1" noChangeArrowheads="1"/>
          </p:cNvSpPr>
          <p:nvPr/>
        </p:nvSpPr>
        <p:spPr bwMode="auto">
          <a:xfrm>
            <a:off x="2492804" y="1739236"/>
            <a:ext cx="668692" cy="783913"/>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7965" tIns="58982" rIns="117965" bIns="58982"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nSpc>
                <a:spcPct val="180000"/>
              </a:lnSpc>
            </a:pPr>
            <a:r>
              <a:rPr lang="en-US" sz="1200">
                <a:solidFill>
                  <a:srgbClr val="000080"/>
                </a:solidFill>
                <a:latin typeface="Arial" charset="0"/>
              </a:rPr>
              <a:t>11.8 s</a:t>
            </a:r>
          </a:p>
          <a:p>
            <a:pPr>
              <a:lnSpc>
                <a:spcPct val="180000"/>
              </a:lnSpc>
            </a:pPr>
            <a:r>
              <a:rPr lang="en-US" sz="1200">
                <a:solidFill>
                  <a:srgbClr val="000080"/>
                </a:solidFill>
                <a:latin typeface="Arial" charset="0"/>
              </a:rPr>
              <a:t>10 s</a:t>
            </a:r>
            <a:endParaRPr lang="en-US" sz="2000">
              <a:solidFill>
                <a:srgbClr val="000066"/>
              </a:solidFill>
              <a:latin typeface="Helvetica" pitchFamily="34" charset="0"/>
            </a:endParaRPr>
          </a:p>
        </p:txBody>
      </p:sp>
      <p:grpSp>
        <p:nvGrpSpPr>
          <p:cNvPr id="5" name="Group 4"/>
          <p:cNvGrpSpPr/>
          <p:nvPr/>
        </p:nvGrpSpPr>
        <p:grpSpPr>
          <a:xfrm>
            <a:off x="2250555" y="1685293"/>
            <a:ext cx="184732" cy="978882"/>
            <a:chOff x="2481081" y="1857722"/>
            <a:chExt cx="203654" cy="1079035"/>
          </a:xfrm>
        </p:grpSpPr>
        <p:grpSp>
          <p:nvGrpSpPr>
            <p:cNvPr id="3" name="Group 2"/>
            <p:cNvGrpSpPr/>
            <p:nvPr/>
          </p:nvGrpSpPr>
          <p:grpSpPr>
            <a:xfrm>
              <a:off x="2481081" y="1857722"/>
              <a:ext cx="203654" cy="1079035"/>
              <a:chOff x="2481081" y="1857722"/>
              <a:chExt cx="203654" cy="1079035"/>
            </a:xfrm>
          </p:grpSpPr>
          <p:sp>
            <p:nvSpPr>
              <p:cNvPr id="110639" name="Rectangle 47"/>
              <p:cNvSpPr>
                <a:spLocks noChangeAspect="1" noChangeArrowheads="1"/>
              </p:cNvSpPr>
              <p:nvPr/>
            </p:nvSpPr>
            <p:spPr bwMode="auto">
              <a:xfrm>
                <a:off x="2481082" y="2529637"/>
                <a:ext cx="203653" cy="407120"/>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110640" name="Rectangle 48"/>
              <p:cNvSpPr>
                <a:spLocks noChangeAspect="1" noChangeArrowheads="1"/>
              </p:cNvSpPr>
              <p:nvPr/>
            </p:nvSpPr>
            <p:spPr bwMode="auto">
              <a:xfrm>
                <a:off x="2481082" y="1857722"/>
                <a:ext cx="203653" cy="407120"/>
              </a:xfrm>
              <a:prstGeom prst="rect">
                <a:avLst/>
              </a:prstGeom>
              <a:solidFill>
                <a:srgbClr val="FF99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110641" name="Rectangle 49"/>
              <p:cNvSpPr>
                <a:spLocks noChangeAspect="1" noChangeArrowheads="1"/>
              </p:cNvSpPr>
              <p:nvPr/>
            </p:nvSpPr>
            <p:spPr bwMode="auto">
              <a:xfrm>
                <a:off x="2481082" y="2021394"/>
                <a:ext cx="203653" cy="407120"/>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110642" name="Rectangle 50"/>
              <p:cNvSpPr>
                <a:spLocks noChangeAspect="1" noChangeArrowheads="1"/>
              </p:cNvSpPr>
              <p:nvPr/>
            </p:nvSpPr>
            <p:spPr bwMode="auto">
              <a:xfrm>
                <a:off x="2481082" y="2365966"/>
                <a:ext cx="203653" cy="40712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2" name="Rectangle 1"/>
              <p:cNvSpPr/>
              <p:nvPr/>
            </p:nvSpPr>
            <p:spPr bwMode="auto">
              <a:xfrm>
                <a:off x="2481081" y="2255720"/>
                <a:ext cx="203653" cy="32365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sp>
          <p:nvSpPr>
            <p:cNvPr id="4" name="Oval 3"/>
            <p:cNvSpPr/>
            <p:nvPr/>
          </p:nvSpPr>
          <p:spPr bwMode="auto">
            <a:xfrm>
              <a:off x="2555657" y="227954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2" name="Oval 51"/>
            <p:cNvSpPr/>
            <p:nvPr/>
          </p:nvSpPr>
          <p:spPr bwMode="auto">
            <a:xfrm>
              <a:off x="2550848" y="23894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3" name="Oval 52"/>
            <p:cNvSpPr/>
            <p:nvPr/>
          </p:nvSpPr>
          <p:spPr bwMode="auto">
            <a:xfrm>
              <a:off x="2550848" y="24918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grpSp>
        <p:nvGrpSpPr>
          <p:cNvPr id="55" name="Group 54"/>
          <p:cNvGrpSpPr/>
          <p:nvPr/>
        </p:nvGrpSpPr>
        <p:grpSpPr>
          <a:xfrm>
            <a:off x="5189829" y="1694224"/>
            <a:ext cx="184732" cy="978882"/>
            <a:chOff x="2481081" y="1857722"/>
            <a:chExt cx="203654" cy="1079035"/>
          </a:xfrm>
        </p:grpSpPr>
        <p:grpSp>
          <p:nvGrpSpPr>
            <p:cNvPr id="56" name="Group 55"/>
            <p:cNvGrpSpPr/>
            <p:nvPr/>
          </p:nvGrpSpPr>
          <p:grpSpPr>
            <a:xfrm>
              <a:off x="2481081" y="1857722"/>
              <a:ext cx="203654" cy="1079035"/>
              <a:chOff x="2481081" y="1857722"/>
              <a:chExt cx="203654" cy="1079035"/>
            </a:xfrm>
          </p:grpSpPr>
          <p:sp>
            <p:nvSpPr>
              <p:cNvPr id="60" name="Rectangle 47"/>
              <p:cNvSpPr>
                <a:spLocks noChangeAspect="1" noChangeArrowheads="1"/>
              </p:cNvSpPr>
              <p:nvPr/>
            </p:nvSpPr>
            <p:spPr bwMode="auto">
              <a:xfrm>
                <a:off x="2481082" y="2529637"/>
                <a:ext cx="203653" cy="407120"/>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61" name="Rectangle 48"/>
              <p:cNvSpPr>
                <a:spLocks noChangeAspect="1" noChangeArrowheads="1"/>
              </p:cNvSpPr>
              <p:nvPr/>
            </p:nvSpPr>
            <p:spPr bwMode="auto">
              <a:xfrm>
                <a:off x="2481082" y="1857722"/>
                <a:ext cx="203653" cy="407120"/>
              </a:xfrm>
              <a:prstGeom prst="rect">
                <a:avLst/>
              </a:prstGeom>
              <a:solidFill>
                <a:srgbClr val="FF99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62" name="Rectangle 49"/>
              <p:cNvSpPr>
                <a:spLocks noChangeAspect="1" noChangeArrowheads="1"/>
              </p:cNvSpPr>
              <p:nvPr/>
            </p:nvSpPr>
            <p:spPr bwMode="auto">
              <a:xfrm>
                <a:off x="2481082" y="2021394"/>
                <a:ext cx="203653" cy="407120"/>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63" name="Rectangle 50"/>
              <p:cNvSpPr>
                <a:spLocks noChangeAspect="1" noChangeArrowheads="1"/>
              </p:cNvSpPr>
              <p:nvPr/>
            </p:nvSpPr>
            <p:spPr bwMode="auto">
              <a:xfrm>
                <a:off x="2481082" y="2365966"/>
                <a:ext cx="203653" cy="40712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64" name="Rectangle 63"/>
              <p:cNvSpPr/>
              <p:nvPr/>
            </p:nvSpPr>
            <p:spPr bwMode="auto">
              <a:xfrm>
                <a:off x="2481081" y="2255720"/>
                <a:ext cx="203653" cy="313806"/>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sp>
          <p:nvSpPr>
            <p:cNvPr id="57" name="Oval 56"/>
            <p:cNvSpPr/>
            <p:nvPr/>
          </p:nvSpPr>
          <p:spPr bwMode="auto">
            <a:xfrm>
              <a:off x="2555657" y="227954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8" name="Oval 57"/>
            <p:cNvSpPr/>
            <p:nvPr/>
          </p:nvSpPr>
          <p:spPr bwMode="auto">
            <a:xfrm>
              <a:off x="2550848" y="23894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9" name="Oval 58"/>
            <p:cNvSpPr/>
            <p:nvPr/>
          </p:nvSpPr>
          <p:spPr bwMode="auto">
            <a:xfrm>
              <a:off x="2550848" y="24918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grpSp>
        <p:nvGrpSpPr>
          <p:cNvPr id="65" name="Group 64"/>
          <p:cNvGrpSpPr/>
          <p:nvPr/>
        </p:nvGrpSpPr>
        <p:grpSpPr>
          <a:xfrm>
            <a:off x="8229778" y="1692365"/>
            <a:ext cx="184732" cy="978882"/>
            <a:chOff x="2481081" y="1857722"/>
            <a:chExt cx="203654" cy="1079035"/>
          </a:xfrm>
        </p:grpSpPr>
        <p:grpSp>
          <p:nvGrpSpPr>
            <p:cNvPr id="66" name="Group 65"/>
            <p:cNvGrpSpPr/>
            <p:nvPr/>
          </p:nvGrpSpPr>
          <p:grpSpPr>
            <a:xfrm>
              <a:off x="2481081" y="1857722"/>
              <a:ext cx="203654" cy="1079035"/>
              <a:chOff x="2481081" y="1857722"/>
              <a:chExt cx="203654" cy="1079035"/>
            </a:xfrm>
          </p:grpSpPr>
          <p:sp>
            <p:nvSpPr>
              <p:cNvPr id="70" name="Rectangle 47"/>
              <p:cNvSpPr>
                <a:spLocks noChangeAspect="1" noChangeArrowheads="1"/>
              </p:cNvSpPr>
              <p:nvPr/>
            </p:nvSpPr>
            <p:spPr bwMode="auto">
              <a:xfrm>
                <a:off x="2481082" y="2529637"/>
                <a:ext cx="203653" cy="407120"/>
              </a:xfrm>
              <a:prstGeom prst="rect">
                <a:avLst/>
              </a:prstGeom>
              <a:solidFill>
                <a:srgbClr val="FF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71" name="Rectangle 48"/>
              <p:cNvSpPr>
                <a:spLocks noChangeAspect="1" noChangeArrowheads="1"/>
              </p:cNvSpPr>
              <p:nvPr/>
            </p:nvSpPr>
            <p:spPr bwMode="auto">
              <a:xfrm>
                <a:off x="2481082" y="1857722"/>
                <a:ext cx="203653" cy="407120"/>
              </a:xfrm>
              <a:prstGeom prst="rect">
                <a:avLst/>
              </a:prstGeom>
              <a:solidFill>
                <a:srgbClr val="FF99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72" name="Rectangle 49"/>
              <p:cNvSpPr>
                <a:spLocks noChangeAspect="1" noChangeArrowheads="1"/>
              </p:cNvSpPr>
              <p:nvPr/>
            </p:nvSpPr>
            <p:spPr bwMode="auto">
              <a:xfrm>
                <a:off x="2481082" y="2021394"/>
                <a:ext cx="203653" cy="407120"/>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73" name="Rectangle 50"/>
              <p:cNvSpPr>
                <a:spLocks noChangeAspect="1" noChangeArrowheads="1"/>
              </p:cNvSpPr>
              <p:nvPr/>
            </p:nvSpPr>
            <p:spPr bwMode="auto">
              <a:xfrm>
                <a:off x="2481082" y="2365966"/>
                <a:ext cx="203653" cy="407120"/>
              </a:xfrm>
              <a:prstGeom prst="rect">
                <a:avLst/>
              </a:prstGeom>
              <a:solidFill>
                <a:srgbClr val="66FF66"/>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en-US"/>
              </a:p>
            </p:txBody>
          </p:sp>
          <p:sp>
            <p:nvSpPr>
              <p:cNvPr id="74" name="Rectangle 73"/>
              <p:cNvSpPr/>
              <p:nvPr/>
            </p:nvSpPr>
            <p:spPr bwMode="auto">
              <a:xfrm>
                <a:off x="2481081" y="2255720"/>
                <a:ext cx="203653" cy="30273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sp>
          <p:nvSpPr>
            <p:cNvPr id="67" name="Oval 66"/>
            <p:cNvSpPr/>
            <p:nvPr/>
          </p:nvSpPr>
          <p:spPr bwMode="auto">
            <a:xfrm>
              <a:off x="2555657" y="227954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68" name="Oval 67"/>
            <p:cNvSpPr/>
            <p:nvPr/>
          </p:nvSpPr>
          <p:spPr bwMode="auto">
            <a:xfrm>
              <a:off x="2550848" y="23894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69" name="Oval 68"/>
            <p:cNvSpPr/>
            <p:nvPr/>
          </p:nvSpPr>
          <p:spPr bwMode="auto">
            <a:xfrm>
              <a:off x="2550848" y="2491874"/>
              <a:ext cx="45719" cy="45719"/>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grpSp>
    </p:spTree>
    <p:extLst>
      <p:ext uri="{BB962C8B-B14F-4D97-AF65-F5344CB8AC3E}">
        <p14:creationId xmlns:p14="http://schemas.microsoft.com/office/powerpoint/2010/main" val="4257315954"/>
      </p:ext>
    </p:extLst>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lang="en-US" dirty="0" smtClean="0"/>
              <a:t>Scalability of analysis</a:t>
            </a:r>
            <a:endParaRPr lang="en-US" dirty="0"/>
          </a:p>
        </p:txBody>
      </p:sp>
      <p:sp>
        <p:nvSpPr>
          <p:cNvPr id="741379" name="Text Box 3"/>
          <p:cNvSpPr txBox="1">
            <a:spLocks noChangeAspect="1" noChangeArrowheads="1"/>
          </p:cNvSpPr>
          <p:nvPr/>
        </p:nvSpPr>
        <p:spPr bwMode="auto">
          <a:xfrm>
            <a:off x="6344543" y="1099467"/>
            <a:ext cx="759023" cy="303610"/>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82" tIns="42778" rIns="63282" bIns="31641"/>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algn="ct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Jaguar</a:t>
            </a:r>
          </a:p>
        </p:txBody>
      </p:sp>
      <p:grpSp>
        <p:nvGrpSpPr>
          <p:cNvPr id="741380" name="Group 4"/>
          <p:cNvGrpSpPr>
            <a:grpSpLocks/>
          </p:cNvGrpSpPr>
          <p:nvPr/>
        </p:nvGrpSpPr>
        <p:grpSpPr bwMode="auto">
          <a:xfrm>
            <a:off x="4277321" y="2061643"/>
            <a:ext cx="4649019" cy="2786062"/>
            <a:chOff x="3832" y="1847"/>
            <a:chExt cx="4164" cy="2495"/>
          </a:xfrm>
        </p:grpSpPr>
        <p:pic>
          <p:nvPicPr>
            <p:cNvPr id="7413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 y="2195"/>
              <a:ext cx="4043" cy="9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1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 y="3076"/>
              <a:ext cx="4043" cy="9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1383" name="Rectangle 7"/>
            <p:cNvSpPr>
              <a:spLocks noChangeAspect="1" noChangeArrowheads="1"/>
            </p:cNvSpPr>
            <p:nvPr/>
          </p:nvSpPr>
          <p:spPr bwMode="auto">
            <a:xfrm>
              <a:off x="3832" y="2154"/>
              <a:ext cx="783" cy="1837"/>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41384" name="Group 8"/>
            <p:cNvGrpSpPr>
              <a:grpSpLocks/>
            </p:cNvGrpSpPr>
            <p:nvPr/>
          </p:nvGrpSpPr>
          <p:grpSpPr bwMode="auto">
            <a:xfrm>
              <a:off x="4630" y="1847"/>
              <a:ext cx="3366" cy="2495"/>
              <a:chOff x="4630" y="1847"/>
              <a:chExt cx="3366" cy="2495"/>
            </a:xfrm>
          </p:grpSpPr>
          <p:sp>
            <p:nvSpPr>
              <p:cNvPr id="741385" name="Freeform 9"/>
              <p:cNvSpPr>
                <a:spLocks noChangeAspect="1"/>
              </p:cNvSpPr>
              <p:nvPr/>
            </p:nvSpPr>
            <p:spPr bwMode="auto">
              <a:xfrm>
                <a:off x="7651" y="2186"/>
                <a:ext cx="345" cy="943"/>
              </a:xfrm>
              <a:custGeom>
                <a:avLst/>
                <a:gdLst>
                  <a:gd name="T0" fmla="*/ 460 w 460"/>
                  <a:gd name="T1" fmla="*/ 8 h 1257"/>
                  <a:gd name="T2" fmla="*/ 0 w 460"/>
                  <a:gd name="T3" fmla="*/ 0 h 1257"/>
                  <a:gd name="T4" fmla="*/ 1 w 460"/>
                  <a:gd name="T5" fmla="*/ 1073 h 1257"/>
                  <a:gd name="T6" fmla="*/ 455 w 460"/>
                  <a:gd name="T7" fmla="*/ 1257 h 1257"/>
                  <a:gd name="T8" fmla="*/ 460 w 460"/>
                  <a:gd name="T9" fmla="*/ 8 h 1257"/>
                </a:gdLst>
                <a:ahLst/>
                <a:cxnLst>
                  <a:cxn ang="0">
                    <a:pos x="T0" y="T1"/>
                  </a:cxn>
                  <a:cxn ang="0">
                    <a:pos x="T2" y="T3"/>
                  </a:cxn>
                  <a:cxn ang="0">
                    <a:pos x="T4" y="T5"/>
                  </a:cxn>
                  <a:cxn ang="0">
                    <a:pos x="T6" y="T7"/>
                  </a:cxn>
                  <a:cxn ang="0">
                    <a:pos x="T8" y="T9"/>
                  </a:cxn>
                </a:cxnLst>
                <a:rect l="0" t="0" r="r" b="b"/>
                <a:pathLst>
                  <a:path w="460" h="1257">
                    <a:moveTo>
                      <a:pt x="460" y="8"/>
                    </a:moveTo>
                    <a:lnTo>
                      <a:pt x="0" y="0"/>
                    </a:lnTo>
                    <a:lnTo>
                      <a:pt x="1" y="1073"/>
                    </a:lnTo>
                    <a:lnTo>
                      <a:pt x="455" y="1257"/>
                    </a:lnTo>
                    <a:lnTo>
                      <a:pt x="460" y="8"/>
                    </a:lnTo>
                    <a:close/>
                  </a:path>
                </a:pathLst>
              </a:custGeom>
              <a:solidFill>
                <a:schemeClr val="bg1"/>
              </a:solidFill>
              <a:ln>
                <a:noFill/>
              </a:ln>
              <a:effectLst/>
              <a:extLst>
                <a:ext uri="{91240B29-F687-4F45-9708-019B960494DF}">
                  <a14:hiddenLine xmlns:a14="http://schemas.microsoft.com/office/drawing/2010/main" w="762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1386" name="Freeform 10"/>
              <p:cNvSpPr>
                <a:spLocks noChangeAspect="1"/>
              </p:cNvSpPr>
              <p:nvPr/>
            </p:nvSpPr>
            <p:spPr bwMode="auto">
              <a:xfrm>
                <a:off x="4630" y="2228"/>
                <a:ext cx="3316" cy="1774"/>
              </a:xfrm>
              <a:custGeom>
                <a:avLst/>
                <a:gdLst>
                  <a:gd name="T0" fmla="*/ 2211 w 4421"/>
                  <a:gd name="T1" fmla="*/ 2350 h 2365"/>
                  <a:gd name="T2" fmla="*/ 4421 w 4421"/>
                  <a:gd name="T3" fmla="*/ 2365 h 2365"/>
                  <a:gd name="T4" fmla="*/ 4421 w 4421"/>
                  <a:gd name="T5" fmla="*/ 1189 h 2365"/>
                  <a:gd name="T6" fmla="*/ 4029 w 4421"/>
                  <a:gd name="T7" fmla="*/ 1029 h 2365"/>
                  <a:gd name="T8" fmla="*/ 4029 w 4421"/>
                  <a:gd name="T9" fmla="*/ 0 h 2365"/>
                  <a:gd name="T10" fmla="*/ 4 w 4421"/>
                  <a:gd name="T11" fmla="*/ 1 h 2365"/>
                  <a:gd name="T12" fmla="*/ 0 w 4421"/>
                  <a:gd name="T13" fmla="*/ 2360 h 2365"/>
                  <a:gd name="T14" fmla="*/ 2211 w 4421"/>
                  <a:gd name="T15" fmla="*/ 2350 h 2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21" h="2365">
                    <a:moveTo>
                      <a:pt x="2211" y="2350"/>
                    </a:moveTo>
                    <a:lnTo>
                      <a:pt x="4421" y="2365"/>
                    </a:lnTo>
                    <a:lnTo>
                      <a:pt x="4421" y="1189"/>
                    </a:lnTo>
                    <a:lnTo>
                      <a:pt x="4029" y="1029"/>
                    </a:lnTo>
                    <a:lnTo>
                      <a:pt x="4029" y="0"/>
                    </a:lnTo>
                    <a:lnTo>
                      <a:pt x="4" y="1"/>
                    </a:lnTo>
                    <a:lnTo>
                      <a:pt x="0" y="2360"/>
                    </a:lnTo>
                    <a:lnTo>
                      <a:pt x="2211" y="2350"/>
                    </a:lnTo>
                    <a:close/>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741387" name="Group 11"/>
              <p:cNvGrpSpPr>
                <a:grpSpLocks/>
              </p:cNvGrpSpPr>
              <p:nvPr/>
            </p:nvGrpSpPr>
            <p:grpSpPr bwMode="auto">
              <a:xfrm>
                <a:off x="4649" y="1847"/>
                <a:ext cx="2993" cy="281"/>
                <a:chOff x="4649" y="1847"/>
                <a:chExt cx="2993" cy="281"/>
              </a:xfrm>
            </p:grpSpPr>
            <p:sp>
              <p:nvSpPr>
                <p:cNvPr id="741388" name="Line 12"/>
                <p:cNvSpPr>
                  <a:spLocks noChangeAspect="1" noChangeShapeType="1"/>
                </p:cNvSpPr>
                <p:nvPr/>
              </p:nvSpPr>
              <p:spPr bwMode="auto">
                <a:xfrm>
                  <a:off x="4649" y="2016"/>
                  <a:ext cx="2993"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389" name="Text Box 13"/>
                <p:cNvSpPr txBox="1">
                  <a:spLocks noChangeAspect="1" noChangeArrowheads="1"/>
                </p:cNvSpPr>
                <p:nvPr/>
              </p:nvSpPr>
              <p:spPr bwMode="auto">
                <a:xfrm>
                  <a:off x="5502" y="1847"/>
                  <a:ext cx="1179" cy="281"/>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 47 seconds</a:t>
                  </a:r>
                </a:p>
              </p:txBody>
            </p:sp>
          </p:grpSp>
          <p:sp>
            <p:nvSpPr>
              <p:cNvPr id="741390" name="Line 14"/>
              <p:cNvSpPr>
                <a:spLocks noChangeAspect="1" noChangeShapeType="1"/>
              </p:cNvSpPr>
              <p:nvPr/>
            </p:nvSpPr>
            <p:spPr bwMode="auto">
              <a:xfrm flipV="1">
                <a:off x="4662" y="4203"/>
                <a:ext cx="1599"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391" name="Text Box 15"/>
              <p:cNvSpPr txBox="1">
                <a:spLocks noChangeAspect="1" noChangeArrowheads="1"/>
              </p:cNvSpPr>
              <p:nvPr/>
            </p:nvSpPr>
            <p:spPr bwMode="auto">
              <a:xfrm>
                <a:off x="5184" y="4088"/>
                <a:ext cx="465" cy="254"/>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Flow</a:t>
                </a:r>
              </a:p>
            </p:txBody>
          </p:sp>
          <p:sp>
            <p:nvSpPr>
              <p:cNvPr id="741392" name="Line 16"/>
              <p:cNvSpPr>
                <a:spLocks noChangeAspect="1" noChangeShapeType="1"/>
              </p:cNvSpPr>
              <p:nvPr/>
            </p:nvSpPr>
            <p:spPr bwMode="auto">
              <a:xfrm flipV="1">
                <a:off x="6295" y="4203"/>
                <a:ext cx="1633"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393" name="Text Box 17"/>
              <p:cNvSpPr txBox="1">
                <a:spLocks noChangeAspect="1" noChangeArrowheads="1"/>
              </p:cNvSpPr>
              <p:nvPr/>
            </p:nvSpPr>
            <p:spPr bwMode="auto">
              <a:xfrm>
                <a:off x="6862" y="4088"/>
                <a:ext cx="441" cy="236"/>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Tran</a:t>
                </a:r>
              </a:p>
            </p:txBody>
          </p:sp>
        </p:grpSp>
      </p:grpSp>
      <p:sp>
        <p:nvSpPr>
          <p:cNvPr id="741394" name="Text Box 18"/>
          <p:cNvSpPr txBox="1">
            <a:spLocks noChangeAspect="1" noChangeArrowheads="1"/>
          </p:cNvSpPr>
          <p:nvPr/>
        </p:nvSpPr>
        <p:spPr bwMode="auto">
          <a:xfrm>
            <a:off x="2140893" y="1149697"/>
            <a:ext cx="759023" cy="303610"/>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82" tIns="42778" rIns="63282" bIns="31641"/>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algn="ct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Jugene</a:t>
            </a:r>
          </a:p>
        </p:txBody>
      </p:sp>
      <p:grpSp>
        <p:nvGrpSpPr>
          <p:cNvPr id="741395" name="Group 19"/>
          <p:cNvGrpSpPr>
            <a:grpSpLocks/>
          </p:cNvGrpSpPr>
          <p:nvPr/>
        </p:nvGrpSpPr>
        <p:grpSpPr bwMode="auto">
          <a:xfrm>
            <a:off x="338212" y="2051596"/>
            <a:ext cx="4285133" cy="4142259"/>
            <a:chOff x="303" y="1838"/>
            <a:chExt cx="3838" cy="3710"/>
          </a:xfrm>
        </p:grpSpPr>
        <p:grpSp>
          <p:nvGrpSpPr>
            <p:cNvPr id="741396" name="Group 20"/>
            <p:cNvGrpSpPr>
              <a:grpSpLocks/>
            </p:cNvGrpSpPr>
            <p:nvPr/>
          </p:nvGrpSpPr>
          <p:grpSpPr bwMode="auto">
            <a:xfrm>
              <a:off x="303" y="2130"/>
              <a:ext cx="3838" cy="3119"/>
              <a:chOff x="303" y="2130"/>
              <a:chExt cx="3838" cy="3119"/>
            </a:xfrm>
          </p:grpSpPr>
          <p:grpSp>
            <p:nvGrpSpPr>
              <p:cNvPr id="741397" name="Group 21"/>
              <p:cNvGrpSpPr>
                <a:grpSpLocks/>
              </p:cNvGrpSpPr>
              <p:nvPr/>
            </p:nvGrpSpPr>
            <p:grpSpPr bwMode="auto">
              <a:xfrm>
                <a:off x="423" y="2178"/>
                <a:ext cx="3624" cy="2980"/>
                <a:chOff x="400" y="1680"/>
                <a:chExt cx="3624" cy="2981"/>
              </a:xfrm>
            </p:grpSpPr>
            <p:pic>
              <p:nvPicPr>
                <p:cNvPr id="74139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 y="2688"/>
                  <a:ext cx="3624" cy="9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1399"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 y="3696"/>
                  <a:ext cx="3624" cy="9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1400"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 y="1680"/>
                  <a:ext cx="3624" cy="9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741401" name="Group 25"/>
              <p:cNvGrpSpPr>
                <a:grpSpLocks/>
              </p:cNvGrpSpPr>
              <p:nvPr/>
            </p:nvGrpSpPr>
            <p:grpSpPr bwMode="auto">
              <a:xfrm>
                <a:off x="303" y="2130"/>
                <a:ext cx="3838" cy="3119"/>
                <a:chOff x="280" y="1632"/>
                <a:chExt cx="3838" cy="3120"/>
              </a:xfrm>
            </p:grpSpPr>
            <p:sp>
              <p:nvSpPr>
                <p:cNvPr id="741402" name="Freeform 26"/>
                <p:cNvSpPr>
                  <a:spLocks/>
                </p:cNvSpPr>
                <p:nvPr/>
              </p:nvSpPr>
              <p:spPr bwMode="auto">
                <a:xfrm>
                  <a:off x="3372" y="2365"/>
                  <a:ext cx="746" cy="2331"/>
                </a:xfrm>
                <a:custGeom>
                  <a:avLst/>
                  <a:gdLst>
                    <a:gd name="T0" fmla="*/ 746 w 746"/>
                    <a:gd name="T1" fmla="*/ 0 h 2331"/>
                    <a:gd name="T2" fmla="*/ 746 w 746"/>
                    <a:gd name="T3" fmla="*/ 2304 h 2331"/>
                    <a:gd name="T4" fmla="*/ 0 w 746"/>
                    <a:gd name="T5" fmla="*/ 2331 h 2331"/>
                    <a:gd name="T6" fmla="*/ 0 w 746"/>
                    <a:gd name="T7" fmla="*/ 1459 h 2331"/>
                    <a:gd name="T8" fmla="*/ 360 w 746"/>
                    <a:gd name="T9" fmla="*/ 1215 h 2331"/>
                    <a:gd name="T10" fmla="*/ 360 w 746"/>
                    <a:gd name="T11" fmla="*/ 395 h 2331"/>
                    <a:gd name="T12" fmla="*/ 746 w 746"/>
                    <a:gd name="T13" fmla="*/ 0 h 2331"/>
                  </a:gdLst>
                  <a:ahLst/>
                  <a:cxnLst>
                    <a:cxn ang="0">
                      <a:pos x="T0" y="T1"/>
                    </a:cxn>
                    <a:cxn ang="0">
                      <a:pos x="T2" y="T3"/>
                    </a:cxn>
                    <a:cxn ang="0">
                      <a:pos x="T4" y="T5"/>
                    </a:cxn>
                    <a:cxn ang="0">
                      <a:pos x="T6" y="T7"/>
                    </a:cxn>
                    <a:cxn ang="0">
                      <a:pos x="T8" y="T9"/>
                    </a:cxn>
                    <a:cxn ang="0">
                      <a:pos x="T10" y="T11"/>
                    </a:cxn>
                    <a:cxn ang="0">
                      <a:pos x="T12" y="T13"/>
                    </a:cxn>
                  </a:cxnLst>
                  <a:rect l="0" t="0" r="r" b="b"/>
                  <a:pathLst>
                    <a:path w="746" h="2331">
                      <a:moveTo>
                        <a:pt x="746" y="0"/>
                      </a:moveTo>
                      <a:lnTo>
                        <a:pt x="746" y="2304"/>
                      </a:lnTo>
                      <a:lnTo>
                        <a:pt x="0" y="2331"/>
                      </a:lnTo>
                      <a:lnTo>
                        <a:pt x="0" y="1459"/>
                      </a:lnTo>
                      <a:lnTo>
                        <a:pt x="360" y="1215"/>
                      </a:lnTo>
                      <a:lnTo>
                        <a:pt x="360" y="395"/>
                      </a:lnTo>
                      <a:lnTo>
                        <a:pt x="746" y="0"/>
                      </a:lnTo>
                      <a:close/>
                    </a:path>
                  </a:pathLst>
                </a:custGeom>
                <a:solidFill>
                  <a:schemeClr val="bg1"/>
                </a:solidFill>
                <a:ln>
                  <a:noFill/>
                </a:ln>
                <a:effectLst/>
                <a:extLst>
                  <a:ext uri="{91240B29-F687-4F45-9708-019B960494DF}">
                    <a14:hiddenLine xmlns:a14="http://schemas.microsoft.com/office/drawing/2010/main" w="762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1403" name="Freeform 27"/>
                <p:cNvSpPr>
                  <a:spLocks/>
                </p:cNvSpPr>
                <p:nvPr/>
              </p:nvSpPr>
              <p:spPr bwMode="auto">
                <a:xfrm>
                  <a:off x="1164" y="1680"/>
                  <a:ext cx="2836" cy="2973"/>
                </a:xfrm>
                <a:custGeom>
                  <a:avLst/>
                  <a:gdLst>
                    <a:gd name="T0" fmla="*/ 2211 w 2836"/>
                    <a:gd name="T1" fmla="*/ 2961 h 2973"/>
                    <a:gd name="T2" fmla="*/ 2207 w 2836"/>
                    <a:gd name="T3" fmla="*/ 2147 h 2973"/>
                    <a:gd name="T4" fmla="*/ 2566 w 2836"/>
                    <a:gd name="T5" fmla="*/ 1903 h 2973"/>
                    <a:gd name="T6" fmla="*/ 2566 w 2836"/>
                    <a:gd name="T7" fmla="*/ 1074 h 2973"/>
                    <a:gd name="T8" fmla="*/ 2836 w 2836"/>
                    <a:gd name="T9" fmla="*/ 830 h 2973"/>
                    <a:gd name="T10" fmla="*/ 2836 w 2836"/>
                    <a:gd name="T11" fmla="*/ 0 h 2973"/>
                    <a:gd name="T12" fmla="*/ 4 w 2836"/>
                    <a:gd name="T13" fmla="*/ 0 h 2973"/>
                    <a:gd name="T14" fmla="*/ 0 w 2836"/>
                    <a:gd name="T15" fmla="*/ 2973 h 2973"/>
                    <a:gd name="T16" fmla="*/ 2211 w 2836"/>
                    <a:gd name="T17" fmla="*/ 2961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6" h="2973">
                      <a:moveTo>
                        <a:pt x="2211" y="2961"/>
                      </a:moveTo>
                      <a:lnTo>
                        <a:pt x="2207" y="2147"/>
                      </a:lnTo>
                      <a:lnTo>
                        <a:pt x="2566" y="1903"/>
                      </a:lnTo>
                      <a:lnTo>
                        <a:pt x="2566" y="1074"/>
                      </a:lnTo>
                      <a:lnTo>
                        <a:pt x="2836" y="830"/>
                      </a:lnTo>
                      <a:lnTo>
                        <a:pt x="2836" y="0"/>
                      </a:lnTo>
                      <a:lnTo>
                        <a:pt x="4" y="0"/>
                      </a:lnTo>
                      <a:lnTo>
                        <a:pt x="0" y="2973"/>
                      </a:lnTo>
                      <a:lnTo>
                        <a:pt x="2211" y="2961"/>
                      </a:lnTo>
                      <a:close/>
                    </a:path>
                  </a:pathLst>
                </a:custGeom>
                <a:noFill/>
                <a:ln w="76200" cap="flat" cmpd="sng">
                  <a:solidFill>
                    <a:srgbClr val="FF0000"/>
                  </a:solidFill>
                  <a:prstDash val="solid"/>
                  <a:round/>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1404" name="Rectangle 28"/>
                <p:cNvSpPr>
                  <a:spLocks noChangeArrowheads="1"/>
                </p:cNvSpPr>
                <p:nvPr/>
              </p:nvSpPr>
              <p:spPr bwMode="auto">
                <a:xfrm>
                  <a:off x="280" y="1632"/>
                  <a:ext cx="864" cy="3120"/>
                </a:xfrm>
                <a:prstGeom prst="rect">
                  <a:avLst/>
                </a:prstGeom>
                <a:solidFill>
                  <a:schemeClr val="bg1"/>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741405" name="Group 29"/>
            <p:cNvGrpSpPr>
              <a:grpSpLocks/>
            </p:cNvGrpSpPr>
            <p:nvPr/>
          </p:nvGrpSpPr>
          <p:grpSpPr bwMode="auto">
            <a:xfrm>
              <a:off x="1238" y="1838"/>
              <a:ext cx="2722" cy="281"/>
              <a:chOff x="1011" y="1838"/>
              <a:chExt cx="2722" cy="281"/>
            </a:xfrm>
          </p:grpSpPr>
          <p:sp>
            <p:nvSpPr>
              <p:cNvPr id="741406" name="Line 30"/>
              <p:cNvSpPr>
                <a:spLocks noChangeAspect="1" noChangeShapeType="1"/>
              </p:cNvSpPr>
              <p:nvPr/>
            </p:nvSpPr>
            <p:spPr bwMode="auto">
              <a:xfrm>
                <a:off x="1011" y="1983"/>
                <a:ext cx="2722"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407" name="Text Box 31"/>
              <p:cNvSpPr txBox="1">
                <a:spLocks noChangeAspect="1" noChangeArrowheads="1"/>
              </p:cNvSpPr>
              <p:nvPr/>
            </p:nvSpPr>
            <p:spPr bwMode="auto">
              <a:xfrm>
                <a:off x="1728" y="1838"/>
                <a:ext cx="1279" cy="281"/>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 105 seconds</a:t>
                </a:r>
              </a:p>
            </p:txBody>
          </p:sp>
        </p:grpSp>
        <p:grpSp>
          <p:nvGrpSpPr>
            <p:cNvPr id="741408" name="Group 32"/>
            <p:cNvGrpSpPr>
              <a:grpSpLocks/>
            </p:cNvGrpSpPr>
            <p:nvPr/>
          </p:nvGrpSpPr>
          <p:grpSpPr bwMode="auto">
            <a:xfrm>
              <a:off x="1193" y="5294"/>
              <a:ext cx="2268" cy="254"/>
              <a:chOff x="966" y="5403"/>
              <a:chExt cx="2268" cy="254"/>
            </a:xfrm>
          </p:grpSpPr>
          <p:sp>
            <p:nvSpPr>
              <p:cNvPr id="741409" name="Line 33"/>
              <p:cNvSpPr>
                <a:spLocks noChangeAspect="1" noChangeShapeType="1"/>
              </p:cNvSpPr>
              <p:nvPr/>
            </p:nvSpPr>
            <p:spPr bwMode="auto">
              <a:xfrm flipV="1">
                <a:off x="2326" y="5518"/>
                <a:ext cx="908"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410" name="Text Box 34"/>
              <p:cNvSpPr txBox="1">
                <a:spLocks noChangeAspect="1" noChangeArrowheads="1"/>
              </p:cNvSpPr>
              <p:nvPr/>
            </p:nvSpPr>
            <p:spPr bwMode="auto">
              <a:xfrm>
                <a:off x="2553" y="5403"/>
                <a:ext cx="465" cy="254"/>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Flow</a:t>
                </a:r>
              </a:p>
            </p:txBody>
          </p:sp>
          <p:sp>
            <p:nvSpPr>
              <p:cNvPr id="741411" name="Line 35"/>
              <p:cNvSpPr>
                <a:spLocks noChangeAspect="1" noChangeShapeType="1"/>
              </p:cNvSpPr>
              <p:nvPr/>
            </p:nvSpPr>
            <p:spPr bwMode="auto">
              <a:xfrm flipV="1">
                <a:off x="966" y="5518"/>
                <a:ext cx="1360" cy="0"/>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1412" name="Text Box 36"/>
              <p:cNvSpPr txBox="1">
                <a:spLocks noChangeAspect="1" noChangeArrowheads="1"/>
              </p:cNvSpPr>
              <p:nvPr/>
            </p:nvSpPr>
            <p:spPr bwMode="auto">
              <a:xfrm>
                <a:off x="1419" y="5403"/>
                <a:ext cx="441" cy="236"/>
              </a:xfrm>
              <a:prstGeom prst="rect">
                <a:avLst/>
              </a:prstGeom>
              <a:solidFill>
                <a:schemeClr val="bg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60846" rIns="90009" bIns="45005"/>
              <a:lstStyle>
                <a:lvl1pPr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1pPr>
                <a:lvl2pPr marL="742950" indent="-28575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2pPr>
                <a:lvl3pPr marL="11430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3pPr>
                <a:lvl4pPr marL="16002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4pPr>
                <a:lvl5pPr marL="2057400" indent="-228600" algn="l"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31188" algn="l"/>
                    <a:tab pos="8688388" algn="l"/>
                    <a:tab pos="9145588" algn="l"/>
                  </a:tabLst>
                  <a:defRPr sz="1200">
                    <a:solidFill>
                      <a:schemeClr val="tx1"/>
                    </a:solidFill>
                    <a:latin typeface="Gill Sans" charset="0"/>
                  </a:defRPr>
                </a:lvl9pPr>
              </a:lstStyle>
              <a:p>
                <a:pPr hangingPunct="0">
                  <a:lnSpc>
                    <a:spcPct val="93000"/>
                  </a:lnSpc>
                  <a:buClr>
                    <a:srgbClr val="000000"/>
                  </a:buClr>
                  <a:buSzPct val="100000"/>
                  <a:buFont typeface="Times New Roman" pitchFamily="18" charset="0"/>
                  <a:buNone/>
                </a:pPr>
                <a:r>
                  <a:rPr lang="en-US" sz="1500">
                    <a:solidFill>
                      <a:srgbClr val="000000"/>
                    </a:solidFill>
                    <a:latin typeface="Arial" pitchFamily="34" charset="0"/>
                  </a:rPr>
                  <a:t>Tran</a:t>
                </a:r>
              </a:p>
            </p:txBody>
          </p:sp>
        </p:grpSp>
      </p:grpSp>
      <p:sp>
        <p:nvSpPr>
          <p:cNvPr id="741413" name="Text Box 37"/>
          <p:cNvSpPr txBox="1">
            <a:spLocks noChangeArrowheads="1"/>
          </p:cNvSpPr>
          <p:nvPr/>
        </p:nvSpPr>
        <p:spPr bwMode="auto">
          <a:xfrm>
            <a:off x="116086" y="2816200"/>
            <a:ext cx="1013519" cy="2678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75" tIns="31638" rIns="63275" bIns="31638"/>
          <a:lstStyle>
            <a:lvl1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1pPr>
            <a:lvl2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2pPr>
            <a:lvl3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3pPr>
            <a:lvl4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4pPr>
            <a:lvl5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5pPr>
            <a:lvl6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6pPr>
            <a:lvl7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7pPr>
            <a:lvl8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8pPr>
            <a:lvl9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9pPr>
          </a:lstStyle>
          <a:p>
            <a:pPr algn="r" eaLnBrk="0" hangingPunct="0">
              <a:buClr>
                <a:srgbClr val="000000"/>
              </a:buClr>
              <a:buSzPct val="100000"/>
              <a:buFont typeface="Times New Roman" pitchFamily="18" charset="0"/>
              <a:buNone/>
            </a:pPr>
            <a:r>
              <a:rPr lang="en-GB" sz="1400">
                <a:solidFill>
                  <a:srgbClr val="000000"/>
                </a:solidFill>
                <a:latin typeface="Arial" pitchFamily="34" charset="0"/>
                <a:cs typeface="Arial" pitchFamily="34" charset="0"/>
              </a:rPr>
              <a:t>8K cores</a:t>
            </a:r>
          </a:p>
        </p:txBody>
      </p:sp>
      <p:sp>
        <p:nvSpPr>
          <p:cNvPr id="741414" name="Text Box 38"/>
          <p:cNvSpPr txBox="1">
            <a:spLocks noChangeArrowheads="1"/>
          </p:cNvSpPr>
          <p:nvPr/>
        </p:nvSpPr>
        <p:spPr bwMode="auto">
          <a:xfrm>
            <a:off x="116086" y="3781724"/>
            <a:ext cx="1013519" cy="2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75" tIns="31638" rIns="63275" bIns="31638"/>
          <a:lstStyle>
            <a:lvl1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1pPr>
            <a:lvl2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2pPr>
            <a:lvl3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3pPr>
            <a:lvl4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4pPr>
            <a:lvl5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5pPr>
            <a:lvl6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6pPr>
            <a:lvl7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7pPr>
            <a:lvl8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8pPr>
            <a:lvl9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9pPr>
          </a:lstStyle>
          <a:p>
            <a:pPr algn="r" eaLnBrk="0" hangingPunct="0">
              <a:buClr>
                <a:srgbClr val="000000"/>
              </a:buClr>
              <a:buSzPct val="100000"/>
              <a:buFont typeface="Times New Roman" pitchFamily="18" charset="0"/>
              <a:buNone/>
            </a:pPr>
            <a:r>
              <a:rPr lang="en-GB" sz="1400">
                <a:solidFill>
                  <a:srgbClr val="000000"/>
                </a:solidFill>
                <a:latin typeface="Arial" pitchFamily="34" charset="0"/>
                <a:cs typeface="Arial" pitchFamily="34" charset="0"/>
              </a:rPr>
              <a:t>12K cores</a:t>
            </a:r>
          </a:p>
        </p:txBody>
      </p:sp>
      <p:sp>
        <p:nvSpPr>
          <p:cNvPr id="741415" name="Text Box 39"/>
          <p:cNvSpPr txBox="1">
            <a:spLocks noChangeArrowheads="1"/>
          </p:cNvSpPr>
          <p:nvPr/>
        </p:nvSpPr>
        <p:spPr bwMode="auto">
          <a:xfrm>
            <a:off x="116086" y="5012904"/>
            <a:ext cx="1013519" cy="2678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3275" tIns="31638" rIns="63275" bIns="31638"/>
          <a:lstStyle>
            <a:lvl1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1pPr>
            <a:lvl2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2pPr>
            <a:lvl3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3pPr>
            <a:lvl4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4pPr>
            <a:lvl5pPr algn="l" defTabSz="449263">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5pPr>
            <a:lvl6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6pPr>
            <a:lvl7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7pPr>
            <a:lvl8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8pPr>
            <a:lvl9pPr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0188" algn="l"/>
                <a:tab pos="4489450" algn="l"/>
                <a:tab pos="4938713" algn="l"/>
                <a:tab pos="5387975" algn="l"/>
                <a:tab pos="5837238" algn="l"/>
                <a:tab pos="6286500" algn="l"/>
                <a:tab pos="6735763" algn="l"/>
                <a:tab pos="7185025" algn="l"/>
                <a:tab pos="7634288" algn="l"/>
                <a:tab pos="8086725" algn="l"/>
                <a:tab pos="8535988" algn="l"/>
                <a:tab pos="8985250" algn="l"/>
              </a:tabLst>
              <a:defRPr sz="1200">
                <a:solidFill>
                  <a:schemeClr val="tx1"/>
                </a:solidFill>
                <a:latin typeface="Gill Sans" charset="0"/>
              </a:defRPr>
            </a:lvl9pPr>
          </a:lstStyle>
          <a:p>
            <a:pPr algn="r" eaLnBrk="0" hangingPunct="0">
              <a:buClr>
                <a:srgbClr val="000000"/>
              </a:buClr>
              <a:buSzPct val="100000"/>
              <a:buFont typeface="Times New Roman" pitchFamily="18" charset="0"/>
              <a:buNone/>
            </a:pPr>
            <a:r>
              <a:rPr lang="en-GB" sz="1400">
                <a:solidFill>
                  <a:srgbClr val="000000"/>
                </a:solidFill>
                <a:latin typeface="Arial" pitchFamily="34" charset="0"/>
                <a:cs typeface="Arial" pitchFamily="34" charset="0"/>
              </a:rPr>
              <a:t>16K cores</a:t>
            </a:r>
          </a:p>
        </p:txBody>
      </p:sp>
      <p:sp>
        <p:nvSpPr>
          <p:cNvPr id="40" name="Text Box 17"/>
          <p:cNvSpPr txBox="1">
            <a:spLocks noChangeArrowheads="1"/>
          </p:cNvSpPr>
          <p:nvPr/>
        </p:nvSpPr>
        <p:spPr bwMode="auto">
          <a:xfrm>
            <a:off x="6901293" y="5656833"/>
            <a:ext cx="1680653"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dirty="0">
                <a:latin typeface="Arial" pitchFamily="34" charset="0"/>
              </a:rPr>
              <a:t>PFLOTRAN</a:t>
            </a:r>
          </a:p>
        </p:txBody>
      </p:sp>
    </p:spTree>
    <p:extLst>
      <p:ext uri="{BB962C8B-B14F-4D97-AF65-F5344CB8AC3E}">
        <p14:creationId xmlns:p14="http://schemas.microsoft.com/office/powerpoint/2010/main" val="2489867944"/>
      </p:ext>
    </p:extLst>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 techniques</a:t>
            </a:r>
            <a:endParaRPr lang="en-US" dirty="0"/>
          </a:p>
        </p:txBody>
      </p:sp>
      <p:sp>
        <p:nvSpPr>
          <p:cNvPr id="3" name="Content Placeholder 2"/>
          <p:cNvSpPr>
            <a:spLocks noGrp="1"/>
          </p:cNvSpPr>
          <p:nvPr>
            <p:ph idx="1"/>
          </p:nvPr>
        </p:nvSpPr>
        <p:spPr/>
        <p:txBody>
          <a:bodyPr/>
          <a:lstStyle/>
          <a:p>
            <a:r>
              <a:rPr lang="en-US" dirty="0" smtClean="0"/>
              <a:t>Software counters </a:t>
            </a:r>
          </a:p>
          <a:p>
            <a:pPr lvl="1"/>
            <a:r>
              <a:rPr lang="en-US" dirty="0" smtClean="0"/>
              <a:t>Summarize information of some event types (</a:t>
            </a:r>
            <a:r>
              <a:rPr lang="en-US" dirty="0" err="1" smtClean="0"/>
              <a:t>ie</a:t>
            </a:r>
            <a:r>
              <a:rPr lang="en-US" dirty="0" smtClean="0"/>
              <a:t>. MPI calls) by emitting aggregate counts</a:t>
            </a:r>
          </a:p>
          <a:p>
            <a:pPr lvl="1"/>
            <a:r>
              <a:rPr lang="en-US" dirty="0" smtClean="0"/>
              <a:t>Emit counts at structurally relevant points (i.e. begin and end of long computation phases)</a:t>
            </a:r>
            <a:endParaRPr lang="en-US" dirty="0"/>
          </a:p>
          <a:p>
            <a:endParaRPr lang="en-US" dirty="0"/>
          </a:p>
          <a:p>
            <a:r>
              <a:rPr lang="en-US" dirty="0" smtClean="0"/>
              <a:t>Representative cuts</a:t>
            </a:r>
            <a:endParaRPr lang="en-US" dirty="0"/>
          </a:p>
          <a:p>
            <a:pPr lvl="1"/>
            <a:r>
              <a:rPr lang="en-US" dirty="0" smtClean="0"/>
              <a:t>Emit full detail only on selected intervals, representative of full program execution</a:t>
            </a:r>
          </a:p>
          <a:p>
            <a:pPr marL="221763" lvl="1" indent="-221763"/>
            <a:endParaRPr lang="en-US" dirty="0"/>
          </a:p>
          <a:p>
            <a:r>
              <a:rPr lang="en-US" dirty="0" smtClean="0"/>
              <a:t>On and off line combinations</a:t>
            </a:r>
            <a:endParaRPr lang="en-US" dirty="0"/>
          </a:p>
          <a:p>
            <a:pPr lvl="1"/>
            <a:r>
              <a:rPr lang="en-US" dirty="0"/>
              <a:t>B</a:t>
            </a:r>
            <a:r>
              <a:rPr lang="en-US" dirty="0" smtClean="0"/>
              <a:t>y instrumentation</a:t>
            </a:r>
          </a:p>
          <a:p>
            <a:pPr lvl="1"/>
            <a:r>
              <a:rPr lang="en-US" dirty="0" smtClean="0"/>
              <a:t>By </a:t>
            </a:r>
            <a:r>
              <a:rPr lang="en-US" dirty="0" err="1" smtClean="0"/>
              <a:t>paraver</a:t>
            </a:r>
            <a:r>
              <a:rPr lang="en-US" dirty="0" smtClean="0"/>
              <a:t> filtering</a:t>
            </a:r>
            <a:endParaRPr lang="en-US" dirty="0"/>
          </a:p>
          <a:p>
            <a:endParaRPr lang="en-US" dirty="0"/>
          </a:p>
          <a:p>
            <a:endParaRPr lang="en-US" dirty="0"/>
          </a:p>
        </p:txBody>
      </p:sp>
      <p:sp>
        <p:nvSpPr>
          <p:cNvPr id="4" name="Text Box 4"/>
          <p:cNvSpPr txBox="1">
            <a:spLocks noChangeAspect="1" noChangeArrowheads="1"/>
          </p:cNvSpPr>
          <p:nvPr/>
        </p:nvSpPr>
        <p:spPr bwMode="auto">
          <a:xfrm>
            <a:off x="2411760" y="6215311"/>
            <a:ext cx="6352176" cy="346756"/>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1" tIns="65021" rIns="130041" bIns="6502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b="1" dirty="0" smtClean="0">
                <a:solidFill>
                  <a:srgbClr val="009900"/>
                </a:solidFill>
              </a:rPr>
              <a:t>J. Labarta</a:t>
            </a:r>
            <a:r>
              <a:rPr lang="en-US" sz="1400" b="1" dirty="0">
                <a:solidFill>
                  <a:srgbClr val="009900"/>
                </a:solidFill>
              </a:rPr>
              <a:t>, </a:t>
            </a:r>
            <a:r>
              <a:rPr lang="en-US" sz="1400" b="1" dirty="0" smtClean="0">
                <a:solidFill>
                  <a:srgbClr val="009900"/>
                </a:solidFill>
              </a:rPr>
              <a:t>et al.: “Scalability </a:t>
            </a:r>
            <a:r>
              <a:rPr lang="en-US" sz="1400" b="1" dirty="0">
                <a:solidFill>
                  <a:srgbClr val="009900"/>
                </a:solidFill>
              </a:rPr>
              <a:t>of tracing and visualization </a:t>
            </a:r>
            <a:r>
              <a:rPr lang="en-US" sz="1400" b="1" dirty="0" smtClean="0">
                <a:solidFill>
                  <a:srgbClr val="009900"/>
                </a:solidFill>
              </a:rPr>
              <a:t>tools”, </a:t>
            </a:r>
            <a:r>
              <a:rPr lang="en-US" sz="1400" b="1" dirty="0">
                <a:solidFill>
                  <a:srgbClr val="009900"/>
                </a:solidFill>
              </a:rPr>
              <a:t>PARCO 2005</a:t>
            </a:r>
          </a:p>
        </p:txBody>
      </p:sp>
    </p:spTree>
    <p:extLst>
      <p:ext uri="{BB962C8B-B14F-4D97-AF65-F5344CB8AC3E}">
        <p14:creationId xmlns:p14="http://schemas.microsoft.com/office/powerpoint/2010/main" val="1146307340"/>
      </p:ext>
    </p:extLst>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107504" y="-27384"/>
            <a:ext cx="8928992" cy="792088"/>
          </a:xfrm>
        </p:spPr>
        <p:txBody>
          <a:bodyPr/>
          <a:lstStyle/>
          <a:p>
            <a:r>
              <a:rPr lang="en-US" dirty="0" smtClean="0"/>
              <a:t>Software counters</a:t>
            </a:r>
            <a:endParaRPr lang="en-US" dirty="0"/>
          </a:p>
        </p:txBody>
      </p:sp>
      <p:sp>
        <p:nvSpPr>
          <p:cNvPr id="721923" name="Text Box 3"/>
          <p:cNvSpPr txBox="1">
            <a:spLocks noChangeArrowheads="1"/>
          </p:cNvSpPr>
          <p:nvPr/>
        </p:nvSpPr>
        <p:spPr bwMode="auto">
          <a:xfrm>
            <a:off x="4089797" y="947664"/>
            <a:ext cx="827144"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Useful</a:t>
            </a:r>
          </a:p>
          <a:p>
            <a:pPr algn="l" eaLnBrk="0" hangingPunct="0"/>
            <a:r>
              <a:rPr lang="en-US" sz="1500">
                <a:latin typeface="Arial" pitchFamily="34" charset="0"/>
              </a:rPr>
              <a:t>duration</a:t>
            </a:r>
          </a:p>
        </p:txBody>
      </p:sp>
      <p:sp>
        <p:nvSpPr>
          <p:cNvPr id="721924" name="Text Box 4"/>
          <p:cNvSpPr txBox="1">
            <a:spLocks noChangeArrowheads="1"/>
          </p:cNvSpPr>
          <p:nvPr/>
        </p:nvSpPr>
        <p:spPr bwMode="auto">
          <a:xfrm>
            <a:off x="4161235" y="1860725"/>
            <a:ext cx="748597"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MPI </a:t>
            </a:r>
          </a:p>
          <a:p>
            <a:pPr algn="l" eaLnBrk="0" hangingPunct="0"/>
            <a:r>
              <a:rPr lang="en-US" sz="1500">
                <a:latin typeface="Arial" pitchFamily="34" charset="0"/>
              </a:rPr>
              <a:t>time</a:t>
            </a:r>
          </a:p>
        </p:txBody>
      </p:sp>
      <p:sp>
        <p:nvSpPr>
          <p:cNvPr id="721925" name="Text Box 5"/>
          <p:cNvSpPr txBox="1">
            <a:spLocks noChangeArrowheads="1"/>
          </p:cNvSpPr>
          <p:nvPr/>
        </p:nvSpPr>
        <p:spPr bwMode="auto">
          <a:xfrm>
            <a:off x="3761631" y="2774901"/>
            <a:ext cx="1179805"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collectives</a:t>
            </a:r>
          </a:p>
        </p:txBody>
      </p:sp>
      <p:sp>
        <p:nvSpPr>
          <p:cNvPr id="721926" name="Text Box 6"/>
          <p:cNvSpPr txBox="1">
            <a:spLocks noChangeArrowheads="1"/>
          </p:cNvSpPr>
          <p:nvPr/>
        </p:nvSpPr>
        <p:spPr bwMode="auto">
          <a:xfrm>
            <a:off x="3910088" y="3474765"/>
            <a:ext cx="1019505"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Collective </a:t>
            </a:r>
          </a:p>
          <a:p>
            <a:pPr algn="l" eaLnBrk="0" hangingPunct="0"/>
            <a:r>
              <a:rPr lang="en-US" sz="1500">
                <a:latin typeface="Arial" pitchFamily="34" charset="0"/>
              </a:rPr>
              <a:t>bytes</a:t>
            </a:r>
          </a:p>
        </p:txBody>
      </p:sp>
      <p:sp>
        <p:nvSpPr>
          <p:cNvPr id="721927" name="Text Box 7"/>
          <p:cNvSpPr txBox="1">
            <a:spLocks noChangeArrowheads="1"/>
          </p:cNvSpPr>
          <p:nvPr/>
        </p:nvSpPr>
        <p:spPr bwMode="auto">
          <a:xfrm>
            <a:off x="4288484" y="4388941"/>
            <a:ext cx="612342"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p2p</a:t>
            </a:r>
          </a:p>
        </p:txBody>
      </p:sp>
      <p:sp>
        <p:nvSpPr>
          <p:cNvPr id="721928" name="Text Box 8"/>
          <p:cNvSpPr txBox="1">
            <a:spLocks noChangeArrowheads="1"/>
          </p:cNvSpPr>
          <p:nvPr/>
        </p:nvSpPr>
        <p:spPr bwMode="auto">
          <a:xfrm>
            <a:off x="4308575" y="5087690"/>
            <a:ext cx="58990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bytes</a:t>
            </a:r>
          </a:p>
        </p:txBody>
      </p:sp>
      <p:sp>
        <p:nvSpPr>
          <p:cNvPr id="721929" name="Text Box 9"/>
          <p:cNvSpPr txBox="1">
            <a:spLocks noChangeArrowheads="1"/>
          </p:cNvSpPr>
          <p:nvPr/>
        </p:nvSpPr>
        <p:spPr bwMode="auto">
          <a:xfrm>
            <a:off x="4387826" y="6001867"/>
            <a:ext cx="50494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BW</a:t>
            </a:r>
          </a:p>
        </p:txBody>
      </p:sp>
      <p:grpSp>
        <p:nvGrpSpPr>
          <p:cNvPr id="721930" name="Group 10"/>
          <p:cNvGrpSpPr>
            <a:grpSpLocks/>
          </p:cNvGrpSpPr>
          <p:nvPr/>
        </p:nvGrpSpPr>
        <p:grpSpPr bwMode="auto">
          <a:xfrm>
            <a:off x="4955977" y="813718"/>
            <a:ext cx="4071937" cy="5856759"/>
            <a:chOff x="4368" y="713"/>
            <a:chExt cx="3648" cy="5246"/>
          </a:xfrm>
        </p:grpSpPr>
        <p:pic>
          <p:nvPicPr>
            <p:cNvPr id="72193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 y="713"/>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1462"/>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2210"/>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2958"/>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3707"/>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4455"/>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937"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5203"/>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145" y="1574833"/>
            <a:ext cx="2908845" cy="300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7"/>
          <p:cNvSpPr txBox="1">
            <a:spLocks noChangeArrowheads="1"/>
          </p:cNvSpPr>
          <p:nvPr/>
        </p:nvSpPr>
        <p:spPr bwMode="auto">
          <a:xfrm>
            <a:off x="217234" y="5260569"/>
            <a:ext cx="3443303" cy="295748"/>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6" tIns="32144" rIns="64286" bIns="32144">
            <a:spAutoFit/>
          </a:bodyPr>
          <a:lstStyle/>
          <a:p>
            <a:pPr eaLnBrk="0" hangingPunct="0"/>
            <a:r>
              <a:rPr lang="en-US" sz="1500" dirty="0">
                <a:latin typeface="Arial" pitchFamily="34" charset="0"/>
              </a:rPr>
              <a:t>GADGET, PRACE Case A, 1024 </a:t>
            </a:r>
            <a:r>
              <a:rPr lang="en-US" sz="1500" dirty="0" err="1">
                <a:latin typeface="Arial" pitchFamily="34" charset="0"/>
              </a:rPr>
              <a:t>procs</a:t>
            </a:r>
            <a:endParaRPr lang="en-US" sz="1500" dirty="0">
              <a:latin typeface="Arial" pitchFamily="34" charset="0"/>
            </a:endParaRPr>
          </a:p>
        </p:txBody>
      </p:sp>
    </p:spTree>
    <p:extLst>
      <p:ext uri="{BB962C8B-B14F-4D97-AF65-F5344CB8AC3E}">
        <p14:creationId xmlns:p14="http://schemas.microsoft.com/office/powerpoint/2010/main" val="276409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p:txBody>
          <a:bodyPr/>
          <a:lstStyle/>
          <a:p>
            <a:r>
              <a:rPr lang="en-US" dirty="0"/>
              <a:t>Software counters</a:t>
            </a:r>
          </a:p>
        </p:txBody>
      </p:sp>
      <p:sp>
        <p:nvSpPr>
          <p:cNvPr id="722947" name="Text Box 3"/>
          <p:cNvSpPr txBox="1">
            <a:spLocks noChangeArrowheads="1"/>
          </p:cNvSpPr>
          <p:nvPr/>
        </p:nvSpPr>
        <p:spPr bwMode="auto">
          <a:xfrm>
            <a:off x="4089797" y="947664"/>
            <a:ext cx="827144"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Useful</a:t>
            </a:r>
          </a:p>
          <a:p>
            <a:pPr algn="l" eaLnBrk="0" hangingPunct="0"/>
            <a:r>
              <a:rPr lang="en-US" sz="1500">
                <a:latin typeface="Arial" pitchFamily="34" charset="0"/>
              </a:rPr>
              <a:t>duration</a:t>
            </a:r>
          </a:p>
        </p:txBody>
      </p:sp>
      <p:sp>
        <p:nvSpPr>
          <p:cNvPr id="722948" name="Text Box 4"/>
          <p:cNvSpPr txBox="1">
            <a:spLocks noChangeArrowheads="1"/>
          </p:cNvSpPr>
          <p:nvPr/>
        </p:nvSpPr>
        <p:spPr bwMode="auto">
          <a:xfrm>
            <a:off x="4161235" y="1860725"/>
            <a:ext cx="748597"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MPI </a:t>
            </a:r>
          </a:p>
          <a:p>
            <a:pPr algn="l" eaLnBrk="0" hangingPunct="0"/>
            <a:r>
              <a:rPr lang="en-US" sz="1500">
                <a:latin typeface="Arial" pitchFamily="34" charset="0"/>
              </a:rPr>
              <a:t>time</a:t>
            </a:r>
          </a:p>
        </p:txBody>
      </p:sp>
      <p:sp>
        <p:nvSpPr>
          <p:cNvPr id="722949" name="Text Box 5"/>
          <p:cNvSpPr txBox="1">
            <a:spLocks noChangeArrowheads="1"/>
          </p:cNvSpPr>
          <p:nvPr/>
        </p:nvSpPr>
        <p:spPr bwMode="auto">
          <a:xfrm>
            <a:off x="3761631" y="2774901"/>
            <a:ext cx="1179805"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collectives</a:t>
            </a:r>
          </a:p>
        </p:txBody>
      </p:sp>
      <p:sp>
        <p:nvSpPr>
          <p:cNvPr id="722950" name="Text Box 6"/>
          <p:cNvSpPr txBox="1">
            <a:spLocks noChangeArrowheads="1"/>
          </p:cNvSpPr>
          <p:nvPr/>
        </p:nvSpPr>
        <p:spPr bwMode="auto">
          <a:xfrm>
            <a:off x="3910088" y="3474765"/>
            <a:ext cx="1019505"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Collective </a:t>
            </a:r>
          </a:p>
          <a:p>
            <a:pPr algn="l" eaLnBrk="0" hangingPunct="0"/>
            <a:r>
              <a:rPr lang="en-US" sz="1500">
                <a:latin typeface="Arial" pitchFamily="34" charset="0"/>
              </a:rPr>
              <a:t>bytes</a:t>
            </a:r>
          </a:p>
        </p:txBody>
      </p:sp>
      <p:sp>
        <p:nvSpPr>
          <p:cNvPr id="722951" name="Text Box 7"/>
          <p:cNvSpPr txBox="1">
            <a:spLocks noChangeArrowheads="1"/>
          </p:cNvSpPr>
          <p:nvPr/>
        </p:nvSpPr>
        <p:spPr bwMode="auto">
          <a:xfrm>
            <a:off x="4288484" y="4388941"/>
            <a:ext cx="612342"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p2p</a:t>
            </a:r>
          </a:p>
        </p:txBody>
      </p:sp>
      <p:sp>
        <p:nvSpPr>
          <p:cNvPr id="722952" name="Text Box 8"/>
          <p:cNvSpPr txBox="1">
            <a:spLocks noChangeArrowheads="1"/>
          </p:cNvSpPr>
          <p:nvPr/>
        </p:nvSpPr>
        <p:spPr bwMode="auto">
          <a:xfrm>
            <a:off x="4308575" y="5087690"/>
            <a:ext cx="58990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bytes</a:t>
            </a:r>
          </a:p>
        </p:txBody>
      </p:sp>
      <p:sp>
        <p:nvSpPr>
          <p:cNvPr id="722953" name="Text Box 9"/>
          <p:cNvSpPr txBox="1">
            <a:spLocks noChangeArrowheads="1"/>
          </p:cNvSpPr>
          <p:nvPr/>
        </p:nvSpPr>
        <p:spPr bwMode="auto">
          <a:xfrm>
            <a:off x="4387826" y="6001867"/>
            <a:ext cx="50494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BW</a:t>
            </a:r>
          </a:p>
        </p:txBody>
      </p:sp>
      <p:grpSp>
        <p:nvGrpSpPr>
          <p:cNvPr id="722954" name="Group 10"/>
          <p:cNvGrpSpPr>
            <a:grpSpLocks/>
          </p:cNvGrpSpPr>
          <p:nvPr/>
        </p:nvGrpSpPr>
        <p:grpSpPr bwMode="auto">
          <a:xfrm>
            <a:off x="4955977" y="795859"/>
            <a:ext cx="4071937" cy="5860107"/>
            <a:chOff x="4277" y="894"/>
            <a:chExt cx="3648" cy="5249"/>
          </a:xfrm>
        </p:grpSpPr>
        <p:pic>
          <p:nvPicPr>
            <p:cNvPr id="72295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 y="894"/>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 y="1665"/>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7" y="2436"/>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7" y="3208"/>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7" y="3933"/>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6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7" y="4659"/>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6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7" y="5387"/>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145" y="1574833"/>
            <a:ext cx="2908845" cy="300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7"/>
          <p:cNvSpPr txBox="1">
            <a:spLocks noChangeArrowheads="1"/>
          </p:cNvSpPr>
          <p:nvPr/>
        </p:nvSpPr>
        <p:spPr bwMode="auto">
          <a:xfrm>
            <a:off x="217234" y="5260569"/>
            <a:ext cx="3443303" cy="295748"/>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6" tIns="32144" rIns="64286" bIns="32144">
            <a:spAutoFit/>
          </a:bodyPr>
          <a:lstStyle/>
          <a:p>
            <a:pPr eaLnBrk="0" hangingPunct="0"/>
            <a:r>
              <a:rPr lang="en-US" sz="1500" dirty="0">
                <a:latin typeface="Arial" pitchFamily="34" charset="0"/>
              </a:rPr>
              <a:t>GADGET, PRACE Case A, 2048 </a:t>
            </a:r>
            <a:r>
              <a:rPr lang="en-US" sz="1500" dirty="0" err="1">
                <a:latin typeface="Arial" pitchFamily="34" charset="0"/>
              </a:rPr>
              <a:t>procs</a:t>
            </a:r>
            <a:endParaRPr lang="en-US" sz="1500" dirty="0">
              <a:latin typeface="Arial" pitchFamily="34" charset="0"/>
            </a:endParaRPr>
          </a:p>
        </p:txBody>
      </p:sp>
    </p:spTree>
    <p:extLst>
      <p:ext uri="{BB962C8B-B14F-4D97-AF65-F5344CB8AC3E}">
        <p14:creationId xmlns:p14="http://schemas.microsoft.com/office/powerpoint/2010/main" val="2194503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err="1" smtClean="0"/>
              <a:t>Paraver</a:t>
            </a:r>
            <a:r>
              <a:rPr lang="en-US" dirty="0" smtClean="0"/>
              <a:t> mathematical foundation</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Every behavioral aspect/metric described as a function of time</a:t>
            </a:r>
          </a:p>
          <a:p>
            <a:pPr lvl="1"/>
            <a:r>
              <a:rPr lang="en-US" dirty="0" smtClean="0"/>
              <a:t>Possibly aggregated along</a:t>
            </a:r>
          </a:p>
          <a:p>
            <a:pPr lvl="2"/>
            <a:r>
              <a:rPr lang="en-US" dirty="0"/>
              <a:t>the process </a:t>
            </a:r>
            <a:r>
              <a:rPr lang="en-US" dirty="0" smtClean="0"/>
              <a:t>model dimension </a:t>
            </a:r>
            <a:r>
              <a:rPr lang="en-US" dirty="0"/>
              <a:t>(</a:t>
            </a:r>
            <a:r>
              <a:rPr lang="en-US" b="1" dirty="0"/>
              <a:t>thread</a:t>
            </a:r>
            <a:r>
              <a:rPr lang="en-US" dirty="0"/>
              <a:t>, process, application, workload)</a:t>
            </a:r>
          </a:p>
          <a:p>
            <a:pPr lvl="2"/>
            <a:r>
              <a:rPr lang="en-US" dirty="0" smtClean="0"/>
              <a:t>The resource model dimension </a:t>
            </a:r>
            <a:r>
              <a:rPr lang="en-US" dirty="0"/>
              <a:t>(core, node, system)</a:t>
            </a:r>
          </a:p>
          <a:p>
            <a:pPr lvl="1"/>
            <a:r>
              <a:rPr lang="en-US" dirty="0"/>
              <a:t>L</a:t>
            </a:r>
            <a:r>
              <a:rPr lang="en-US" dirty="0" smtClean="0"/>
              <a:t>anguage </a:t>
            </a:r>
            <a:r>
              <a:rPr lang="en-US" dirty="0"/>
              <a:t>to describe how to compute such functions of </a:t>
            </a:r>
            <a:r>
              <a:rPr lang="en-US" dirty="0" smtClean="0"/>
              <a:t>time (GUI)</a:t>
            </a:r>
            <a:endParaRPr lang="en-US" dirty="0"/>
          </a:p>
          <a:p>
            <a:pPr lvl="2"/>
            <a:r>
              <a:rPr lang="en-US" dirty="0"/>
              <a:t>Basic operators (from) trace records</a:t>
            </a:r>
          </a:p>
          <a:p>
            <a:pPr lvl="2"/>
            <a:r>
              <a:rPr lang="en-US" dirty="0"/>
              <a:t>Ways of combining them</a:t>
            </a:r>
          </a:p>
          <a:p>
            <a:pPr marL="0" indent="0">
              <a:buNone/>
            </a:pPr>
            <a:endParaRPr lang="en-US" dirty="0"/>
          </a:p>
          <a:p>
            <a:r>
              <a:rPr lang="en-US" dirty="0" smtClean="0"/>
              <a:t>Those functions of time can be rendered into a 2D image </a:t>
            </a:r>
          </a:p>
          <a:p>
            <a:pPr lvl="1"/>
            <a:r>
              <a:rPr lang="en-US" dirty="0" smtClean="0">
                <a:sym typeface="Wingdings" pitchFamily="2" charset="2"/>
              </a:rPr>
              <a:t>Timeline</a:t>
            </a:r>
            <a:endParaRPr lang="en-US" dirty="0" smtClean="0"/>
          </a:p>
          <a:p>
            <a:endParaRPr lang="en-US" dirty="0"/>
          </a:p>
          <a:p>
            <a:r>
              <a:rPr lang="en-US" dirty="0" smtClean="0"/>
              <a:t>Statistics can be computed for each possible value or range of values of that function of time</a:t>
            </a:r>
          </a:p>
          <a:p>
            <a:pPr lvl="1"/>
            <a:r>
              <a:rPr lang="en-US" dirty="0" smtClean="0"/>
              <a:t>Tables: profiles and histograms</a:t>
            </a:r>
            <a:endParaRPr lang="en-US" dirty="0"/>
          </a:p>
        </p:txBody>
      </p:sp>
    </p:spTree>
    <p:extLst>
      <p:ext uri="{BB962C8B-B14F-4D97-AF65-F5344CB8AC3E}">
        <p14:creationId xmlns:p14="http://schemas.microsoft.com/office/powerpoint/2010/main" val="2153664326"/>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en-US" dirty="0"/>
              <a:t>Software counters</a:t>
            </a:r>
          </a:p>
        </p:txBody>
      </p:sp>
      <p:sp>
        <p:nvSpPr>
          <p:cNvPr id="723971" name="Text Box 3"/>
          <p:cNvSpPr txBox="1">
            <a:spLocks noChangeArrowheads="1"/>
          </p:cNvSpPr>
          <p:nvPr/>
        </p:nvSpPr>
        <p:spPr bwMode="auto">
          <a:xfrm>
            <a:off x="4089797" y="947664"/>
            <a:ext cx="827144"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Useful</a:t>
            </a:r>
          </a:p>
          <a:p>
            <a:pPr algn="l" eaLnBrk="0" hangingPunct="0"/>
            <a:r>
              <a:rPr lang="en-US" sz="1500">
                <a:latin typeface="Arial" pitchFamily="34" charset="0"/>
              </a:rPr>
              <a:t>duration</a:t>
            </a:r>
          </a:p>
        </p:txBody>
      </p:sp>
      <p:sp>
        <p:nvSpPr>
          <p:cNvPr id="723972" name="Text Box 4"/>
          <p:cNvSpPr txBox="1">
            <a:spLocks noChangeArrowheads="1"/>
          </p:cNvSpPr>
          <p:nvPr/>
        </p:nvSpPr>
        <p:spPr bwMode="auto">
          <a:xfrm>
            <a:off x="4161235" y="1860725"/>
            <a:ext cx="748597"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MPI </a:t>
            </a:r>
          </a:p>
          <a:p>
            <a:pPr algn="l" eaLnBrk="0" hangingPunct="0"/>
            <a:r>
              <a:rPr lang="en-US" sz="1500">
                <a:latin typeface="Arial" pitchFamily="34" charset="0"/>
              </a:rPr>
              <a:t>time</a:t>
            </a:r>
          </a:p>
        </p:txBody>
      </p:sp>
      <p:sp>
        <p:nvSpPr>
          <p:cNvPr id="723973" name="Text Box 5"/>
          <p:cNvSpPr txBox="1">
            <a:spLocks noChangeArrowheads="1"/>
          </p:cNvSpPr>
          <p:nvPr/>
        </p:nvSpPr>
        <p:spPr bwMode="auto">
          <a:xfrm>
            <a:off x="3761631" y="2774901"/>
            <a:ext cx="1179805"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collectives</a:t>
            </a:r>
          </a:p>
        </p:txBody>
      </p:sp>
      <p:sp>
        <p:nvSpPr>
          <p:cNvPr id="723974" name="Text Box 6"/>
          <p:cNvSpPr txBox="1">
            <a:spLocks noChangeArrowheads="1"/>
          </p:cNvSpPr>
          <p:nvPr/>
        </p:nvSpPr>
        <p:spPr bwMode="auto">
          <a:xfrm>
            <a:off x="3910088" y="3474765"/>
            <a:ext cx="1019505"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Collective </a:t>
            </a:r>
          </a:p>
          <a:p>
            <a:pPr algn="l" eaLnBrk="0" hangingPunct="0"/>
            <a:r>
              <a:rPr lang="en-US" sz="1500">
                <a:latin typeface="Arial" pitchFamily="34" charset="0"/>
              </a:rPr>
              <a:t>bytes</a:t>
            </a:r>
          </a:p>
        </p:txBody>
      </p:sp>
      <p:sp>
        <p:nvSpPr>
          <p:cNvPr id="723975" name="Text Box 7"/>
          <p:cNvSpPr txBox="1">
            <a:spLocks noChangeArrowheads="1"/>
          </p:cNvSpPr>
          <p:nvPr/>
        </p:nvSpPr>
        <p:spPr bwMode="auto">
          <a:xfrm>
            <a:off x="4288484" y="4388941"/>
            <a:ext cx="612342" cy="295752"/>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 p2p</a:t>
            </a:r>
          </a:p>
        </p:txBody>
      </p:sp>
      <p:sp>
        <p:nvSpPr>
          <p:cNvPr id="723976" name="Text Box 8"/>
          <p:cNvSpPr txBox="1">
            <a:spLocks noChangeArrowheads="1"/>
          </p:cNvSpPr>
          <p:nvPr/>
        </p:nvSpPr>
        <p:spPr bwMode="auto">
          <a:xfrm>
            <a:off x="4308575" y="5087690"/>
            <a:ext cx="58990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bytes</a:t>
            </a:r>
          </a:p>
        </p:txBody>
      </p:sp>
      <p:sp>
        <p:nvSpPr>
          <p:cNvPr id="723977" name="Text Box 9"/>
          <p:cNvSpPr txBox="1">
            <a:spLocks noChangeArrowheads="1"/>
          </p:cNvSpPr>
          <p:nvPr/>
        </p:nvSpPr>
        <p:spPr bwMode="auto">
          <a:xfrm>
            <a:off x="4387826" y="6001867"/>
            <a:ext cx="504940" cy="526585"/>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p>
            <a:pPr algn="l" eaLnBrk="0" hangingPunct="0"/>
            <a:r>
              <a:rPr lang="en-US" sz="1500">
                <a:latin typeface="Arial" pitchFamily="34" charset="0"/>
              </a:rPr>
              <a:t>p2p </a:t>
            </a:r>
          </a:p>
          <a:p>
            <a:pPr algn="l" eaLnBrk="0" hangingPunct="0"/>
            <a:r>
              <a:rPr lang="en-US" sz="1500">
                <a:latin typeface="Arial" pitchFamily="34" charset="0"/>
              </a:rPr>
              <a:t>BW</a:t>
            </a:r>
          </a:p>
        </p:txBody>
      </p:sp>
      <p:grpSp>
        <p:nvGrpSpPr>
          <p:cNvPr id="723978" name="Group 10"/>
          <p:cNvGrpSpPr>
            <a:grpSpLocks/>
          </p:cNvGrpSpPr>
          <p:nvPr/>
        </p:nvGrpSpPr>
        <p:grpSpPr bwMode="auto">
          <a:xfrm>
            <a:off x="4955977" y="795859"/>
            <a:ext cx="4071937" cy="5806529"/>
            <a:chOff x="4368" y="758"/>
            <a:chExt cx="3648" cy="5201"/>
          </a:xfrm>
        </p:grpSpPr>
        <p:pic>
          <p:nvPicPr>
            <p:cNvPr id="72397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 y="758"/>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 y="1529"/>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3026"/>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 y="2300"/>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3752"/>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4"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8" y="4478"/>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985"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5203"/>
              <a:ext cx="3648" cy="75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145" y="1574833"/>
            <a:ext cx="2908845" cy="300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7"/>
          <p:cNvSpPr txBox="1">
            <a:spLocks noChangeArrowheads="1"/>
          </p:cNvSpPr>
          <p:nvPr/>
        </p:nvSpPr>
        <p:spPr bwMode="auto">
          <a:xfrm>
            <a:off x="217234" y="5260569"/>
            <a:ext cx="3443303" cy="295748"/>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6" tIns="32144" rIns="64286" bIns="32144">
            <a:spAutoFit/>
          </a:bodyPr>
          <a:lstStyle/>
          <a:p>
            <a:pPr eaLnBrk="0" hangingPunct="0"/>
            <a:r>
              <a:rPr lang="en-US" sz="1500" dirty="0">
                <a:latin typeface="Arial" pitchFamily="34" charset="0"/>
              </a:rPr>
              <a:t>GADGET, PRACE Case A, 4096 </a:t>
            </a:r>
            <a:r>
              <a:rPr lang="en-US" sz="1500" dirty="0" err="1">
                <a:latin typeface="Arial" pitchFamily="34" charset="0"/>
              </a:rPr>
              <a:t>procs</a:t>
            </a:r>
            <a:endParaRPr lang="en-US" sz="1500" dirty="0">
              <a:latin typeface="Arial" pitchFamily="34" charset="0"/>
            </a:endParaRPr>
          </a:p>
        </p:txBody>
      </p:sp>
    </p:spTree>
    <p:extLst>
      <p:ext uri="{BB962C8B-B14F-4D97-AF65-F5344CB8AC3E}">
        <p14:creationId xmlns:p14="http://schemas.microsoft.com/office/powerpoint/2010/main" val="381674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Paraver</a:t>
            </a:r>
            <a:r>
              <a:rPr lang="en-US" dirty="0"/>
              <a:t> </a:t>
            </a:r>
            <a:r>
              <a:rPr lang="en-US" dirty="0" smtClean="0"/>
              <a:t>mathematical foundation</a:t>
            </a:r>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028271863"/>
              </p:ext>
            </p:extLst>
          </p:nvPr>
        </p:nvGraphicFramePr>
        <p:xfrm>
          <a:off x="1361100" y="1052736"/>
          <a:ext cx="2722563" cy="401638"/>
        </p:xfrm>
        <a:graphic>
          <a:graphicData uri="http://schemas.openxmlformats.org/presentationml/2006/ole">
            <mc:AlternateContent xmlns:mc="http://schemas.openxmlformats.org/markup-compatibility/2006">
              <mc:Choice xmlns:v="urn:schemas-microsoft-com:vml" Requires="v">
                <p:oleObj spid="_x0000_s50181" name="Equation" r:id="rId3" imgW="1549080" imgH="228600" progId="Equation.3">
                  <p:embed/>
                </p:oleObj>
              </mc:Choice>
              <mc:Fallback>
                <p:oleObj name="Equation" r:id="rId3" imgW="1549080" imgH="228600" progId="Equation.3">
                  <p:embed/>
                  <p:pic>
                    <p:nvPicPr>
                      <p:cNvPr id="0" name=""/>
                      <p:cNvPicPr>
                        <a:picLocks noChangeAspect="1" noChangeArrowheads="1"/>
                      </p:cNvPicPr>
                      <p:nvPr/>
                    </p:nvPicPr>
                    <p:blipFill>
                      <a:blip r:embed="rId4"/>
                      <a:srcRect/>
                      <a:stretch>
                        <a:fillRect/>
                      </a:stretch>
                    </p:blipFill>
                    <p:spPr bwMode="auto">
                      <a:xfrm>
                        <a:off x="1361100" y="1052736"/>
                        <a:ext cx="2722563"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7"/>
          <p:cNvSpPr txBox="1">
            <a:spLocks noChangeArrowheads="1"/>
          </p:cNvSpPr>
          <p:nvPr/>
        </p:nvSpPr>
        <p:spPr bwMode="auto">
          <a:xfrm>
            <a:off x="702045" y="1893540"/>
            <a:ext cx="1319257"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Function of time</a:t>
            </a:r>
          </a:p>
        </p:txBody>
      </p:sp>
      <p:sp>
        <p:nvSpPr>
          <p:cNvPr id="6" name="Text Box 18"/>
          <p:cNvSpPr txBox="1">
            <a:spLocks noChangeArrowheads="1"/>
          </p:cNvSpPr>
          <p:nvPr/>
        </p:nvSpPr>
        <p:spPr bwMode="auto">
          <a:xfrm>
            <a:off x="2149633" y="1893540"/>
            <a:ext cx="13176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Series of values</a:t>
            </a:r>
          </a:p>
        </p:txBody>
      </p:sp>
      <p:sp>
        <p:nvSpPr>
          <p:cNvPr id="7" name="Oval 19"/>
          <p:cNvSpPr>
            <a:spLocks noChangeArrowheads="1"/>
          </p:cNvSpPr>
          <p:nvPr/>
        </p:nvSpPr>
        <p:spPr bwMode="auto">
          <a:xfrm>
            <a:off x="1314786" y="1133277"/>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 name="AutoShape 20"/>
          <p:cNvCxnSpPr>
            <a:cxnSpLocks noChangeShapeType="1"/>
            <a:stCxn id="5" idx="0"/>
            <a:endCxn id="7" idx="4"/>
          </p:cNvCxnSpPr>
          <p:nvPr/>
        </p:nvCxnSpPr>
        <p:spPr bwMode="auto">
          <a:xfrm rot="5400000" flipH="1" flipV="1">
            <a:off x="1132253" y="1577045"/>
            <a:ext cx="545916" cy="87074"/>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Oval 21"/>
          <p:cNvSpPr>
            <a:spLocks noChangeArrowheads="1"/>
          </p:cNvSpPr>
          <p:nvPr/>
        </p:nvSpPr>
        <p:spPr bwMode="auto">
          <a:xfrm>
            <a:off x="2064971" y="1186864"/>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0" name="AutoShape 22"/>
          <p:cNvCxnSpPr>
            <a:cxnSpLocks noChangeShapeType="1"/>
            <a:stCxn id="6" idx="0"/>
            <a:endCxn id="9" idx="4"/>
          </p:cNvCxnSpPr>
          <p:nvPr/>
        </p:nvCxnSpPr>
        <p:spPr bwMode="auto">
          <a:xfrm rot="16200000" flipV="1">
            <a:off x="2257533" y="1342612"/>
            <a:ext cx="492329" cy="60952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9" name="Group 48"/>
          <p:cNvGrpSpPr/>
          <p:nvPr/>
        </p:nvGrpSpPr>
        <p:grpSpPr>
          <a:xfrm>
            <a:off x="1043608" y="2492896"/>
            <a:ext cx="2946268" cy="3600400"/>
            <a:chOff x="1144033" y="1052736"/>
            <a:chExt cx="2946268" cy="3600400"/>
          </a:xfrm>
        </p:grpSpPr>
        <p:cxnSp>
          <p:nvCxnSpPr>
            <p:cNvPr id="15" name="Curved Connector 14"/>
            <p:cNvCxnSpPr>
              <a:stCxn id="14" idx="2"/>
              <a:endCxn id="17" idx="0"/>
            </p:cNvCxnSpPr>
            <p:nvPr/>
          </p:nvCxnSpPr>
          <p:spPr>
            <a:xfrm rot="5400000">
              <a:off x="2151915" y="1578815"/>
              <a:ext cx="647239" cy="2164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7" idx="2"/>
              <a:endCxn id="18" idx="0"/>
            </p:cNvCxnSpPr>
            <p:nvPr/>
          </p:nvCxnSpPr>
          <p:spPr>
            <a:xfrm rot="5400000">
              <a:off x="2159507" y="2414588"/>
              <a:ext cx="415599"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943829" y="2005231"/>
              <a:ext cx="1349827" cy="264969"/>
              <a:chOff x="6307900" y="2610623"/>
              <a:chExt cx="1349827" cy="264969"/>
            </a:xfrm>
          </p:grpSpPr>
          <p:sp>
            <p:nvSpPr>
              <p:cNvPr id="12" name="Text Box 58"/>
              <p:cNvSpPr txBox="1">
                <a:spLocks noChangeArrowheads="1"/>
              </p:cNvSpPr>
              <p:nvPr/>
            </p:nvSpPr>
            <p:spPr bwMode="auto">
              <a:xfrm>
                <a:off x="7156003" y="261062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17" name="Rectangle 16"/>
              <p:cNvSpPr/>
              <p:nvPr/>
            </p:nvSpPr>
            <p:spPr>
              <a:xfrm>
                <a:off x="6307900" y="261605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943829" y="2587967"/>
              <a:ext cx="1672485" cy="264969"/>
              <a:chOff x="6307900" y="3001218"/>
              <a:chExt cx="1672485" cy="264969"/>
            </a:xfrm>
          </p:grpSpPr>
          <p:sp>
            <p:nvSpPr>
              <p:cNvPr id="13" name="Text Box 59"/>
              <p:cNvSpPr txBox="1">
                <a:spLocks noChangeArrowheads="1"/>
              </p:cNvSpPr>
              <p:nvPr/>
            </p:nvSpPr>
            <p:spPr bwMode="auto">
              <a:xfrm>
                <a:off x="7154854" y="300121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18" name="Rectangle 17"/>
              <p:cNvSpPr/>
              <p:nvPr/>
            </p:nvSpPr>
            <p:spPr>
              <a:xfrm>
                <a:off x="6307900" y="303563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Curved Connector 19"/>
            <p:cNvCxnSpPr>
              <a:stCxn id="18" idx="2"/>
              <a:endCxn id="19" idx="0"/>
            </p:cNvCxnSpPr>
            <p:nvPr/>
          </p:nvCxnSpPr>
          <p:spPr>
            <a:xfrm rot="16200000" flipH="1">
              <a:off x="2186104" y="2999716"/>
              <a:ext cx="394428" cy="3202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975853" y="3164031"/>
              <a:ext cx="1508523" cy="264969"/>
              <a:chOff x="6339924" y="3457839"/>
              <a:chExt cx="1508523" cy="264969"/>
            </a:xfrm>
          </p:grpSpPr>
          <p:sp>
            <p:nvSpPr>
              <p:cNvPr id="19" name="Rectangle 18"/>
              <p:cNvSpPr/>
              <p:nvPr/>
            </p:nvSpPr>
            <p:spPr>
              <a:xfrm>
                <a:off x="6339924" y="350675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59"/>
              <p:cNvSpPr txBox="1">
                <a:spLocks noChangeArrowheads="1"/>
              </p:cNvSpPr>
              <p:nvPr/>
            </p:nvSpPr>
            <p:spPr bwMode="auto">
              <a:xfrm>
                <a:off x="7171996" y="345783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grpSp>
        <p:pic>
          <p:nvPicPr>
            <p:cNvPr id="2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762" y="3931170"/>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 name="Curved Connector 22"/>
            <p:cNvCxnSpPr>
              <a:stCxn id="19" idx="2"/>
              <a:endCxn id="22" idx="0"/>
            </p:cNvCxnSpPr>
            <p:nvPr/>
          </p:nvCxnSpPr>
          <p:spPr>
            <a:xfrm rot="16200000" flipH="1">
              <a:off x="2259630" y="3548768"/>
              <a:ext cx="522102" cy="242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144033" y="1052736"/>
              <a:ext cx="2879458" cy="310688"/>
              <a:chOff x="5508104" y="1988840"/>
              <a:chExt cx="2879458" cy="310688"/>
            </a:xfrm>
          </p:grpSpPr>
          <p:sp>
            <p:nvSpPr>
              <p:cNvPr id="14" name="Rectangle 13"/>
              <p:cNvSpPr/>
              <p:nvPr/>
            </p:nvSpPr>
            <p:spPr>
              <a:xfrm>
                <a:off x="5508104" y="225380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58"/>
              <p:cNvSpPr txBox="1">
                <a:spLocks noChangeArrowheads="1"/>
              </p:cNvSpPr>
              <p:nvPr/>
            </p:nvSpPr>
            <p:spPr bwMode="auto">
              <a:xfrm>
                <a:off x="7823473" y="198884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grpSp>
      <p:grpSp>
        <p:nvGrpSpPr>
          <p:cNvPr id="58" name="Group 57"/>
          <p:cNvGrpSpPr/>
          <p:nvPr/>
        </p:nvGrpSpPr>
        <p:grpSpPr>
          <a:xfrm>
            <a:off x="2582334" y="3435440"/>
            <a:ext cx="5014002" cy="497616"/>
            <a:chOff x="2582334" y="3435440"/>
            <a:chExt cx="5014002" cy="497616"/>
          </a:xfrm>
        </p:grpSpPr>
        <p:grpSp>
          <p:nvGrpSpPr>
            <p:cNvPr id="35" name="Group 34"/>
            <p:cNvGrpSpPr/>
            <p:nvPr/>
          </p:nvGrpSpPr>
          <p:grpSpPr>
            <a:xfrm>
              <a:off x="4932040" y="3435440"/>
              <a:ext cx="2664296" cy="497616"/>
              <a:chOff x="6300192" y="1844824"/>
              <a:chExt cx="2664296" cy="497616"/>
            </a:xfrm>
          </p:grpSpPr>
          <p:sp>
            <p:nvSpPr>
              <p:cNvPr id="34" name="Oval 33"/>
              <p:cNvSpPr/>
              <p:nvPr/>
            </p:nvSpPr>
            <p:spPr>
              <a:xfrm>
                <a:off x="6300192" y="1844824"/>
                <a:ext cx="2664296"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6504167" y="1923322"/>
                <a:ext cx="2326199" cy="310688"/>
                <a:chOff x="6936215" y="1988840"/>
                <a:chExt cx="2326199" cy="310688"/>
              </a:xfrm>
            </p:grpSpPr>
            <p:sp>
              <p:nvSpPr>
                <p:cNvPr id="32" name="Rectangle 31"/>
                <p:cNvSpPr/>
                <p:nvPr/>
              </p:nvSpPr>
              <p:spPr>
                <a:xfrm>
                  <a:off x="7452320" y="2253809"/>
                  <a:ext cx="93524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58"/>
                <p:cNvSpPr txBox="1">
                  <a:spLocks noChangeArrowheads="1"/>
                </p:cNvSpPr>
                <p:nvPr/>
              </p:nvSpPr>
              <p:spPr bwMode="auto">
                <a:xfrm>
                  <a:off x="6936215" y="1988840"/>
                  <a:ext cx="2326199"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Sub-Trace / subset of records</a:t>
                  </a:r>
                  <a:endParaRPr lang="en-US" sz="1300" dirty="0">
                    <a:solidFill>
                      <a:schemeClr val="tx1"/>
                    </a:solidFill>
                    <a:latin typeface="Arial" charset="0"/>
                  </a:endParaRPr>
                </a:p>
              </p:txBody>
            </p:sp>
          </p:grpSp>
        </p:grpSp>
        <p:cxnSp>
          <p:nvCxnSpPr>
            <p:cNvPr id="37" name="Curved Connector 36"/>
            <p:cNvCxnSpPr>
              <a:stCxn id="34" idx="2"/>
            </p:cNvCxnSpPr>
            <p:nvPr/>
          </p:nvCxnSpPr>
          <p:spPr>
            <a:xfrm rot="10800000" flipV="1">
              <a:off x="2582334" y="3684248"/>
              <a:ext cx="2349707" cy="17685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808460" y="4293045"/>
            <a:ext cx="4408798" cy="497616"/>
            <a:chOff x="2808460" y="4293045"/>
            <a:chExt cx="4408798" cy="497616"/>
          </a:xfrm>
        </p:grpSpPr>
        <p:grpSp>
          <p:nvGrpSpPr>
            <p:cNvPr id="40" name="Group 39"/>
            <p:cNvGrpSpPr/>
            <p:nvPr/>
          </p:nvGrpSpPr>
          <p:grpSpPr>
            <a:xfrm>
              <a:off x="5004048" y="4293045"/>
              <a:ext cx="2213210" cy="497616"/>
              <a:chOff x="6368143" y="2093632"/>
              <a:chExt cx="2213210" cy="497616"/>
            </a:xfrm>
          </p:grpSpPr>
          <p:sp>
            <p:nvSpPr>
              <p:cNvPr id="42" name="Oval 41"/>
              <p:cNvSpPr/>
              <p:nvPr/>
            </p:nvSpPr>
            <p:spPr>
              <a:xfrm>
                <a:off x="6368143" y="2093632"/>
                <a:ext cx="2213210"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58"/>
              <p:cNvSpPr txBox="1">
                <a:spLocks noChangeArrowheads="1"/>
              </p:cNvSpPr>
              <p:nvPr/>
            </p:nvSpPr>
            <p:spPr bwMode="auto">
              <a:xfrm>
                <a:off x="6516217" y="2202168"/>
                <a:ext cx="18514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a:t>
                </a:r>
                <a:r>
                  <a:rPr lang="en-US" sz="1300" baseline="-25000" dirty="0" smtClean="0">
                    <a:solidFill>
                      <a:schemeClr val="tx1"/>
                    </a:solidFill>
                    <a:latin typeface="Arial" charset="0"/>
                  </a:rPr>
                  <a:t>1</a:t>
                </a:r>
                <a:r>
                  <a:rPr lang="en-US" sz="1300" dirty="0" smtClean="0">
                    <a:solidFill>
                      <a:schemeClr val="tx1"/>
                    </a:solidFill>
                    <a:latin typeface="Arial" charset="0"/>
                  </a:rPr>
                  <a:t>,t</a:t>
                </a:r>
                <a:r>
                  <a:rPr lang="en-US" sz="1300" baseline="-25000" dirty="0">
                    <a:solidFill>
                      <a:schemeClr val="tx1"/>
                    </a:solidFill>
                    <a:latin typeface="Arial" charset="0"/>
                  </a:rPr>
                  <a:t>1</a:t>
                </a:r>
                <a:r>
                  <a:rPr lang="en-US" sz="1300" dirty="0" smtClean="0">
                    <a:solidFill>
                      <a:schemeClr val="tx1"/>
                    </a:solidFill>
                    <a:latin typeface="Arial" charset="0"/>
                  </a:rPr>
                  <a:t>), (S</a:t>
                </a:r>
                <a:r>
                  <a:rPr lang="en-US" sz="1300" baseline="-25000" dirty="0">
                    <a:solidFill>
                      <a:schemeClr val="tx1"/>
                    </a:solidFill>
                    <a:latin typeface="Arial" charset="0"/>
                  </a:rPr>
                  <a:t>2</a:t>
                </a:r>
                <a:r>
                  <a:rPr lang="en-US" sz="1300" dirty="0" smtClean="0">
                    <a:solidFill>
                      <a:schemeClr val="tx1"/>
                    </a:solidFill>
                    <a:latin typeface="Arial" charset="0"/>
                  </a:rPr>
                  <a:t>,t</a:t>
                </a:r>
                <a:r>
                  <a:rPr lang="en-US" sz="1300" baseline="-25000" dirty="0">
                    <a:solidFill>
                      <a:schemeClr val="tx1"/>
                    </a:solidFill>
                    <a:latin typeface="Arial" charset="0"/>
                  </a:rPr>
                  <a:t>2</a:t>
                </a:r>
                <a:r>
                  <a:rPr lang="en-US" sz="1300" dirty="0" smtClean="0">
                    <a:solidFill>
                      <a:schemeClr val="tx1"/>
                    </a:solidFill>
                    <a:latin typeface="Arial" charset="0"/>
                  </a:rPr>
                  <a:t>), (S</a:t>
                </a:r>
                <a:r>
                  <a:rPr lang="en-US" sz="1300" baseline="-25000" dirty="0">
                    <a:solidFill>
                      <a:schemeClr val="tx1"/>
                    </a:solidFill>
                    <a:latin typeface="Arial" charset="0"/>
                  </a:rPr>
                  <a:t>3</a:t>
                </a:r>
                <a:r>
                  <a:rPr lang="en-US" sz="1300" dirty="0" smtClean="0">
                    <a:solidFill>
                      <a:schemeClr val="tx1"/>
                    </a:solidFill>
                    <a:latin typeface="Arial" charset="0"/>
                  </a:rPr>
                  <a:t>,t</a:t>
                </a:r>
                <a:r>
                  <a:rPr lang="en-US" sz="1300" baseline="-25000" dirty="0">
                    <a:solidFill>
                      <a:schemeClr val="tx1"/>
                    </a:solidFill>
                    <a:latin typeface="Arial" charset="0"/>
                  </a:rPr>
                  <a:t>3</a:t>
                </a:r>
                <a:r>
                  <a:rPr lang="en-US" sz="1300" dirty="0" smtClean="0">
                    <a:solidFill>
                      <a:schemeClr val="tx1"/>
                    </a:solidFill>
                    <a:latin typeface="Arial" charset="0"/>
                  </a:rPr>
                  <a:t>),…</a:t>
                </a:r>
                <a:endParaRPr lang="en-US" sz="1300" dirty="0">
                  <a:solidFill>
                    <a:schemeClr val="tx1"/>
                  </a:solidFill>
                  <a:latin typeface="Arial" charset="0"/>
                </a:endParaRPr>
              </a:p>
            </p:txBody>
          </p:sp>
        </p:grpSp>
        <p:cxnSp>
          <p:nvCxnSpPr>
            <p:cNvPr id="41" name="Curved Connector 40"/>
            <p:cNvCxnSpPr>
              <a:stCxn id="42" idx="2"/>
            </p:cNvCxnSpPr>
            <p:nvPr/>
          </p:nvCxnSpPr>
          <p:spPr>
            <a:xfrm rot="10800000">
              <a:off x="2808460" y="4455889"/>
              <a:ext cx="2195589" cy="85965"/>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411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right)">
                                      <p:cBhvr>
                                        <p:cTn id="14" dur="500"/>
                                        <p:tgtEl>
                                          <p:spTgt spid="5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right)">
                                      <p:cBhvr>
                                        <p:cTn id="1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703" y="53587"/>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smtClean="0"/>
              <a:t>Timelines</a:t>
            </a:r>
            <a:endParaRPr lang="en-GB" dirty="0"/>
          </a:p>
        </p:txBody>
      </p:sp>
      <p:sp>
        <p:nvSpPr>
          <p:cNvPr id="15362" name="Rectangle 2"/>
          <p:cNvSpPr>
            <a:spLocks noGrp="1" noChangeArrowheads="1"/>
          </p:cNvSpPr>
          <p:nvPr>
            <p:ph type="body" idx="1"/>
          </p:nvPr>
        </p:nvSpPr>
        <p:spPr>
          <a:xfrm>
            <a:off x="446539" y="1232498"/>
            <a:ext cx="8229711" cy="4894265"/>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Each window displays one view</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b="1" dirty="0"/>
              <a:t>Piecewise constant</a:t>
            </a:r>
            <a:r>
              <a:rPr lang="en-GB" dirty="0"/>
              <a:t> function of time</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dirty="0"/>
          </a:p>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Types of functions</a:t>
            </a:r>
          </a:p>
          <a:p>
            <a:pPr lvl="1">
              <a:lnSpc>
                <a:spcPct val="15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Categorical</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State, user function, outlined routine</a:t>
            </a:r>
          </a:p>
          <a:p>
            <a:pPr lvl="1">
              <a:lnSpc>
                <a:spcPct val="150000"/>
              </a:lnSpc>
              <a:spcBef>
                <a:spcPts val="175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Logical</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In specific user function, In MPI call, In long MPI call</a:t>
            </a:r>
          </a:p>
          <a:p>
            <a:pPr lvl="1">
              <a:lnSpc>
                <a:spcPct val="150000"/>
              </a:lnSpc>
              <a:spcBef>
                <a:spcPts val="1758"/>
              </a:spcBef>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Numerical</a:t>
            </a:r>
          </a:p>
          <a:p>
            <a:pPr lvl="2">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IPC, L2 miss ratio, Duration of MPI call, duration of computation burst</a:t>
            </a:r>
          </a:p>
        </p:txBody>
      </p:sp>
      <p:graphicFrame>
        <p:nvGraphicFramePr>
          <p:cNvPr id="15374" name="Object 14"/>
          <p:cNvGraphicFramePr>
            <a:graphicFrameLocks noChangeAspect="1"/>
          </p:cNvGraphicFramePr>
          <p:nvPr>
            <p:extLst>
              <p:ext uri="{D42A27DB-BD31-4B8C-83A1-F6EECF244321}">
                <p14:modId xmlns:p14="http://schemas.microsoft.com/office/powerpoint/2010/main" val="159165215"/>
              </p:ext>
            </p:extLst>
          </p:nvPr>
        </p:nvGraphicFramePr>
        <p:xfrm>
          <a:off x="6221054" y="2924944"/>
          <a:ext cx="2527410" cy="409716"/>
        </p:xfrm>
        <a:graphic>
          <a:graphicData uri="http://schemas.openxmlformats.org/presentationml/2006/ole">
            <mc:AlternateContent xmlns:mc="http://schemas.openxmlformats.org/markup-compatibility/2006">
              <mc:Choice xmlns:v="urn:schemas-microsoft-com:vml" Requires="v">
                <p:oleObj spid="_x0000_s51214" name="Equation" r:id="rId4" imgW="1384200" imgH="228600" progId="Equation.3">
                  <p:embed/>
                </p:oleObj>
              </mc:Choice>
              <mc:Fallback>
                <p:oleObj name="Equation" r:id="rId4" imgW="1384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054" y="2924944"/>
                        <a:ext cx="2527410" cy="4097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5" name="Object 15"/>
          <p:cNvGraphicFramePr>
            <a:graphicFrameLocks noChangeAspect="1"/>
          </p:cNvGraphicFramePr>
          <p:nvPr>
            <p:extLst>
              <p:ext uri="{D42A27DB-BD31-4B8C-83A1-F6EECF244321}">
                <p14:modId xmlns:p14="http://schemas.microsoft.com/office/powerpoint/2010/main" val="1391987049"/>
              </p:ext>
            </p:extLst>
          </p:nvPr>
        </p:nvGraphicFramePr>
        <p:xfrm>
          <a:off x="6394450" y="1690688"/>
          <a:ext cx="2328863" cy="442912"/>
        </p:xfrm>
        <a:graphic>
          <a:graphicData uri="http://schemas.openxmlformats.org/presentationml/2006/ole">
            <mc:AlternateContent xmlns:mc="http://schemas.openxmlformats.org/markup-compatibility/2006">
              <mc:Choice xmlns:v="urn:schemas-microsoft-com:vml" Requires="v">
                <p:oleObj spid="_x0000_s51215" name="Equation" r:id="rId6" imgW="1180800" imgH="228600" progId="Equation.3">
                  <p:embed/>
                </p:oleObj>
              </mc:Choice>
              <mc:Fallback>
                <p:oleObj name="Equation" r:id="rId6" imgW="1180800" imgH="228600" progId="Equation.3">
                  <p:embed/>
                  <p:pic>
                    <p:nvPicPr>
                      <p:cNvPr id="0" name=""/>
                      <p:cNvPicPr>
                        <a:picLocks noChangeAspect="1" noChangeArrowheads="1"/>
                      </p:cNvPicPr>
                      <p:nvPr/>
                    </p:nvPicPr>
                    <p:blipFill>
                      <a:blip r:embed="rId7"/>
                      <a:srcRect/>
                      <a:stretch>
                        <a:fillRect/>
                      </a:stretch>
                    </p:blipFill>
                    <p:spPr bwMode="auto">
                      <a:xfrm>
                        <a:off x="6394450" y="1690688"/>
                        <a:ext cx="232886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6" name="Object 16"/>
          <p:cNvGraphicFramePr>
            <a:graphicFrameLocks noChangeAspect="1"/>
          </p:cNvGraphicFramePr>
          <p:nvPr>
            <p:extLst>
              <p:ext uri="{D42A27DB-BD31-4B8C-83A1-F6EECF244321}">
                <p14:modId xmlns:p14="http://schemas.microsoft.com/office/powerpoint/2010/main" val="363956433"/>
              </p:ext>
            </p:extLst>
          </p:nvPr>
        </p:nvGraphicFramePr>
        <p:xfrm>
          <a:off x="7859713" y="5019675"/>
          <a:ext cx="815975" cy="425450"/>
        </p:xfrm>
        <a:graphic>
          <a:graphicData uri="http://schemas.openxmlformats.org/presentationml/2006/ole">
            <mc:AlternateContent xmlns:mc="http://schemas.openxmlformats.org/markup-compatibility/2006">
              <mc:Choice xmlns:v="urn:schemas-microsoft-com:vml" Requires="v">
                <p:oleObj spid="_x0000_s51216" name="Equation" r:id="rId8" imgW="431640" imgH="228600" progId="Equation.3">
                  <p:embed/>
                </p:oleObj>
              </mc:Choice>
              <mc:Fallback>
                <p:oleObj name="Equation" r:id="rId8" imgW="4316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9713" y="5019675"/>
                        <a:ext cx="8159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7" name="Object 17"/>
          <p:cNvGraphicFramePr>
            <a:graphicFrameLocks noChangeAspect="1"/>
          </p:cNvGraphicFramePr>
          <p:nvPr>
            <p:extLst>
              <p:ext uri="{D42A27DB-BD31-4B8C-83A1-F6EECF244321}">
                <p14:modId xmlns:p14="http://schemas.microsoft.com/office/powerpoint/2010/main" val="2916921400"/>
              </p:ext>
            </p:extLst>
          </p:nvPr>
        </p:nvGraphicFramePr>
        <p:xfrm>
          <a:off x="7475828" y="3925245"/>
          <a:ext cx="1272636" cy="439859"/>
        </p:xfrm>
        <a:graphic>
          <a:graphicData uri="http://schemas.openxmlformats.org/presentationml/2006/ole">
            <mc:AlternateContent xmlns:mc="http://schemas.openxmlformats.org/markup-compatibility/2006">
              <mc:Choice xmlns:v="urn:schemas-microsoft-com:vml" Requires="v">
                <p:oleObj spid="_x0000_s51217" name="Equation" r:id="rId10" imgW="660240" imgH="228600" progId="Equation.3">
                  <p:embed/>
                </p:oleObj>
              </mc:Choice>
              <mc:Fallback>
                <p:oleObj name="Equation" r:id="rId10" imgW="66024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5828" y="3925245"/>
                        <a:ext cx="1272636" cy="4398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8917475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67544" y="44624"/>
            <a:ext cx="8229711" cy="721190"/>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 pos="6617453" algn="l"/>
                <a:tab pos="7126488" algn="l"/>
                <a:tab pos="7635522" algn="l"/>
                <a:tab pos="8144557" algn="l"/>
              </a:tabLst>
            </a:pPr>
            <a:r>
              <a:rPr lang="en-GB" dirty="0"/>
              <a:t>Timelines</a:t>
            </a:r>
          </a:p>
        </p:txBody>
      </p:sp>
      <p:sp>
        <p:nvSpPr>
          <p:cNvPr id="16386" name="Rectangle 2"/>
          <p:cNvSpPr>
            <a:spLocks noGrp="1" noChangeArrowheads="1"/>
          </p:cNvSpPr>
          <p:nvPr>
            <p:ph type="body" idx="1"/>
          </p:nvPr>
        </p:nvSpPr>
        <p:spPr>
          <a:xfrm>
            <a:off x="130704" y="980728"/>
            <a:ext cx="8229711" cy="5129824"/>
          </a:xfrm>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lnSpcReduction="10000"/>
          </a:bodyPr>
          <a:lstStyle/>
          <a:p>
            <a:pPr>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a:t>Representation</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a:t>Function of time</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smtClean="0"/>
              <a:t>Colour </a:t>
            </a:r>
            <a:r>
              <a:rPr lang="en-GB" sz="1800" dirty="0"/>
              <a:t>encoding</a:t>
            </a:r>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smtClean="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sz="1800" dirty="0"/>
          </a:p>
          <a:p>
            <a:pPr lvl="1">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800" dirty="0" smtClean="0"/>
              <a:t>Not </a:t>
            </a:r>
            <a:r>
              <a:rPr lang="en-GB" sz="1800" dirty="0"/>
              <a:t>null gradient</a:t>
            </a:r>
          </a:p>
          <a:p>
            <a:pPr lvl="2">
              <a:lnSpc>
                <a:spcPct val="11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600" dirty="0"/>
              <a:t>Black  for zero value</a:t>
            </a:r>
          </a:p>
          <a:p>
            <a:pPr lvl="2">
              <a:lnSpc>
                <a:spcPct val="11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sz="1600" dirty="0"/>
              <a:t>Light green </a:t>
            </a:r>
            <a:r>
              <a:rPr lang="en-GB" sz="1600" dirty="0">
                <a:latin typeface="Symbol" pitchFamily="18" charset="2"/>
              </a:rPr>
              <a:t></a:t>
            </a:r>
            <a:r>
              <a:rPr lang="en-GB" sz="1600" dirty="0"/>
              <a:t> Dark </a:t>
            </a:r>
            <a:r>
              <a:rPr lang="en-GB" sz="1600" dirty="0" smtClean="0"/>
              <a:t>blue</a:t>
            </a:r>
          </a:p>
          <a:p>
            <a:pPr marL="0" indent="0">
              <a:lnSpc>
                <a:spcPct val="90000"/>
              </a:lnSpc>
              <a:buNone/>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dirty="0" smtClean="0"/>
          </a:p>
          <a:p>
            <a:pPr marL="0" indent="0">
              <a:lnSpc>
                <a:spcPct val="90000"/>
              </a:lnSpc>
              <a:buNone/>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endParaRPr lang="en-GB" dirty="0" smtClean="0"/>
          </a:p>
          <a:p>
            <a:pPr>
              <a:lnSpc>
                <a:spcPct val="90000"/>
              </a:lnSpc>
              <a:tabLst>
                <a:tab pos="313682" algn="l"/>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17453" algn="l"/>
                <a:tab pos="7126488" algn="l"/>
                <a:tab pos="7635522" algn="l"/>
                <a:tab pos="8144557" algn="l"/>
              </a:tabLst>
            </a:pPr>
            <a:r>
              <a:rPr lang="en-GB" dirty="0" smtClean="0"/>
              <a:t>Non linear rendering to address scalability </a:t>
            </a:r>
            <a:endParaRPr lang="en-GB" dirty="0"/>
          </a:p>
        </p:txBody>
      </p:sp>
      <p:grpSp>
        <p:nvGrpSpPr>
          <p:cNvPr id="16387" name="Group 3"/>
          <p:cNvGrpSpPr>
            <a:grpSpLocks/>
          </p:cNvGrpSpPr>
          <p:nvPr/>
        </p:nvGrpSpPr>
        <p:grpSpPr bwMode="auto">
          <a:xfrm>
            <a:off x="4730279" y="3717032"/>
            <a:ext cx="3577459" cy="1226368"/>
            <a:chOff x="3136" y="3961"/>
            <a:chExt cx="4035" cy="1367"/>
          </a:xfrm>
        </p:grpSpPr>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 y="4416"/>
              <a:ext cx="3660" cy="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 y="3961"/>
              <a:ext cx="640" cy="134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639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0278" y="2209913"/>
            <a:ext cx="2153871" cy="797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2852936"/>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4460" y="1196752"/>
            <a:ext cx="2627860" cy="64560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2320" y="2204864"/>
            <a:ext cx="886800" cy="12961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4"/>
          <p:cNvSpPr txBox="1">
            <a:spLocks noChangeAspect="1" noChangeArrowheads="1"/>
          </p:cNvSpPr>
          <p:nvPr/>
        </p:nvSpPr>
        <p:spPr bwMode="auto">
          <a:xfrm>
            <a:off x="2352563" y="5873071"/>
            <a:ext cx="6352176" cy="346756"/>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0041" tIns="65021" rIns="130041" bIns="6502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400" b="1" dirty="0" smtClean="0">
                <a:solidFill>
                  <a:srgbClr val="009900"/>
                </a:solidFill>
              </a:rPr>
              <a:t>J. Labarta</a:t>
            </a:r>
            <a:r>
              <a:rPr lang="en-US" sz="1400" b="1" dirty="0">
                <a:solidFill>
                  <a:srgbClr val="009900"/>
                </a:solidFill>
              </a:rPr>
              <a:t>, </a:t>
            </a:r>
            <a:r>
              <a:rPr lang="en-US" sz="1400" b="1" dirty="0" smtClean="0">
                <a:solidFill>
                  <a:srgbClr val="009900"/>
                </a:solidFill>
              </a:rPr>
              <a:t>et al.: “Scalability </a:t>
            </a:r>
            <a:r>
              <a:rPr lang="en-US" sz="1400" b="1" dirty="0">
                <a:solidFill>
                  <a:srgbClr val="009900"/>
                </a:solidFill>
              </a:rPr>
              <a:t>of tracing and visualization </a:t>
            </a:r>
            <a:r>
              <a:rPr lang="en-US" sz="1400" b="1" dirty="0" smtClean="0">
                <a:solidFill>
                  <a:srgbClr val="009900"/>
                </a:solidFill>
              </a:rPr>
              <a:t>tools”, </a:t>
            </a:r>
            <a:r>
              <a:rPr lang="en-US" sz="1400" b="1" dirty="0">
                <a:solidFill>
                  <a:srgbClr val="009900"/>
                </a:solidFill>
              </a:rPr>
              <a:t>PARCO 2005</a:t>
            </a:r>
          </a:p>
        </p:txBody>
      </p:sp>
    </p:spTree>
    <p:extLst>
      <p:ext uri="{BB962C8B-B14F-4D97-AF65-F5344CB8AC3E}">
        <p14:creationId xmlns:p14="http://schemas.microsoft.com/office/powerpoint/2010/main" val="425729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386">
                                            <p:txEl>
                                              <p:pRg st="14" end="14"/>
                                            </p:txEl>
                                          </p:spTgt>
                                        </p:tgtEl>
                                        <p:attrNameLst>
                                          <p:attrName>style.visibility</p:attrName>
                                        </p:attrNameLst>
                                      </p:cBhvr>
                                      <p:to>
                                        <p:strVal val="visible"/>
                                      </p:to>
                                    </p:set>
                                    <p:anim calcmode="lin" valueType="num">
                                      <p:cBhvr>
                                        <p:cTn id="7" dur="500" fill="hold"/>
                                        <p:tgtEl>
                                          <p:spTgt spid="16386">
                                            <p:txEl>
                                              <p:pRg st="14" end="14"/>
                                            </p:txEl>
                                          </p:spTgt>
                                        </p:tgtEl>
                                        <p:attrNameLst>
                                          <p:attrName>ppt_w</p:attrName>
                                        </p:attrNameLst>
                                      </p:cBhvr>
                                      <p:tavLst>
                                        <p:tav tm="0">
                                          <p:val>
                                            <p:fltVal val="0"/>
                                          </p:val>
                                        </p:tav>
                                        <p:tav tm="100000">
                                          <p:val>
                                            <p:strVal val="#ppt_w"/>
                                          </p:val>
                                        </p:tav>
                                      </p:tavLst>
                                    </p:anim>
                                    <p:anim calcmode="lin" valueType="num">
                                      <p:cBhvr>
                                        <p:cTn id="8" dur="500" fill="hold"/>
                                        <p:tgtEl>
                                          <p:spTgt spid="16386">
                                            <p:txEl>
                                              <p:pRg st="14" end="14"/>
                                            </p:txEl>
                                          </p:spTgt>
                                        </p:tgtEl>
                                        <p:attrNameLst>
                                          <p:attrName>ppt_h</p:attrName>
                                        </p:attrNameLst>
                                      </p:cBhvr>
                                      <p:tavLst>
                                        <p:tav tm="0">
                                          <p:val>
                                            <p:fltVal val="0"/>
                                          </p:val>
                                        </p:tav>
                                        <p:tav tm="100000">
                                          <p:val>
                                            <p:strVal val="#ppt_h"/>
                                          </p:val>
                                        </p:tav>
                                      </p:tavLst>
                                    </p:anim>
                                    <p:animEffect transition="in" filter="fade">
                                      <p:cBhvr>
                                        <p:cTn id="9" dur="500"/>
                                        <p:tgtEl>
                                          <p:spTgt spid="16386">
                                            <p:txEl>
                                              <p:pRg st="14" end="14"/>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Basic</a:t>
            </a:r>
            <a:r>
              <a:rPr lang="en-US" dirty="0">
                <a:sym typeface="Symbol" pitchFamily="18" charset="2"/>
              </a:rPr>
              <a:t> functions of time</a:t>
            </a:r>
          </a:p>
        </p:txBody>
      </p:sp>
      <p:sp>
        <p:nvSpPr>
          <p:cNvPr id="82947" name="Rectangle 3"/>
          <p:cNvSpPr>
            <a:spLocks noGrp="1" noChangeArrowheads="1"/>
          </p:cNvSpPr>
          <p:nvPr>
            <p:ph type="body" sz="half" idx="1"/>
          </p:nvPr>
        </p:nvSpPr>
        <p:spPr>
          <a:xfrm>
            <a:off x="457703" y="1034897"/>
            <a:ext cx="8447400" cy="4887567"/>
          </a:xfrm>
        </p:spPr>
        <p:txBody>
          <a:bodyPr>
            <a:normAutofit/>
          </a:bodyPr>
          <a:lstStyle/>
          <a:p>
            <a:pPr marL="241122" indent="-241122" defTabSz="642991"/>
            <a:r>
              <a:rPr lang="en-US" sz="1400" dirty="0">
                <a:solidFill>
                  <a:schemeClr val="tx1"/>
                </a:solidFill>
              </a:rPr>
              <a:t>The </a:t>
            </a:r>
            <a:r>
              <a:rPr lang="en-US" sz="1400" b="1" dirty="0">
                <a:solidFill>
                  <a:schemeClr val="tx1"/>
                </a:solidFill>
              </a:rPr>
              <a:t>filter module </a:t>
            </a:r>
            <a:r>
              <a:rPr lang="en-US" sz="1400" dirty="0">
                <a:solidFill>
                  <a:schemeClr val="tx1"/>
                </a:solidFill>
              </a:rPr>
              <a:t>presents a subset of the trace to the semantic module. Each thread     </a:t>
            </a:r>
            <a:r>
              <a:rPr lang="en-US" sz="1400" dirty="0" smtClean="0">
                <a:solidFill>
                  <a:schemeClr val="tx1"/>
                </a:solidFill>
              </a:rPr>
              <a:t> </a:t>
            </a:r>
            <a:r>
              <a:rPr lang="en-US" sz="1400" dirty="0">
                <a:solidFill>
                  <a:schemeClr val="tx1"/>
                </a:solidFill>
              </a:rPr>
              <a:t>is described by</a:t>
            </a:r>
          </a:p>
          <a:p>
            <a:pPr marL="241122" indent="-241122" defTabSz="642991"/>
            <a:endParaRPr lang="en-US" sz="1400" dirty="0">
              <a:solidFill>
                <a:schemeClr val="tx1"/>
              </a:solidFill>
            </a:endParaRPr>
          </a:p>
          <a:p>
            <a:pPr marL="522431" lvl="1" indent="-202051" defTabSz="642991">
              <a:lnSpc>
                <a:spcPct val="150000"/>
              </a:lnSpc>
            </a:pPr>
            <a:r>
              <a:rPr lang="en-US" sz="1400" dirty="0">
                <a:solidFill>
                  <a:schemeClr val="tx1"/>
                </a:solidFill>
              </a:rPr>
              <a:t>A sequence of events                     , states                        and </a:t>
            </a:r>
            <a:r>
              <a:rPr lang="en-US" sz="1400" dirty="0" smtClean="0">
                <a:solidFill>
                  <a:schemeClr val="tx1"/>
                </a:solidFill>
              </a:rPr>
              <a:t>communications</a:t>
            </a:r>
            <a:endParaRPr lang="en-US" sz="1400" dirty="0">
              <a:solidFill>
                <a:schemeClr val="tx1"/>
              </a:solidFill>
            </a:endParaRPr>
          </a:p>
          <a:p>
            <a:pPr marL="522431" lvl="1" indent="-202051" defTabSz="642991">
              <a:lnSpc>
                <a:spcPct val="150000"/>
              </a:lnSpc>
            </a:pPr>
            <a:r>
              <a:rPr lang="en-US" sz="1400" dirty="0">
                <a:solidFill>
                  <a:schemeClr val="tx1"/>
                </a:solidFill>
              </a:rPr>
              <a:t>For each event  </a:t>
            </a:r>
            <a:r>
              <a:rPr lang="en-US" sz="1400" dirty="0">
                <a:solidFill>
                  <a:schemeClr val="tx1"/>
                </a:solidFill>
                <a:sym typeface="Symbol" pitchFamily="18" charset="2"/>
              </a:rPr>
              <a:t>let                    </a:t>
            </a:r>
            <a:r>
              <a:rPr lang="en-US" sz="1400" dirty="0" smtClean="0">
                <a:solidFill>
                  <a:schemeClr val="tx1"/>
                </a:solidFill>
                <a:sym typeface="Symbol" pitchFamily="18" charset="2"/>
              </a:rPr>
              <a:t>be </a:t>
            </a:r>
            <a:r>
              <a:rPr lang="en-US" sz="1400" dirty="0">
                <a:solidFill>
                  <a:schemeClr val="tx1"/>
                </a:solidFill>
                <a:sym typeface="Symbol" pitchFamily="18" charset="2"/>
              </a:rPr>
              <a:t>its time  and                   its value</a:t>
            </a:r>
          </a:p>
          <a:p>
            <a:pPr marL="522431" lvl="1" indent="-202051" defTabSz="642991">
              <a:lnSpc>
                <a:spcPct val="150000"/>
              </a:lnSpc>
            </a:pPr>
            <a:r>
              <a:rPr lang="en-US" sz="1400" dirty="0">
                <a:solidFill>
                  <a:schemeClr val="tx1"/>
                </a:solidFill>
                <a:sym typeface="Symbol" pitchFamily="18" charset="2"/>
              </a:rPr>
              <a:t>For each state  let                   </a:t>
            </a:r>
            <a:r>
              <a:rPr lang="en-US" sz="1400" dirty="0" smtClean="0">
                <a:solidFill>
                  <a:schemeClr val="tx1"/>
                </a:solidFill>
                <a:sym typeface="Symbol" pitchFamily="18" charset="2"/>
              </a:rPr>
              <a:t> </a:t>
            </a:r>
            <a:r>
              <a:rPr lang="en-US" sz="1400" dirty="0">
                <a:solidFill>
                  <a:schemeClr val="tx1"/>
                </a:solidFill>
                <a:sym typeface="Symbol" pitchFamily="18" charset="2"/>
              </a:rPr>
              <a:t>be its start time                    its stop time and                  its value</a:t>
            </a:r>
          </a:p>
          <a:p>
            <a:pPr marL="522431" lvl="1" indent="-202051" defTabSz="642991">
              <a:lnSpc>
                <a:spcPct val="150000"/>
              </a:lnSpc>
            </a:pPr>
            <a:r>
              <a:rPr lang="en-US" sz="1400" dirty="0">
                <a:solidFill>
                  <a:schemeClr val="tx1"/>
                </a:solidFill>
                <a:sym typeface="Symbol" pitchFamily="18" charset="2"/>
              </a:rPr>
              <a:t>For each Communication let               </a:t>
            </a:r>
            <a:r>
              <a:rPr lang="en-US" sz="1400" dirty="0" smtClean="0">
                <a:solidFill>
                  <a:schemeClr val="tx1"/>
                </a:solidFill>
                <a:sym typeface="Symbol" pitchFamily="18" charset="2"/>
              </a:rPr>
              <a:t>be </a:t>
            </a:r>
            <a:r>
              <a:rPr lang="en-US" sz="1400" dirty="0">
                <a:solidFill>
                  <a:schemeClr val="tx1"/>
                </a:solidFill>
                <a:sym typeface="Symbol" pitchFamily="18" charset="2"/>
              </a:rPr>
              <a:t>its send time,              </a:t>
            </a:r>
            <a:r>
              <a:rPr lang="en-US" sz="1400" dirty="0" smtClean="0">
                <a:solidFill>
                  <a:schemeClr val="tx1"/>
                </a:solidFill>
                <a:sym typeface="Symbol" pitchFamily="18" charset="2"/>
              </a:rPr>
              <a:t> its </a:t>
            </a:r>
            <a:r>
              <a:rPr lang="en-US" sz="1400" dirty="0">
                <a:solidFill>
                  <a:schemeClr val="tx1"/>
                </a:solidFill>
                <a:sym typeface="Symbol" pitchFamily="18" charset="2"/>
              </a:rPr>
              <a:t>receive time,             </a:t>
            </a:r>
            <a:r>
              <a:rPr lang="en-US" sz="1400" dirty="0" smtClean="0">
                <a:solidFill>
                  <a:schemeClr val="tx1"/>
                </a:solidFill>
                <a:sym typeface="Symbol" pitchFamily="18" charset="2"/>
              </a:rPr>
              <a:t> </a:t>
            </a:r>
            <a:r>
              <a:rPr lang="en-US" sz="1400" dirty="0">
                <a:solidFill>
                  <a:schemeClr val="tx1"/>
                </a:solidFill>
                <a:sym typeface="Symbol" pitchFamily="18" charset="2"/>
              </a:rPr>
              <a:t>its size.</a:t>
            </a:r>
          </a:p>
          <a:p>
            <a:pPr marL="522431" lvl="1" indent="-202051" defTabSz="642991">
              <a:lnSpc>
                <a:spcPct val="150000"/>
              </a:lnSpc>
            </a:pPr>
            <a:r>
              <a:rPr lang="en-US" sz="1400" dirty="0">
                <a:solidFill>
                  <a:schemeClr val="tx1"/>
                </a:solidFill>
                <a:sym typeface="Symbol" pitchFamily="18" charset="2"/>
              </a:rPr>
              <a:t>	                   </a:t>
            </a:r>
            <a:r>
              <a:rPr lang="en-US" sz="1400" dirty="0" smtClean="0">
                <a:solidFill>
                  <a:schemeClr val="tx1"/>
                </a:solidFill>
                <a:sym typeface="Symbol" pitchFamily="18" charset="2"/>
              </a:rPr>
              <a:t>and                                        </a:t>
            </a:r>
            <a:r>
              <a:rPr lang="en-US" sz="1400" dirty="0">
                <a:solidFill>
                  <a:schemeClr val="tx1"/>
                </a:solidFill>
                <a:sym typeface="Symbol" pitchFamily="18" charset="2"/>
              </a:rPr>
              <a:t>identify the partner process and direction of the transfer                  </a:t>
            </a:r>
          </a:p>
          <a:p>
            <a:pPr marL="241122" indent="-241122" defTabSz="642991"/>
            <a:endParaRPr lang="en-US" sz="1400" dirty="0" smtClean="0">
              <a:solidFill>
                <a:schemeClr val="tx1"/>
              </a:solidFill>
            </a:endParaRPr>
          </a:p>
          <a:p>
            <a:pPr marL="241122" indent="-241122" defTabSz="642991"/>
            <a:endParaRPr lang="en-US" sz="1400" dirty="0">
              <a:solidFill>
                <a:schemeClr val="tx1"/>
              </a:solidFill>
            </a:endParaRPr>
          </a:p>
          <a:p>
            <a:pPr marL="241122" indent="-241122" defTabSz="642991"/>
            <a:r>
              <a:rPr lang="en-US" sz="1400" b="1" dirty="0">
                <a:solidFill>
                  <a:schemeClr val="tx1"/>
                </a:solidFill>
              </a:rPr>
              <a:t>Semantic module </a:t>
            </a:r>
            <a:r>
              <a:rPr lang="en-US" sz="1400" dirty="0">
                <a:solidFill>
                  <a:schemeClr val="tx1"/>
                </a:solidFill>
              </a:rPr>
              <a:t>builds</a:t>
            </a:r>
          </a:p>
        </p:txBody>
      </p:sp>
      <p:graphicFrame>
        <p:nvGraphicFramePr>
          <p:cNvPr id="82948" name="Object 4"/>
          <p:cNvGraphicFramePr>
            <a:graphicFrameLocks noGrp="1" noChangeAspect="1"/>
          </p:cNvGraphicFramePr>
          <p:nvPr>
            <p:ph sz="quarter" idx="2"/>
            <p:extLst>
              <p:ext uri="{D42A27DB-BD31-4B8C-83A1-F6EECF244321}">
                <p14:modId xmlns:p14="http://schemas.microsoft.com/office/powerpoint/2010/main" val="4283196284"/>
              </p:ext>
            </p:extLst>
          </p:nvPr>
        </p:nvGraphicFramePr>
        <p:xfrm>
          <a:off x="5364088" y="2920336"/>
          <a:ext cx="601711" cy="308124"/>
        </p:xfrm>
        <a:graphic>
          <a:graphicData uri="http://schemas.openxmlformats.org/presentationml/2006/ole">
            <mc:AlternateContent xmlns:mc="http://schemas.openxmlformats.org/markup-compatibility/2006">
              <mc:Choice xmlns:v="urn:schemas-microsoft-com:vml" Requires="v">
                <p:oleObj spid="_x0000_s52271" name="Equation" r:id="rId3" imgW="444240" imgH="228600" progId="Equation.3">
                  <p:embed/>
                </p:oleObj>
              </mc:Choice>
              <mc:Fallback>
                <p:oleObj name="Equation" r:id="rId3" imgW="4442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2920336"/>
                        <a:ext cx="601711" cy="308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49" name="Object 5"/>
          <p:cNvGraphicFramePr>
            <a:graphicFrameLocks noChangeAspect="1"/>
          </p:cNvGraphicFramePr>
          <p:nvPr/>
        </p:nvGraphicFramePr>
        <p:xfrm>
          <a:off x="928802" y="5042745"/>
          <a:ext cx="2924829" cy="401902"/>
        </p:xfrm>
        <a:graphic>
          <a:graphicData uri="http://schemas.openxmlformats.org/presentationml/2006/ole">
            <mc:AlternateContent xmlns:mc="http://schemas.openxmlformats.org/markup-compatibility/2006">
              <mc:Choice xmlns:v="urn:schemas-microsoft-com:vml" Requires="v">
                <p:oleObj spid="_x0000_s52272" name="Equation" r:id="rId5" imgW="1663560" imgH="228600" progId="Equation.3">
                  <p:embed/>
                </p:oleObj>
              </mc:Choice>
              <mc:Fallback>
                <p:oleObj name="Equation" r:id="rId5" imgW="16635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02" y="5042745"/>
                        <a:ext cx="2924829" cy="4019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0" name="Object 6"/>
          <p:cNvGraphicFramePr>
            <a:graphicFrameLocks noChangeAspect="1"/>
          </p:cNvGraphicFramePr>
          <p:nvPr>
            <p:extLst>
              <p:ext uri="{D42A27DB-BD31-4B8C-83A1-F6EECF244321}">
                <p14:modId xmlns:p14="http://schemas.microsoft.com/office/powerpoint/2010/main" val="3061748424"/>
              </p:ext>
            </p:extLst>
          </p:nvPr>
        </p:nvGraphicFramePr>
        <p:xfrm>
          <a:off x="2908045" y="1812451"/>
          <a:ext cx="871867" cy="320405"/>
        </p:xfrm>
        <a:graphic>
          <a:graphicData uri="http://schemas.openxmlformats.org/presentationml/2006/ole">
            <mc:AlternateContent xmlns:mc="http://schemas.openxmlformats.org/markup-compatibility/2006">
              <mc:Choice xmlns:v="urn:schemas-microsoft-com:vml" Requires="v">
                <p:oleObj spid="_x0000_s52273" name="Equation" r:id="rId7" imgW="622080" imgH="228600" progId="Equation.3">
                  <p:embed/>
                </p:oleObj>
              </mc:Choice>
              <mc:Fallback>
                <p:oleObj name="Equation" r:id="rId7" imgW="622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045" y="1812451"/>
                        <a:ext cx="871867"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7"/>
          <p:cNvGraphicFramePr>
            <a:graphicFrameLocks noChangeAspect="1"/>
          </p:cNvGraphicFramePr>
          <p:nvPr>
            <p:extLst>
              <p:ext uri="{D42A27DB-BD31-4B8C-83A1-F6EECF244321}">
                <p14:modId xmlns:p14="http://schemas.microsoft.com/office/powerpoint/2010/main" val="3019211602"/>
              </p:ext>
            </p:extLst>
          </p:nvPr>
        </p:nvGraphicFramePr>
        <p:xfrm>
          <a:off x="4922583" y="2174174"/>
          <a:ext cx="657529" cy="320405"/>
        </p:xfrm>
        <a:graphic>
          <a:graphicData uri="http://schemas.openxmlformats.org/presentationml/2006/ole">
            <mc:AlternateContent xmlns:mc="http://schemas.openxmlformats.org/markup-compatibility/2006">
              <mc:Choice xmlns:v="urn:schemas-microsoft-com:vml" Requires="v">
                <p:oleObj spid="_x0000_s52274" name="Equation" r:id="rId9" imgW="469800" imgH="228600" progId="Equation.3">
                  <p:embed/>
                </p:oleObj>
              </mc:Choice>
              <mc:Fallback>
                <p:oleObj name="Equation" r:id="rId9" imgW="469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2583" y="2174174"/>
                        <a:ext cx="657529"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2" name="Object 8"/>
          <p:cNvGraphicFramePr>
            <a:graphicFrameLocks noChangeAspect="1"/>
          </p:cNvGraphicFramePr>
          <p:nvPr>
            <p:extLst>
              <p:ext uri="{D42A27DB-BD31-4B8C-83A1-F6EECF244321}">
                <p14:modId xmlns:p14="http://schemas.microsoft.com/office/powerpoint/2010/main" val="2306269025"/>
              </p:ext>
            </p:extLst>
          </p:nvPr>
        </p:nvGraphicFramePr>
        <p:xfrm>
          <a:off x="2707081" y="2174174"/>
          <a:ext cx="640783" cy="320405"/>
        </p:xfrm>
        <a:graphic>
          <a:graphicData uri="http://schemas.openxmlformats.org/presentationml/2006/ole">
            <mc:AlternateContent xmlns:mc="http://schemas.openxmlformats.org/markup-compatibility/2006">
              <mc:Choice xmlns:v="urn:schemas-microsoft-com:vml" Requires="v">
                <p:oleObj spid="_x0000_s52275" name="Equation" r:id="rId11" imgW="457200" imgH="228600" progId="Equation.3">
                  <p:embed/>
                </p:oleObj>
              </mc:Choice>
              <mc:Fallback>
                <p:oleObj name="Equation" r:id="rId11" imgW="4572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7081" y="2174174"/>
                        <a:ext cx="640783" cy="3204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3" name="Object 9"/>
          <p:cNvGraphicFramePr>
            <a:graphicFrameLocks noChangeAspect="1"/>
          </p:cNvGraphicFramePr>
          <p:nvPr>
            <p:extLst>
              <p:ext uri="{D42A27DB-BD31-4B8C-83A1-F6EECF244321}">
                <p14:modId xmlns:p14="http://schemas.microsoft.com/office/powerpoint/2010/main" val="2383820848"/>
              </p:ext>
            </p:extLst>
          </p:nvPr>
        </p:nvGraphicFramePr>
        <p:xfrm>
          <a:off x="4546922" y="1812452"/>
          <a:ext cx="817166" cy="320404"/>
        </p:xfrm>
        <a:graphic>
          <a:graphicData uri="http://schemas.openxmlformats.org/presentationml/2006/ole">
            <mc:AlternateContent xmlns:mc="http://schemas.openxmlformats.org/markup-compatibility/2006">
              <mc:Choice xmlns:v="urn:schemas-microsoft-com:vml" Requires="v">
                <p:oleObj spid="_x0000_s52276" name="Equation" r:id="rId13" imgW="583920" imgH="228600" progId="Equation.3">
                  <p:embed/>
                </p:oleObj>
              </mc:Choice>
              <mc:Fallback>
                <p:oleObj name="Equation" r:id="rId13" imgW="58392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6922" y="1812452"/>
                        <a:ext cx="817166"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4" name="Object 10"/>
          <p:cNvGraphicFramePr>
            <a:graphicFrameLocks noChangeAspect="1"/>
          </p:cNvGraphicFramePr>
          <p:nvPr>
            <p:extLst>
              <p:ext uri="{D42A27DB-BD31-4B8C-83A1-F6EECF244321}">
                <p14:modId xmlns:p14="http://schemas.microsoft.com/office/powerpoint/2010/main" val="2385821185"/>
              </p:ext>
            </p:extLst>
          </p:nvPr>
        </p:nvGraphicFramePr>
        <p:xfrm>
          <a:off x="2652934" y="2554428"/>
          <a:ext cx="622922" cy="320404"/>
        </p:xfrm>
        <a:graphic>
          <a:graphicData uri="http://schemas.openxmlformats.org/presentationml/2006/ole">
            <mc:AlternateContent xmlns:mc="http://schemas.openxmlformats.org/markup-compatibility/2006">
              <mc:Choice xmlns:v="urn:schemas-microsoft-com:vml" Requires="v">
                <p:oleObj spid="_x0000_s52277" name="Equation" r:id="rId15" imgW="444240" imgH="228600" progId="Equation.3">
                  <p:embed/>
                </p:oleObj>
              </mc:Choice>
              <mc:Fallback>
                <p:oleObj name="Equation" r:id="rId15" imgW="44424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2934" y="2554428"/>
                        <a:ext cx="622922"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5" name="Object 11"/>
          <p:cNvGraphicFramePr>
            <a:graphicFrameLocks noChangeAspect="1"/>
          </p:cNvGraphicFramePr>
          <p:nvPr>
            <p:extLst>
              <p:ext uri="{D42A27DB-BD31-4B8C-83A1-F6EECF244321}">
                <p14:modId xmlns:p14="http://schemas.microsoft.com/office/powerpoint/2010/main" val="3620199531"/>
              </p:ext>
            </p:extLst>
          </p:nvPr>
        </p:nvGraphicFramePr>
        <p:xfrm>
          <a:off x="4814290" y="2541176"/>
          <a:ext cx="621806" cy="320404"/>
        </p:xfrm>
        <a:graphic>
          <a:graphicData uri="http://schemas.openxmlformats.org/presentationml/2006/ole">
            <mc:AlternateContent xmlns:mc="http://schemas.openxmlformats.org/markup-compatibility/2006">
              <mc:Choice xmlns:v="urn:schemas-microsoft-com:vml" Requires="v">
                <p:oleObj spid="_x0000_s52278" name="Equation" r:id="rId17" imgW="444240" imgH="228600" progId="Equation.3">
                  <p:embed/>
                </p:oleObj>
              </mc:Choice>
              <mc:Fallback>
                <p:oleObj name="Equation" r:id="rId17" imgW="44424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14290" y="2541176"/>
                        <a:ext cx="621806"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6" name="Object 12"/>
          <p:cNvGraphicFramePr>
            <a:graphicFrameLocks noChangeAspect="1"/>
          </p:cNvGraphicFramePr>
          <p:nvPr>
            <p:extLst>
              <p:ext uri="{D42A27DB-BD31-4B8C-83A1-F6EECF244321}">
                <p14:modId xmlns:p14="http://schemas.microsoft.com/office/powerpoint/2010/main" val="2089919872"/>
              </p:ext>
            </p:extLst>
          </p:nvPr>
        </p:nvGraphicFramePr>
        <p:xfrm>
          <a:off x="7092280" y="2541176"/>
          <a:ext cx="587199" cy="320404"/>
        </p:xfrm>
        <a:graphic>
          <a:graphicData uri="http://schemas.openxmlformats.org/presentationml/2006/ole">
            <mc:AlternateContent xmlns:mc="http://schemas.openxmlformats.org/markup-compatibility/2006">
              <mc:Choice xmlns:v="urn:schemas-microsoft-com:vml" Requires="v">
                <p:oleObj spid="_x0000_s52279" name="Equation" r:id="rId19" imgW="419040" imgH="228600" progId="Equation.3">
                  <p:embed/>
                </p:oleObj>
              </mc:Choice>
              <mc:Fallback>
                <p:oleObj name="Equation" r:id="rId19" imgW="4190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2280" y="2541176"/>
                        <a:ext cx="587199"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7" name="Object 13"/>
          <p:cNvGraphicFramePr>
            <a:graphicFrameLocks noChangeAspect="1"/>
          </p:cNvGraphicFramePr>
          <p:nvPr>
            <p:extLst>
              <p:ext uri="{D42A27DB-BD31-4B8C-83A1-F6EECF244321}">
                <p14:modId xmlns:p14="http://schemas.microsoft.com/office/powerpoint/2010/main" val="113109730"/>
              </p:ext>
            </p:extLst>
          </p:nvPr>
        </p:nvGraphicFramePr>
        <p:xfrm>
          <a:off x="7308304" y="1812452"/>
          <a:ext cx="782560" cy="320404"/>
        </p:xfrm>
        <a:graphic>
          <a:graphicData uri="http://schemas.openxmlformats.org/presentationml/2006/ole">
            <mc:AlternateContent xmlns:mc="http://schemas.openxmlformats.org/markup-compatibility/2006">
              <mc:Choice xmlns:v="urn:schemas-microsoft-com:vml" Requires="v">
                <p:oleObj spid="_x0000_s52280" name="Equation" r:id="rId21" imgW="558720" imgH="228600" progId="Equation.3">
                  <p:embed/>
                </p:oleObj>
              </mc:Choice>
              <mc:Fallback>
                <p:oleObj name="Equation" r:id="rId21" imgW="558720" imgH="2286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08304" y="1812452"/>
                        <a:ext cx="782560" cy="320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8" name="Object 14"/>
          <p:cNvGraphicFramePr>
            <a:graphicFrameLocks noChangeAspect="1"/>
          </p:cNvGraphicFramePr>
          <p:nvPr>
            <p:extLst>
              <p:ext uri="{D42A27DB-BD31-4B8C-83A1-F6EECF244321}">
                <p14:modId xmlns:p14="http://schemas.microsoft.com/office/powerpoint/2010/main" val="1510615407"/>
              </p:ext>
            </p:extLst>
          </p:nvPr>
        </p:nvGraphicFramePr>
        <p:xfrm>
          <a:off x="3375012" y="2917080"/>
          <a:ext cx="606176" cy="319288"/>
        </p:xfrm>
        <a:graphic>
          <a:graphicData uri="http://schemas.openxmlformats.org/presentationml/2006/ole">
            <mc:AlternateContent xmlns:mc="http://schemas.openxmlformats.org/markup-compatibility/2006">
              <mc:Choice xmlns:v="urn:schemas-microsoft-com:vml" Requires="v">
                <p:oleObj spid="_x0000_s52281" name="Equation" r:id="rId23" imgW="431640" imgH="228600" progId="Equation.3">
                  <p:embed/>
                </p:oleObj>
              </mc:Choice>
              <mc:Fallback>
                <p:oleObj name="Equation" r:id="rId23" imgW="43164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75012" y="2917080"/>
                        <a:ext cx="606176" cy="3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9" name="Object 15"/>
          <p:cNvGraphicFramePr>
            <a:graphicFrameLocks noChangeAspect="1"/>
          </p:cNvGraphicFramePr>
          <p:nvPr>
            <p:extLst>
              <p:ext uri="{D42A27DB-BD31-4B8C-83A1-F6EECF244321}">
                <p14:modId xmlns:p14="http://schemas.microsoft.com/office/powerpoint/2010/main" val="1995800957"/>
              </p:ext>
            </p:extLst>
          </p:nvPr>
        </p:nvGraphicFramePr>
        <p:xfrm>
          <a:off x="7331453" y="2920336"/>
          <a:ext cx="624037" cy="319288"/>
        </p:xfrm>
        <a:graphic>
          <a:graphicData uri="http://schemas.openxmlformats.org/presentationml/2006/ole">
            <mc:AlternateContent xmlns:mc="http://schemas.openxmlformats.org/markup-compatibility/2006">
              <mc:Choice xmlns:v="urn:schemas-microsoft-com:vml" Requires="v">
                <p:oleObj spid="_x0000_s52282" name="Equation" r:id="rId25" imgW="444240" imgH="228600" progId="Equation.3">
                  <p:embed/>
                </p:oleObj>
              </mc:Choice>
              <mc:Fallback>
                <p:oleObj name="Equation" r:id="rId25" imgW="44424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31453" y="2920336"/>
                        <a:ext cx="624037" cy="3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0" name="Object 16"/>
          <p:cNvGraphicFramePr>
            <a:graphicFrameLocks noChangeAspect="1"/>
          </p:cNvGraphicFramePr>
          <p:nvPr>
            <p:extLst>
              <p:ext uri="{D42A27DB-BD31-4B8C-83A1-F6EECF244321}">
                <p14:modId xmlns:p14="http://schemas.microsoft.com/office/powerpoint/2010/main" val="572267442"/>
              </p:ext>
            </p:extLst>
          </p:nvPr>
        </p:nvGraphicFramePr>
        <p:xfrm>
          <a:off x="2483768" y="3280376"/>
          <a:ext cx="1820762" cy="305892"/>
        </p:xfrm>
        <a:graphic>
          <a:graphicData uri="http://schemas.openxmlformats.org/presentationml/2006/ole">
            <mc:AlternateContent xmlns:mc="http://schemas.openxmlformats.org/markup-compatibility/2006">
              <mc:Choice xmlns:v="urn:schemas-microsoft-com:vml" Requires="v">
                <p:oleObj spid="_x0000_s52283" name="Equation" r:id="rId27" imgW="1358640" imgH="228600" progId="Equation.3">
                  <p:embed/>
                </p:oleObj>
              </mc:Choice>
              <mc:Fallback>
                <p:oleObj name="Equation" r:id="rId27" imgW="135864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483768" y="3280376"/>
                        <a:ext cx="1820762" cy="3058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61" name="Text Box 17"/>
          <p:cNvSpPr txBox="1">
            <a:spLocks noChangeArrowheads="1"/>
          </p:cNvSpPr>
          <p:nvPr/>
        </p:nvSpPr>
        <p:spPr bwMode="auto">
          <a:xfrm>
            <a:off x="369645" y="5883389"/>
            <a:ext cx="1319257"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Function of time</a:t>
            </a:r>
          </a:p>
        </p:txBody>
      </p:sp>
      <p:sp>
        <p:nvSpPr>
          <p:cNvPr id="82962" name="Text Box 18"/>
          <p:cNvSpPr txBox="1">
            <a:spLocks noChangeArrowheads="1"/>
          </p:cNvSpPr>
          <p:nvPr/>
        </p:nvSpPr>
        <p:spPr bwMode="auto">
          <a:xfrm>
            <a:off x="1817233" y="5883389"/>
            <a:ext cx="13176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Series of values</a:t>
            </a:r>
          </a:p>
        </p:txBody>
      </p:sp>
      <p:sp>
        <p:nvSpPr>
          <p:cNvPr id="82963" name="Oval 19"/>
          <p:cNvSpPr>
            <a:spLocks noChangeArrowheads="1"/>
          </p:cNvSpPr>
          <p:nvPr/>
        </p:nvSpPr>
        <p:spPr bwMode="auto">
          <a:xfrm>
            <a:off x="982386" y="5123126"/>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2964" name="AutoShape 20"/>
          <p:cNvCxnSpPr>
            <a:cxnSpLocks noChangeShapeType="1"/>
            <a:stCxn id="82961" idx="0"/>
            <a:endCxn id="82963" idx="4"/>
          </p:cNvCxnSpPr>
          <p:nvPr/>
        </p:nvCxnSpPr>
        <p:spPr bwMode="auto">
          <a:xfrm rot="5400000" flipH="1" flipV="1">
            <a:off x="799853" y="5566894"/>
            <a:ext cx="545916" cy="87074"/>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2965" name="Oval 21"/>
          <p:cNvSpPr>
            <a:spLocks noChangeArrowheads="1"/>
          </p:cNvSpPr>
          <p:nvPr/>
        </p:nvSpPr>
        <p:spPr bwMode="auto">
          <a:xfrm>
            <a:off x="1732571" y="5176713"/>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2966" name="AutoShape 22"/>
          <p:cNvCxnSpPr>
            <a:cxnSpLocks noChangeShapeType="1"/>
            <a:stCxn id="82962" idx="0"/>
            <a:endCxn id="82965" idx="4"/>
          </p:cNvCxnSpPr>
          <p:nvPr/>
        </p:nvCxnSpPr>
        <p:spPr bwMode="auto">
          <a:xfrm rot="16200000" flipV="1">
            <a:off x="1925133" y="5332461"/>
            <a:ext cx="492329" cy="60952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aphicFrame>
        <p:nvGraphicFramePr>
          <p:cNvPr id="83004" name="Object 60"/>
          <p:cNvGraphicFramePr>
            <a:graphicFrameLocks noGrp="1" noChangeAspect="1"/>
          </p:cNvGraphicFramePr>
          <p:nvPr>
            <p:ph sz="quarter" idx="3"/>
            <p:extLst>
              <p:ext uri="{D42A27DB-BD31-4B8C-83A1-F6EECF244321}">
                <p14:modId xmlns:p14="http://schemas.microsoft.com/office/powerpoint/2010/main" val="343784675"/>
              </p:ext>
            </p:extLst>
          </p:nvPr>
        </p:nvGraphicFramePr>
        <p:xfrm>
          <a:off x="7586775" y="1080736"/>
          <a:ext cx="199827" cy="214347"/>
        </p:xfrm>
        <a:graphic>
          <a:graphicData uri="http://schemas.openxmlformats.org/presentationml/2006/ole">
            <mc:AlternateContent xmlns:mc="http://schemas.openxmlformats.org/markup-compatibility/2006">
              <mc:Choice xmlns:v="urn:schemas-microsoft-com:vml" Requires="v">
                <p:oleObj spid="_x0000_s52284" name="Equation" r:id="rId29" imgW="164880" imgH="177480" progId="Equation.3">
                  <p:embed/>
                </p:oleObj>
              </mc:Choice>
              <mc:Fallback>
                <p:oleObj name="Equation" r:id="rId29" imgW="164880" imgH="177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86775" y="1080736"/>
                        <a:ext cx="199827" cy="214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005" name="Object 61"/>
          <p:cNvGraphicFramePr>
            <a:graphicFrameLocks noChangeAspect="1"/>
          </p:cNvGraphicFramePr>
          <p:nvPr>
            <p:extLst>
              <p:ext uri="{D42A27DB-BD31-4B8C-83A1-F6EECF244321}">
                <p14:modId xmlns:p14="http://schemas.microsoft.com/office/powerpoint/2010/main" val="2538678731"/>
              </p:ext>
            </p:extLst>
          </p:nvPr>
        </p:nvGraphicFramePr>
        <p:xfrm>
          <a:off x="1043608" y="3280376"/>
          <a:ext cx="1051599" cy="304775"/>
        </p:xfrm>
        <a:graphic>
          <a:graphicData uri="http://schemas.openxmlformats.org/presentationml/2006/ole">
            <mc:AlternateContent xmlns:mc="http://schemas.openxmlformats.org/markup-compatibility/2006">
              <mc:Choice xmlns:v="urn:schemas-microsoft-com:vml" Requires="v">
                <p:oleObj spid="_x0000_s52285" name="Equation" r:id="rId31" imgW="787320" imgH="228600" progId="Equation.3">
                  <p:embed/>
                </p:oleObj>
              </mc:Choice>
              <mc:Fallback>
                <p:oleObj name="Equation" r:id="rId31" imgW="787320" imgH="22860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43608" y="3280376"/>
                        <a:ext cx="1051599" cy="30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7"/>
          <p:cNvGrpSpPr/>
          <p:nvPr/>
        </p:nvGrpSpPr>
        <p:grpSpPr>
          <a:xfrm>
            <a:off x="5508104" y="3910400"/>
            <a:ext cx="2946268" cy="2749140"/>
            <a:chOff x="5508104" y="3910400"/>
            <a:chExt cx="2946268" cy="2749140"/>
          </a:xfrm>
        </p:grpSpPr>
        <p:sp>
          <p:nvSpPr>
            <p:cNvPr id="83002" name="Text Box 58"/>
            <p:cNvSpPr txBox="1">
              <a:spLocks noChangeArrowheads="1"/>
            </p:cNvSpPr>
            <p:nvPr/>
          </p:nvSpPr>
          <p:spPr bwMode="auto">
            <a:xfrm>
              <a:off x="7156003" y="453218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83003" name="Text Box 59"/>
            <p:cNvSpPr txBox="1">
              <a:spLocks noChangeArrowheads="1"/>
            </p:cNvSpPr>
            <p:nvPr/>
          </p:nvSpPr>
          <p:spPr bwMode="auto">
            <a:xfrm>
              <a:off x="7154854" y="492277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2" name="Rectangle 1"/>
            <p:cNvSpPr/>
            <p:nvPr/>
          </p:nvSpPr>
          <p:spPr>
            <a:xfrm>
              <a:off x="5508104" y="417536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urved Connector 3"/>
            <p:cNvCxnSpPr>
              <a:stCxn id="2" idx="2"/>
              <a:endCxn id="8" idx="0"/>
            </p:cNvCxnSpPr>
            <p:nvPr/>
          </p:nvCxnSpPr>
          <p:spPr>
            <a:xfrm rot="5400000">
              <a:off x="6681342" y="4271123"/>
              <a:ext cx="316527" cy="2164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8" idx="2"/>
              <a:endCxn id="72" idx="0"/>
            </p:cNvCxnSpPr>
            <p:nvPr/>
          </p:nvCxnSpPr>
          <p:spPr>
            <a:xfrm rot="5400000">
              <a:off x="6619648" y="4845470"/>
              <a:ext cx="223458"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07900" y="453761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07900" y="495719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339924" y="542831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urved Connector 74"/>
            <p:cNvCxnSpPr>
              <a:stCxn id="72" idx="2"/>
              <a:endCxn id="74" idx="0"/>
            </p:cNvCxnSpPr>
            <p:nvPr/>
          </p:nvCxnSpPr>
          <p:spPr>
            <a:xfrm rot="16200000" flipH="1">
              <a:off x="6609897" y="5274805"/>
              <a:ext cx="274985" cy="3202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 Box 59"/>
            <p:cNvSpPr txBox="1">
              <a:spLocks noChangeArrowheads="1"/>
            </p:cNvSpPr>
            <p:nvPr/>
          </p:nvSpPr>
          <p:spPr bwMode="auto">
            <a:xfrm>
              <a:off x="7171996" y="537939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pic>
          <p:nvPicPr>
            <p:cNvPr id="80" name="Picture 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57833" y="5937574"/>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1" name="Curved Connector 80"/>
            <p:cNvCxnSpPr>
              <a:stCxn id="74" idx="2"/>
              <a:endCxn id="80" idx="0"/>
            </p:cNvCxnSpPr>
            <p:nvPr/>
          </p:nvCxnSpPr>
          <p:spPr>
            <a:xfrm rot="16200000" flipH="1">
              <a:off x="6728183" y="5659654"/>
              <a:ext cx="313138" cy="242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Text Box 58"/>
            <p:cNvSpPr txBox="1">
              <a:spLocks noChangeArrowheads="1"/>
            </p:cNvSpPr>
            <p:nvPr/>
          </p:nvSpPr>
          <p:spPr bwMode="auto">
            <a:xfrm>
              <a:off x="7823473" y="391040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spTree>
    <p:extLst>
      <p:ext uri="{BB962C8B-B14F-4D97-AF65-F5344CB8AC3E}">
        <p14:creationId xmlns:p14="http://schemas.microsoft.com/office/powerpoint/2010/main" val="14733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7504" y="-27384"/>
            <a:ext cx="8928992" cy="792088"/>
          </a:xfrm>
        </p:spPr>
        <p:txBody>
          <a:bodyPr/>
          <a:lstStyle/>
          <a:p>
            <a:r>
              <a:rPr lang="en-US" dirty="0"/>
              <a:t>Basic</a:t>
            </a:r>
            <a:r>
              <a:rPr lang="en-US" dirty="0">
                <a:sym typeface="Symbol" pitchFamily="18" charset="2"/>
              </a:rPr>
              <a:t> functions of time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08720"/>
            <a:ext cx="3658110" cy="27435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8720"/>
            <a:ext cx="3658110" cy="27435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3818442"/>
            <a:ext cx="3658110" cy="27435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30141"/>
            <a:ext cx="3658110" cy="27435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59632" y="6165304"/>
            <a:ext cx="6090129" cy="461665"/>
          </a:xfrm>
          <a:prstGeom prst="rect">
            <a:avLst/>
          </a:prstGeom>
          <a:solidFill>
            <a:schemeClr val="bg1"/>
          </a:solidFill>
          <a:ln>
            <a:solidFill>
              <a:srgbClr val="002060"/>
            </a:solidFill>
          </a:ln>
        </p:spPr>
        <p:txBody>
          <a:bodyPr wrap="none" rtlCol="0">
            <a:spAutoFit/>
          </a:bodyPr>
          <a:lstStyle/>
          <a:p>
            <a:r>
              <a:rPr lang="en-US" sz="2400" dirty="0" smtClean="0">
                <a:solidFill>
                  <a:srgbClr val="004990"/>
                </a:solidFill>
              </a:rPr>
              <a:t>See slides at end of presentation for details</a:t>
            </a:r>
            <a:endParaRPr lang="en-US" sz="2400" dirty="0">
              <a:solidFill>
                <a:srgbClr val="004990"/>
              </a:solidFill>
            </a:endParaRPr>
          </a:p>
        </p:txBody>
      </p:sp>
    </p:spTree>
    <p:extLst>
      <p:ext uri="{BB962C8B-B14F-4D97-AF65-F5344CB8AC3E}">
        <p14:creationId xmlns:p14="http://schemas.microsoft.com/office/powerpoint/2010/main" val="177897556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What is </a:t>
            </a:r>
            <a:r>
              <a:rPr lang="en-US" dirty="0" err="1" smtClean="0"/>
              <a:t>Paraver</a:t>
            </a:r>
            <a:endParaRPr lang="en-US" dirty="0"/>
          </a:p>
        </p:txBody>
      </p:sp>
      <p:sp>
        <p:nvSpPr>
          <p:cNvPr id="3" name="Content Placeholder 2"/>
          <p:cNvSpPr>
            <a:spLocks noGrp="1"/>
          </p:cNvSpPr>
          <p:nvPr>
            <p:ph idx="1"/>
          </p:nvPr>
        </p:nvSpPr>
        <p:spPr/>
        <p:txBody>
          <a:bodyPr/>
          <a:lstStyle/>
          <a:p>
            <a:pPr>
              <a:lnSpc>
                <a:spcPct val="200000"/>
              </a:lnSpc>
            </a:pPr>
            <a:r>
              <a:rPr lang="en-US" dirty="0" smtClean="0"/>
              <a:t>A browser …</a:t>
            </a:r>
          </a:p>
          <a:p>
            <a:pPr>
              <a:lnSpc>
                <a:spcPct val="200000"/>
              </a:lnSpc>
            </a:pPr>
            <a:r>
              <a:rPr lang="en-US" dirty="0" smtClean="0"/>
              <a:t>…to manipulate (visualize, filter, cut, combine, …) ….</a:t>
            </a:r>
          </a:p>
          <a:p>
            <a:pPr>
              <a:lnSpc>
                <a:spcPct val="200000"/>
              </a:lnSpc>
            </a:pPr>
            <a:r>
              <a:rPr lang="en-US" dirty="0" smtClean="0"/>
              <a:t>… sequences of time-stamped events (traces) …</a:t>
            </a:r>
          </a:p>
          <a:p>
            <a:pPr>
              <a:lnSpc>
                <a:spcPct val="200000"/>
              </a:lnSpc>
            </a:pPr>
            <a:r>
              <a:rPr lang="en-US" dirty="0" smtClean="0"/>
              <a:t>… with a multispectral philosophy …</a:t>
            </a:r>
          </a:p>
          <a:p>
            <a:pPr>
              <a:lnSpc>
                <a:spcPct val="200000"/>
              </a:lnSpc>
            </a:pPr>
            <a:r>
              <a:rPr lang="en-US" dirty="0" smtClean="0"/>
              <a:t>… and a mathematical foundation …</a:t>
            </a:r>
          </a:p>
          <a:p>
            <a:pPr>
              <a:lnSpc>
                <a:spcPct val="200000"/>
              </a:lnSpc>
            </a:pPr>
            <a:r>
              <a:rPr lang="en-US" dirty="0" smtClean="0"/>
              <a:t>… that happens to be mainly used for </a:t>
            </a:r>
            <a:r>
              <a:rPr lang="en-US" b="1" dirty="0" smtClean="0"/>
              <a:t>performance analysis</a:t>
            </a:r>
            <a:endParaRPr lang="en-US" b="1" dirty="0"/>
          </a:p>
        </p:txBody>
      </p:sp>
    </p:spTree>
    <p:extLst>
      <p:ext uri="{BB962C8B-B14F-4D97-AF65-F5344CB8AC3E}">
        <p14:creationId xmlns:p14="http://schemas.microsoft.com/office/powerpoint/2010/main" val="5239682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954746" y="3256240"/>
            <a:ext cx="3617254" cy="1854039"/>
            <a:chOff x="1314786" y="3256240"/>
            <a:chExt cx="3617254" cy="1854039"/>
          </a:xfrm>
        </p:grpSpPr>
        <p:sp>
          <p:nvSpPr>
            <p:cNvPr id="3" name="Flowchart: Alternate Process 2"/>
            <p:cNvSpPr/>
            <p:nvPr/>
          </p:nvSpPr>
          <p:spPr>
            <a:xfrm>
              <a:off x="1314786" y="3256240"/>
              <a:ext cx="3617254" cy="1854039"/>
            </a:xfrm>
            <a:prstGeom prst="flowChartAlternate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58"/>
            <p:cNvSpPr txBox="1">
              <a:spLocks noChangeArrowheads="1"/>
            </p:cNvSpPr>
            <p:nvPr/>
          </p:nvSpPr>
          <p:spPr bwMode="auto">
            <a:xfrm>
              <a:off x="3707904" y="3630764"/>
              <a:ext cx="1123689" cy="264969"/>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Configuration</a:t>
              </a:r>
            </a:p>
          </p:txBody>
        </p:sp>
      </p:grpSp>
      <p:sp>
        <p:nvSpPr>
          <p:cNvPr id="2" name="Title 1"/>
          <p:cNvSpPr>
            <a:spLocks noGrp="1"/>
          </p:cNvSpPr>
          <p:nvPr>
            <p:ph type="title"/>
          </p:nvPr>
        </p:nvSpPr>
        <p:spPr/>
        <p:txBody>
          <a:bodyPr/>
          <a:lstStyle/>
          <a:p>
            <a:r>
              <a:rPr lang="en-US" dirty="0" err="1"/>
              <a:t>Paraver</a:t>
            </a:r>
            <a:r>
              <a:rPr lang="en-US" dirty="0"/>
              <a:t> </a:t>
            </a:r>
            <a:r>
              <a:rPr lang="en-US" dirty="0" smtClean="0"/>
              <a:t>engine</a:t>
            </a:r>
            <a:endParaRPr lang="en-US" dirty="0"/>
          </a:p>
        </p:txBody>
      </p:sp>
      <p:sp>
        <p:nvSpPr>
          <p:cNvPr id="29" name="Content Placeholder 28"/>
          <p:cNvSpPr>
            <a:spLocks noGrp="1"/>
          </p:cNvSpPr>
          <p:nvPr>
            <p:ph idx="1"/>
          </p:nvPr>
        </p:nvSpPr>
        <p:spPr/>
        <p:txBody>
          <a:bodyPr/>
          <a:lstStyle/>
          <a:p>
            <a:r>
              <a:rPr lang="en-US" dirty="0" smtClean="0"/>
              <a:t>An interpreter for the configuration language (DSL)</a:t>
            </a:r>
          </a:p>
          <a:p>
            <a:pPr lvl="1"/>
            <a:r>
              <a:rPr lang="en-US" dirty="0" smtClean="0"/>
              <a:t>GUI</a:t>
            </a:r>
          </a:p>
          <a:p>
            <a:pPr lvl="1"/>
            <a:r>
              <a:rPr lang="en-US" dirty="0" smtClean="0"/>
              <a:t>Configuration files</a:t>
            </a:r>
          </a:p>
        </p:txBody>
      </p:sp>
      <p:grpSp>
        <p:nvGrpSpPr>
          <p:cNvPr id="49" name="Group 48"/>
          <p:cNvGrpSpPr/>
          <p:nvPr/>
        </p:nvGrpSpPr>
        <p:grpSpPr>
          <a:xfrm>
            <a:off x="683568" y="2492896"/>
            <a:ext cx="2946268" cy="3600400"/>
            <a:chOff x="1144033" y="1052736"/>
            <a:chExt cx="2946268" cy="3600400"/>
          </a:xfrm>
        </p:grpSpPr>
        <p:cxnSp>
          <p:nvCxnSpPr>
            <p:cNvPr id="15" name="Curved Connector 14"/>
            <p:cNvCxnSpPr>
              <a:stCxn id="14" idx="2"/>
              <a:endCxn id="17" idx="0"/>
            </p:cNvCxnSpPr>
            <p:nvPr/>
          </p:nvCxnSpPr>
          <p:spPr>
            <a:xfrm rot="5400000">
              <a:off x="2151915" y="1578815"/>
              <a:ext cx="647239" cy="2164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7" idx="2"/>
              <a:endCxn id="18" idx="0"/>
            </p:cNvCxnSpPr>
            <p:nvPr/>
          </p:nvCxnSpPr>
          <p:spPr>
            <a:xfrm rot="5400000">
              <a:off x="2159507" y="2414588"/>
              <a:ext cx="415599" cy="127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943829" y="2005231"/>
              <a:ext cx="1349827" cy="264969"/>
              <a:chOff x="6307900" y="2610623"/>
              <a:chExt cx="1349827" cy="264969"/>
            </a:xfrm>
          </p:grpSpPr>
          <p:sp>
            <p:nvSpPr>
              <p:cNvPr id="12" name="Text Box 58"/>
              <p:cNvSpPr txBox="1">
                <a:spLocks noChangeArrowheads="1"/>
              </p:cNvSpPr>
              <p:nvPr/>
            </p:nvSpPr>
            <p:spPr bwMode="auto">
              <a:xfrm>
                <a:off x="7156003" y="261062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17" name="Rectangle 16"/>
              <p:cNvSpPr/>
              <p:nvPr/>
            </p:nvSpPr>
            <p:spPr>
              <a:xfrm>
                <a:off x="6307900" y="261605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943829" y="2587967"/>
              <a:ext cx="1672485" cy="264969"/>
              <a:chOff x="6307900" y="3001218"/>
              <a:chExt cx="1672485" cy="264969"/>
            </a:xfrm>
          </p:grpSpPr>
          <p:sp>
            <p:nvSpPr>
              <p:cNvPr id="13" name="Text Box 59"/>
              <p:cNvSpPr txBox="1">
                <a:spLocks noChangeArrowheads="1"/>
              </p:cNvSpPr>
              <p:nvPr/>
            </p:nvSpPr>
            <p:spPr bwMode="auto">
              <a:xfrm>
                <a:off x="7154854" y="300121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18" name="Rectangle 17"/>
              <p:cNvSpPr/>
              <p:nvPr/>
            </p:nvSpPr>
            <p:spPr>
              <a:xfrm>
                <a:off x="6307900" y="303563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Curved Connector 19"/>
            <p:cNvCxnSpPr>
              <a:stCxn id="18" idx="2"/>
              <a:endCxn id="19" idx="0"/>
            </p:cNvCxnSpPr>
            <p:nvPr/>
          </p:nvCxnSpPr>
          <p:spPr>
            <a:xfrm rot="16200000" flipH="1">
              <a:off x="2186104" y="2999716"/>
              <a:ext cx="394428" cy="3202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975853" y="3164031"/>
              <a:ext cx="1508523" cy="264969"/>
              <a:chOff x="6339924" y="3457839"/>
              <a:chExt cx="1508523" cy="264969"/>
            </a:xfrm>
          </p:grpSpPr>
          <p:sp>
            <p:nvSpPr>
              <p:cNvPr id="19" name="Rectangle 18"/>
              <p:cNvSpPr/>
              <p:nvPr/>
            </p:nvSpPr>
            <p:spPr>
              <a:xfrm>
                <a:off x="6339924" y="350675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59"/>
              <p:cNvSpPr txBox="1">
                <a:spLocks noChangeArrowheads="1"/>
              </p:cNvSpPr>
              <p:nvPr/>
            </p:nvSpPr>
            <p:spPr bwMode="auto">
              <a:xfrm>
                <a:off x="7171996" y="345783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grpSp>
        <p:pic>
          <p:nvPicPr>
            <p:cNvPr id="2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762" y="3931170"/>
              <a:ext cx="2896539" cy="721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3" name="Curved Connector 22"/>
            <p:cNvCxnSpPr>
              <a:stCxn id="19" idx="2"/>
              <a:endCxn id="22" idx="0"/>
            </p:cNvCxnSpPr>
            <p:nvPr/>
          </p:nvCxnSpPr>
          <p:spPr>
            <a:xfrm rot="16200000" flipH="1">
              <a:off x="2259630" y="3548768"/>
              <a:ext cx="522102" cy="24270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144033" y="1052736"/>
              <a:ext cx="2879458" cy="310688"/>
              <a:chOff x="5508104" y="1988840"/>
              <a:chExt cx="2879458" cy="310688"/>
            </a:xfrm>
          </p:grpSpPr>
          <p:sp>
            <p:nvSpPr>
              <p:cNvPr id="14" name="Rectangle 13"/>
              <p:cNvSpPr/>
              <p:nvPr/>
            </p:nvSpPr>
            <p:spPr>
              <a:xfrm>
                <a:off x="5508104" y="225380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58"/>
              <p:cNvSpPr txBox="1">
                <a:spLocks noChangeArrowheads="1"/>
              </p:cNvSpPr>
              <p:nvPr/>
            </p:nvSpPr>
            <p:spPr bwMode="auto">
              <a:xfrm>
                <a:off x="7823473" y="198884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grpSp>
      <p:grpSp>
        <p:nvGrpSpPr>
          <p:cNvPr id="57" name="Group 56"/>
          <p:cNvGrpSpPr/>
          <p:nvPr/>
        </p:nvGrpSpPr>
        <p:grpSpPr>
          <a:xfrm>
            <a:off x="3995936" y="3659990"/>
            <a:ext cx="891254" cy="2477016"/>
            <a:chOff x="6141734" y="3659990"/>
            <a:chExt cx="891254" cy="2477016"/>
          </a:xfrm>
        </p:grpSpPr>
        <p:sp>
          <p:nvSpPr>
            <p:cNvPr id="54" name="Text Box 58"/>
            <p:cNvSpPr txBox="1">
              <a:spLocks noChangeArrowheads="1"/>
            </p:cNvSpPr>
            <p:nvPr/>
          </p:nvSpPr>
          <p:spPr bwMode="auto">
            <a:xfrm>
              <a:off x="6141734" y="5471734"/>
              <a:ext cx="891254" cy="665078"/>
            </a:xfrm>
            <a:prstGeom prst="rect">
              <a:avLst/>
            </a:prstGeom>
            <a:noFill/>
            <a:ln w="9525" algn="ctr">
              <a:solidFill>
                <a:srgbClr val="3333CC"/>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Demand</a:t>
              </a:r>
            </a:p>
            <a:p>
              <a:pPr algn="ctr" defTabSz="642991"/>
              <a:r>
                <a:rPr lang="en-US" sz="1300" dirty="0" smtClean="0">
                  <a:solidFill>
                    <a:schemeClr val="tx1"/>
                  </a:solidFill>
                  <a:latin typeface="Arial" charset="0"/>
                </a:rPr>
                <a:t>driven </a:t>
              </a:r>
            </a:p>
            <a:p>
              <a:pPr algn="ctr" defTabSz="642991"/>
              <a:r>
                <a:rPr lang="en-US" sz="1300" dirty="0" smtClean="0">
                  <a:solidFill>
                    <a:schemeClr val="tx1"/>
                  </a:solidFill>
                  <a:latin typeface="Arial" charset="0"/>
                </a:rPr>
                <a:t>evaluation</a:t>
              </a:r>
              <a:endParaRPr lang="en-US" sz="1300" dirty="0">
                <a:solidFill>
                  <a:schemeClr val="tx1"/>
                </a:solidFill>
                <a:latin typeface="Arial" charset="0"/>
              </a:endParaRPr>
            </a:p>
          </p:txBody>
        </p:sp>
        <p:cxnSp>
          <p:nvCxnSpPr>
            <p:cNvPr id="56" name="Straight Arrow Connector 55"/>
            <p:cNvCxnSpPr/>
            <p:nvPr/>
          </p:nvCxnSpPr>
          <p:spPr>
            <a:xfrm flipV="1">
              <a:off x="7030717" y="3659990"/>
              <a:ext cx="0" cy="2477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1" name="Text Box 13"/>
          <p:cNvSpPr txBox="1">
            <a:spLocks noChangeArrowheads="1"/>
          </p:cNvSpPr>
          <p:nvPr/>
        </p:nvSpPr>
        <p:spPr bwMode="auto">
          <a:xfrm>
            <a:off x="5724128" y="3302689"/>
            <a:ext cx="3133440" cy="1317061"/>
          </a:xfrm>
          <a:prstGeom prst="rect">
            <a:avLst/>
          </a:prstGeom>
          <a:noFill/>
          <a:ln w="9525">
            <a:solidFill>
              <a:srgbClr val="000000"/>
            </a:solidFill>
            <a:round/>
            <a:headEnd/>
            <a:tailEnd/>
          </a:ln>
        </p:spPr>
        <p:txBody>
          <a:bodyPr lIns="90000" tIns="64080" rIns="90000" bIns="46800"/>
          <a:lstStyle/>
          <a:p>
            <a:pPr marL="221763" indent="-221763" algn="ctr">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500" dirty="0">
                <a:solidFill>
                  <a:srgbClr val="004586"/>
                </a:solidFill>
              </a:rPr>
              <a:t>Configuration files</a:t>
            </a:r>
          </a:p>
          <a:p>
            <a:pPr marL="221763" indent="-221763" algn="r">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Distribution</a:t>
            </a:r>
          </a:p>
          <a:p>
            <a:pPr marL="221763" indent="-221763" algn="r">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r>
              <a:rPr lang="en-GB" sz="2200" dirty="0">
                <a:solidFill>
                  <a:srgbClr val="000000"/>
                </a:solidFill>
              </a:rPr>
              <a:t>Your own</a:t>
            </a:r>
          </a:p>
          <a:p>
            <a:pPr marL="221763" indent="-221763" algn="r">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221763" indent="-221763" algn="ctr">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a:p>
            <a:pPr marL="622089" lvl="1" indent="-207363">
              <a:lnSpc>
                <a:spcPct val="81000"/>
              </a:lnSpc>
              <a:spcAft>
                <a:spcPts val="771"/>
              </a:spcAft>
              <a:buClr>
                <a:srgbClr val="000000"/>
              </a:buClr>
              <a:buSzPct val="45000"/>
              <a:tabLst>
                <a:tab pos="221763" algn="l"/>
                <a:tab pos="627849" algn="l"/>
                <a:tab pos="1035376" algn="l"/>
                <a:tab pos="1442901" algn="l"/>
                <a:tab pos="1850428" algn="l"/>
                <a:tab pos="2257953" algn="l"/>
                <a:tab pos="2665480" algn="l"/>
                <a:tab pos="3073005" algn="l"/>
                <a:tab pos="3480532" algn="l"/>
                <a:tab pos="3888057" algn="l"/>
                <a:tab pos="4295584" algn="l"/>
                <a:tab pos="4703109" algn="l"/>
                <a:tab pos="5110636" algn="l"/>
                <a:tab pos="5518161" algn="l"/>
                <a:tab pos="5925688" algn="l"/>
                <a:tab pos="6333213" algn="l"/>
                <a:tab pos="6740740" algn="l"/>
                <a:tab pos="7148265" algn="l"/>
                <a:tab pos="7555792" algn="l"/>
                <a:tab pos="7963318" algn="l"/>
                <a:tab pos="8370844" algn="l"/>
              </a:tabLst>
            </a:pPr>
            <a:endParaRPr lang="en-GB" sz="2500" dirty="0">
              <a:solidFill>
                <a:srgbClr val="000000"/>
              </a:solidFill>
            </a:endParaRPr>
          </a:p>
        </p:txBody>
      </p:sp>
    </p:spTree>
    <p:extLst>
      <p:ext uri="{BB962C8B-B14F-4D97-AF65-F5344CB8AC3E}">
        <p14:creationId xmlns:p14="http://schemas.microsoft.com/office/powerpoint/2010/main" val="41937619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title"/>
          </p:nvPr>
        </p:nvSpPr>
        <p:spPr/>
        <p:txBody>
          <a:bodyPr/>
          <a:lstStyle/>
          <a:p>
            <a:r>
              <a:rPr lang="en-US" dirty="0" smtClean="0"/>
              <a:t>Tables: Profiles, histograms, correlations</a:t>
            </a:r>
            <a:endParaRPr lang="en-US" dirty="0"/>
          </a:p>
        </p:txBody>
      </p:sp>
      <p:sp>
        <p:nvSpPr>
          <p:cNvPr id="175118" name="Rectangle 14"/>
          <p:cNvSpPr>
            <a:spLocks noGrp="1" noChangeArrowheads="1"/>
          </p:cNvSpPr>
          <p:nvPr>
            <p:ph idx="1"/>
          </p:nvPr>
        </p:nvSpPr>
        <p:spPr/>
        <p:txBody>
          <a:bodyPr/>
          <a:lstStyle/>
          <a:p>
            <a:r>
              <a:rPr lang="en-US" dirty="0" smtClean="0"/>
              <a:t>From timelines to tables</a:t>
            </a:r>
            <a:endParaRPr lang="en-US" dirty="0"/>
          </a:p>
          <a:p>
            <a:endParaRPr lang="en-US" dirty="0"/>
          </a:p>
        </p:txBody>
      </p:sp>
      <p:grpSp>
        <p:nvGrpSpPr>
          <p:cNvPr id="14" name="Group 13"/>
          <p:cNvGrpSpPr/>
          <p:nvPr/>
        </p:nvGrpSpPr>
        <p:grpSpPr>
          <a:xfrm>
            <a:off x="4535996" y="1435287"/>
            <a:ext cx="4434840" cy="2301595"/>
            <a:chOff x="4535996" y="1435287"/>
            <a:chExt cx="4434840" cy="2301595"/>
          </a:xfrm>
        </p:grpSpPr>
        <p:grpSp>
          <p:nvGrpSpPr>
            <p:cNvPr id="12" name="Group 11"/>
            <p:cNvGrpSpPr/>
            <p:nvPr/>
          </p:nvGrpSpPr>
          <p:grpSpPr>
            <a:xfrm>
              <a:off x="4535996" y="1652050"/>
              <a:ext cx="4434840" cy="2084832"/>
              <a:chOff x="4535996" y="1652050"/>
              <a:chExt cx="4434840" cy="2084832"/>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996" y="1652050"/>
                <a:ext cx="4434840" cy="208483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053" y="1914065"/>
                <a:ext cx="3643884" cy="86868"/>
              </a:xfrm>
              <a:prstGeom prst="rect">
                <a:avLst/>
              </a:prstGeom>
            </p:spPr>
          </p:pic>
        </p:grpSp>
        <p:sp>
          <p:nvSpPr>
            <p:cNvPr id="175110" name="Text Box 6"/>
            <p:cNvSpPr txBox="1">
              <a:spLocks noChangeAspect="1" noChangeArrowheads="1"/>
            </p:cNvSpPr>
            <p:nvPr/>
          </p:nvSpPr>
          <p:spPr bwMode="auto">
            <a:xfrm>
              <a:off x="4572000" y="1435287"/>
              <a:ext cx="2234240" cy="409537"/>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Arial" charset="0"/>
                </a:rPr>
                <a:t>MPI calls profile</a:t>
              </a:r>
            </a:p>
          </p:txBody>
        </p:sp>
      </p:grpSp>
      <p:grpSp>
        <p:nvGrpSpPr>
          <p:cNvPr id="6" name="Group 5"/>
          <p:cNvGrpSpPr/>
          <p:nvPr/>
        </p:nvGrpSpPr>
        <p:grpSpPr>
          <a:xfrm>
            <a:off x="251520" y="4797152"/>
            <a:ext cx="3548873" cy="1264869"/>
            <a:chOff x="251520" y="4797152"/>
            <a:chExt cx="3548873" cy="1264869"/>
          </a:xfrm>
        </p:grpSpPr>
        <p:sp>
          <p:nvSpPr>
            <p:cNvPr id="22" name="Text Box 5"/>
            <p:cNvSpPr txBox="1">
              <a:spLocks noChangeAspect="1" noChangeArrowheads="1"/>
            </p:cNvSpPr>
            <p:nvPr/>
          </p:nvSpPr>
          <p:spPr bwMode="auto">
            <a:xfrm>
              <a:off x="253153" y="4797152"/>
              <a:ext cx="1895051" cy="408094"/>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Useful Duration</a:t>
              </a:r>
            </a:p>
          </p:txBody>
        </p:sp>
        <p:pic>
          <p:nvPicPr>
            <p:cNvPr id="10" name="Picture 25"/>
            <p:cNvPicPr>
              <a:picLocks noChangeAspect="1" noChangeArrowheads="1"/>
            </p:cNvPicPr>
            <p:nvPr/>
          </p:nvPicPr>
          <p:blipFill>
            <a:blip r:embed="rId5" cstate="print">
              <a:lum bright="34000" contrast="88000"/>
              <a:extLst>
                <a:ext uri="{28A0092B-C50C-407E-A947-70E740481C1C}">
                  <a14:useLocalDpi xmlns:a14="http://schemas.microsoft.com/office/drawing/2010/main" val="0"/>
                </a:ext>
              </a:extLst>
            </a:blip>
            <a:srcRect/>
            <a:stretch>
              <a:fillRect/>
            </a:stretch>
          </p:blipFill>
          <p:spPr bwMode="auto">
            <a:xfrm>
              <a:off x="251520" y="5197720"/>
              <a:ext cx="3548873" cy="8643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4211960" y="4244868"/>
            <a:ext cx="4256960" cy="2330349"/>
            <a:chOff x="4211960" y="4244868"/>
            <a:chExt cx="4256960" cy="2330349"/>
          </a:xfrm>
        </p:grpSpPr>
        <p:pic>
          <p:nvPicPr>
            <p:cNvPr id="2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2786" y="4365104"/>
              <a:ext cx="3036134" cy="22101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 Box 5"/>
            <p:cNvSpPr txBox="1">
              <a:spLocks noChangeAspect="1" noChangeArrowheads="1"/>
            </p:cNvSpPr>
            <p:nvPr/>
          </p:nvSpPr>
          <p:spPr bwMode="auto">
            <a:xfrm>
              <a:off x="5432786" y="4244868"/>
              <a:ext cx="2955638"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Histogram Useful </a:t>
              </a:r>
              <a:r>
                <a:rPr lang="en-US" sz="1800" dirty="0">
                  <a:latin typeface="Arial" charset="0"/>
                </a:rPr>
                <a:t>Duration</a:t>
              </a:r>
            </a:p>
          </p:txBody>
        </p:sp>
        <p:sp>
          <p:nvSpPr>
            <p:cNvPr id="3" name="Right Arrow 2"/>
            <p:cNvSpPr/>
            <p:nvPr/>
          </p:nvSpPr>
          <p:spPr>
            <a:xfrm>
              <a:off x="4211960" y="5373216"/>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ight Arrow 24"/>
          <p:cNvSpPr/>
          <p:nvPr/>
        </p:nvSpPr>
        <p:spPr>
          <a:xfrm>
            <a:off x="3491880" y="2437812"/>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4572000" y="2780928"/>
            <a:ext cx="4248472" cy="864096"/>
          </a:xfrm>
          <a:prstGeom prst="roundRect">
            <a:avLst/>
          </a:prstGeom>
          <a:solidFill>
            <a:srgbClr val="4F81BD">
              <a:alpha val="2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0286" y="2409173"/>
            <a:ext cx="1660550" cy="1327709"/>
          </a:xfrm>
          <a:prstGeom prst="rect">
            <a:avLst/>
          </a:prstGeom>
        </p:spPr>
      </p:pic>
      <p:grpSp>
        <p:nvGrpSpPr>
          <p:cNvPr id="15" name="Group 14"/>
          <p:cNvGrpSpPr/>
          <p:nvPr/>
        </p:nvGrpSpPr>
        <p:grpSpPr>
          <a:xfrm>
            <a:off x="356192" y="1632367"/>
            <a:ext cx="2929928" cy="1670357"/>
            <a:chOff x="356192" y="1632367"/>
            <a:chExt cx="2929928" cy="1670357"/>
          </a:xfrm>
        </p:grpSpPr>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192" y="2017243"/>
              <a:ext cx="2929928" cy="1285481"/>
            </a:xfrm>
            <a:prstGeom prst="rect">
              <a:avLst/>
            </a:prstGeom>
          </p:spPr>
        </p:pic>
        <p:sp>
          <p:nvSpPr>
            <p:cNvPr id="26" name="Text Box 6"/>
            <p:cNvSpPr txBox="1">
              <a:spLocks noChangeAspect="1" noChangeArrowheads="1"/>
            </p:cNvSpPr>
            <p:nvPr/>
          </p:nvSpPr>
          <p:spPr bwMode="auto">
            <a:xfrm>
              <a:off x="539552" y="1632367"/>
              <a:ext cx="1368152" cy="409537"/>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latin typeface="Arial" charset="0"/>
                </a:rPr>
                <a:t>MPI </a:t>
              </a:r>
              <a:r>
                <a:rPr lang="en-US" sz="2000" dirty="0" smtClean="0">
                  <a:latin typeface="Arial" charset="0"/>
                </a:rPr>
                <a:t>calls</a:t>
              </a:r>
              <a:endParaRPr lang="en-US" sz="2000" dirty="0">
                <a:latin typeface="Arial" charset="0"/>
              </a:endParaRPr>
            </a:p>
          </p:txBody>
        </p:sp>
      </p:grpSp>
    </p:spTree>
    <p:extLst>
      <p:ext uri="{BB962C8B-B14F-4D97-AF65-F5344CB8AC3E}">
        <p14:creationId xmlns:p14="http://schemas.microsoft.com/office/powerpoint/2010/main" val="980706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Tables</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988840"/>
            <a:ext cx="4572000"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836" y="1988840"/>
            <a:ext cx="4572000" cy="3429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59632" y="5934471"/>
            <a:ext cx="6090129" cy="461665"/>
          </a:xfrm>
          <a:prstGeom prst="rect">
            <a:avLst/>
          </a:prstGeom>
          <a:solidFill>
            <a:schemeClr val="bg1"/>
          </a:solidFill>
          <a:ln>
            <a:solidFill>
              <a:srgbClr val="002060"/>
            </a:solidFill>
          </a:ln>
        </p:spPr>
        <p:txBody>
          <a:bodyPr wrap="none" rtlCol="0">
            <a:spAutoFit/>
          </a:bodyPr>
          <a:lstStyle/>
          <a:p>
            <a:r>
              <a:rPr lang="en-US" sz="2400" dirty="0" smtClean="0">
                <a:solidFill>
                  <a:srgbClr val="004990"/>
                </a:solidFill>
              </a:rPr>
              <a:t>See slides at end of presentation for details</a:t>
            </a:r>
            <a:endParaRPr lang="en-US" sz="2400" dirty="0">
              <a:solidFill>
                <a:srgbClr val="004990"/>
              </a:solidFill>
            </a:endParaRPr>
          </a:p>
        </p:txBody>
      </p:sp>
    </p:spTree>
    <p:extLst>
      <p:ext uri="{BB962C8B-B14F-4D97-AF65-F5344CB8AC3E}">
        <p14:creationId xmlns:p14="http://schemas.microsoft.com/office/powerpoint/2010/main" val="164717642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title"/>
          </p:nvPr>
        </p:nvSpPr>
        <p:spPr/>
        <p:txBody>
          <a:bodyPr/>
          <a:lstStyle/>
          <a:p>
            <a:r>
              <a:rPr lang="en-US" dirty="0" smtClean="0"/>
              <a:t>Analyzing variability through histograms and timelines</a:t>
            </a:r>
            <a:endParaRPr lang="en-US" dirty="0"/>
          </a:p>
        </p:txBody>
      </p:sp>
      <p:grpSp>
        <p:nvGrpSpPr>
          <p:cNvPr id="9" name="Group 24"/>
          <p:cNvGrpSpPr>
            <a:grpSpLocks/>
          </p:cNvGrpSpPr>
          <p:nvPr/>
        </p:nvGrpSpPr>
        <p:grpSpPr bwMode="auto">
          <a:xfrm>
            <a:off x="3868918" y="2519612"/>
            <a:ext cx="5023562" cy="3645692"/>
            <a:chOff x="2051" y="1725"/>
            <a:chExt cx="5991" cy="4431"/>
          </a:xfrm>
        </p:grpSpPr>
        <p:grpSp>
          <p:nvGrpSpPr>
            <p:cNvPr id="11" name="Group 22"/>
            <p:cNvGrpSpPr>
              <a:grpSpLocks/>
            </p:cNvGrpSpPr>
            <p:nvPr/>
          </p:nvGrpSpPr>
          <p:grpSpPr bwMode="auto">
            <a:xfrm>
              <a:off x="2051" y="1725"/>
              <a:ext cx="2952" cy="2190"/>
              <a:chOff x="1056" y="1393"/>
              <a:chExt cx="2952" cy="2190"/>
            </a:xfrm>
          </p:grpSpPr>
          <p:pic>
            <p:nvPicPr>
              <p:cNvPr id="2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1393"/>
                <a:ext cx="2952" cy="219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5"/>
              <p:cNvSpPr txBox="1">
                <a:spLocks noChangeAspect="1" noChangeArrowheads="1"/>
              </p:cNvSpPr>
              <p:nvPr/>
            </p:nvSpPr>
            <p:spPr bwMode="auto">
              <a:xfrm>
                <a:off x="1056" y="1393"/>
                <a:ext cx="2260" cy="496"/>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Useful Duration</a:t>
                </a:r>
              </a:p>
            </p:txBody>
          </p:sp>
        </p:grpSp>
        <p:grpSp>
          <p:nvGrpSpPr>
            <p:cNvPr id="12" name="Group 21"/>
            <p:cNvGrpSpPr>
              <a:grpSpLocks/>
            </p:cNvGrpSpPr>
            <p:nvPr/>
          </p:nvGrpSpPr>
          <p:grpSpPr bwMode="auto">
            <a:xfrm>
              <a:off x="2075" y="3948"/>
              <a:ext cx="2928" cy="2197"/>
              <a:chOff x="1056" y="3615"/>
              <a:chExt cx="2928" cy="2197"/>
            </a:xfrm>
          </p:grpSpPr>
          <p:pic>
            <p:nvPicPr>
              <p:cNvPr id="1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3616"/>
                <a:ext cx="2928" cy="219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6"/>
              <p:cNvSpPr txBox="1">
                <a:spLocks noChangeAspect="1" noChangeArrowheads="1"/>
              </p:cNvSpPr>
              <p:nvPr/>
            </p:nvSpPr>
            <p:spPr bwMode="auto">
              <a:xfrm>
                <a:off x="1056" y="3615"/>
                <a:ext cx="1846" cy="496"/>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Instructions</a:t>
                </a:r>
              </a:p>
            </p:txBody>
          </p:sp>
        </p:grpSp>
        <p:grpSp>
          <p:nvGrpSpPr>
            <p:cNvPr id="13" name="Group 19"/>
            <p:cNvGrpSpPr>
              <a:grpSpLocks/>
            </p:cNvGrpSpPr>
            <p:nvPr/>
          </p:nvGrpSpPr>
          <p:grpSpPr bwMode="auto">
            <a:xfrm>
              <a:off x="5090" y="1725"/>
              <a:ext cx="2952" cy="2172"/>
              <a:chOff x="4322" y="1257"/>
              <a:chExt cx="2952" cy="2172"/>
            </a:xfrm>
          </p:grpSpPr>
          <p:pic>
            <p:nvPicPr>
              <p:cNvPr id="1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2" y="1257"/>
                <a:ext cx="2952" cy="217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17"/>
              <p:cNvSpPr txBox="1">
                <a:spLocks noChangeAspect="1" noChangeArrowheads="1"/>
              </p:cNvSpPr>
              <p:nvPr/>
            </p:nvSpPr>
            <p:spPr bwMode="auto">
              <a:xfrm>
                <a:off x="4322" y="1257"/>
                <a:ext cx="1869" cy="496"/>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IPC</a:t>
                </a:r>
                <a:endParaRPr lang="en-US" sz="2500" dirty="0">
                  <a:latin typeface="Arial" charset="0"/>
                </a:endParaRPr>
              </a:p>
            </p:txBody>
          </p:sp>
        </p:grpSp>
        <p:grpSp>
          <p:nvGrpSpPr>
            <p:cNvPr id="14" name="Group 20"/>
            <p:cNvGrpSpPr>
              <a:grpSpLocks/>
            </p:cNvGrpSpPr>
            <p:nvPr/>
          </p:nvGrpSpPr>
          <p:grpSpPr bwMode="auto">
            <a:xfrm>
              <a:off x="5108" y="3948"/>
              <a:ext cx="2934" cy="2208"/>
              <a:chOff x="4322" y="3480"/>
              <a:chExt cx="2934" cy="2208"/>
            </a:xfrm>
          </p:grpSpPr>
          <p:pic>
            <p:nvPicPr>
              <p:cNvPr id="1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2" y="3480"/>
                <a:ext cx="2934" cy="220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18"/>
              <p:cNvSpPr txBox="1">
                <a:spLocks noChangeAspect="1" noChangeArrowheads="1"/>
              </p:cNvSpPr>
              <p:nvPr/>
            </p:nvSpPr>
            <p:spPr bwMode="auto">
              <a:xfrm>
                <a:off x="4322" y="3480"/>
                <a:ext cx="2007" cy="496"/>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L2 miss ratio</a:t>
                </a:r>
              </a:p>
            </p:txBody>
          </p:sp>
        </p:grpSp>
      </p:grpSp>
      <p:grpSp>
        <p:nvGrpSpPr>
          <p:cNvPr id="33" name="Group 32"/>
          <p:cNvGrpSpPr>
            <a:grpSpLocks noChangeAspect="1"/>
          </p:cNvGrpSpPr>
          <p:nvPr/>
        </p:nvGrpSpPr>
        <p:grpSpPr>
          <a:xfrm>
            <a:off x="539552" y="1124744"/>
            <a:ext cx="2661745" cy="1072402"/>
            <a:chOff x="451986" y="4950190"/>
            <a:chExt cx="11621831" cy="4682181"/>
          </a:xfrm>
        </p:grpSpPr>
        <p:pic>
          <p:nvPicPr>
            <p:cNvPr id="3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27330" y="4950190"/>
              <a:ext cx="2646487" cy="272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68065" y="5048080"/>
              <a:ext cx="2790272" cy="369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6"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1986" y="5048079"/>
              <a:ext cx="3515212" cy="269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08327" y="6500696"/>
              <a:ext cx="3870004" cy="290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76482" y="7295258"/>
              <a:ext cx="4819081" cy="23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6896" y="4378030"/>
            <a:ext cx="3429000" cy="754380"/>
          </a:xfrm>
          <a:prstGeom prst="rect">
            <a:avLst/>
          </a:prstGeom>
        </p:spPr>
      </p:pic>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896" y="2708920"/>
            <a:ext cx="3429000" cy="754380"/>
          </a:xfrm>
          <a:prstGeom prst="rect">
            <a:avLst/>
          </a:prstGeom>
        </p:spPr>
      </p:pic>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6896" y="3521647"/>
            <a:ext cx="3429000" cy="754380"/>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896" y="5173122"/>
            <a:ext cx="3429000" cy="754380"/>
          </a:xfrm>
          <a:prstGeom prst="rect">
            <a:avLst/>
          </a:prstGeom>
        </p:spPr>
      </p:pic>
    </p:spTree>
    <p:extLst>
      <p:ext uri="{BB962C8B-B14F-4D97-AF65-F5344CB8AC3E}">
        <p14:creationId xmlns:p14="http://schemas.microsoft.com/office/powerpoint/2010/main" val="236960461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variability through histograms and timelines</a:t>
            </a:r>
          </a:p>
        </p:txBody>
      </p:sp>
      <p:sp>
        <p:nvSpPr>
          <p:cNvPr id="3" name="Content Placeholder 2"/>
          <p:cNvSpPr>
            <a:spLocks noGrp="1"/>
          </p:cNvSpPr>
          <p:nvPr>
            <p:ph idx="1"/>
          </p:nvPr>
        </p:nvSpPr>
        <p:spPr/>
        <p:txBody>
          <a:bodyPr/>
          <a:lstStyle/>
          <a:p>
            <a:endParaRPr lang="en-US" dirty="0" smtClean="0"/>
          </a:p>
          <a:p>
            <a:r>
              <a:rPr lang="en-US" dirty="0" smtClean="0"/>
              <a:t>By </a:t>
            </a:r>
            <a:r>
              <a:rPr lang="en-US" dirty="0"/>
              <a:t>the way: six months later ….</a:t>
            </a:r>
          </a:p>
          <a:p>
            <a:endParaRPr lang="en-US" dirty="0"/>
          </a:p>
        </p:txBody>
      </p:sp>
      <p:grpSp>
        <p:nvGrpSpPr>
          <p:cNvPr id="31" name="Group 30"/>
          <p:cNvGrpSpPr>
            <a:grpSpLocks noChangeAspect="1"/>
          </p:cNvGrpSpPr>
          <p:nvPr/>
        </p:nvGrpSpPr>
        <p:grpSpPr>
          <a:xfrm>
            <a:off x="3878424" y="2517606"/>
            <a:ext cx="5011952" cy="3643905"/>
            <a:chOff x="2807217" y="2201572"/>
            <a:chExt cx="6906661" cy="5020914"/>
          </a:xfrm>
        </p:grpSpPr>
        <p:pic>
          <p:nvPicPr>
            <p:cNvPr id="32" name="Picture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7" y="4715721"/>
              <a:ext cx="3331492" cy="25067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544" y="2201572"/>
              <a:ext cx="3405334" cy="246492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217" y="4729258"/>
              <a:ext cx="3349952" cy="245507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7217" y="2216340"/>
              <a:ext cx="3349952" cy="245631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31"/>
            <p:cNvSpPr txBox="1">
              <a:spLocks noChangeAspect="1" noChangeArrowheads="1"/>
            </p:cNvSpPr>
            <p:nvPr/>
          </p:nvSpPr>
          <p:spPr bwMode="auto">
            <a:xfrm>
              <a:off x="2820753" y="2216340"/>
              <a:ext cx="2506742" cy="52189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Useful Duration</a:t>
              </a:r>
            </a:p>
          </p:txBody>
        </p:sp>
        <p:sp>
          <p:nvSpPr>
            <p:cNvPr id="37" name="Text Box 34"/>
            <p:cNvSpPr txBox="1">
              <a:spLocks noChangeAspect="1" noChangeArrowheads="1"/>
            </p:cNvSpPr>
            <p:nvPr/>
          </p:nvSpPr>
          <p:spPr bwMode="auto">
            <a:xfrm>
              <a:off x="2812139" y="4728027"/>
              <a:ext cx="1975296" cy="52189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Instructions</a:t>
              </a:r>
            </a:p>
          </p:txBody>
        </p:sp>
        <p:sp>
          <p:nvSpPr>
            <p:cNvPr id="38" name="Text Box 37"/>
            <p:cNvSpPr txBox="1">
              <a:spLocks noChangeAspect="1" noChangeArrowheads="1"/>
            </p:cNvSpPr>
            <p:nvPr/>
          </p:nvSpPr>
          <p:spPr bwMode="auto">
            <a:xfrm>
              <a:off x="6346696" y="2216340"/>
              <a:ext cx="2041140" cy="52189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IPC</a:t>
              </a:r>
            </a:p>
          </p:txBody>
        </p:sp>
        <p:sp>
          <p:nvSpPr>
            <p:cNvPr id="39" name="Text Box 40"/>
            <p:cNvSpPr txBox="1">
              <a:spLocks noChangeAspect="1" noChangeArrowheads="1"/>
            </p:cNvSpPr>
            <p:nvPr/>
          </p:nvSpPr>
          <p:spPr bwMode="auto">
            <a:xfrm>
              <a:off x="6350387" y="4728027"/>
              <a:ext cx="2213111" cy="52189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a:latin typeface="Arial" charset="0"/>
                </a:rPr>
                <a:t>L2 miss ratio</a:t>
              </a:r>
            </a:p>
          </p:txBody>
        </p:sp>
      </p:grpSp>
    </p:spTree>
    <p:extLst>
      <p:ext uri="{BB962C8B-B14F-4D97-AF65-F5344CB8AC3E}">
        <p14:creationId xmlns:p14="http://schemas.microsoft.com/office/powerpoint/2010/main" val="1351796666"/>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Tables</a:t>
            </a:r>
            <a:endParaRPr lang="en-US" dirty="0"/>
          </a:p>
        </p:txBody>
      </p:sp>
      <p:sp>
        <p:nvSpPr>
          <p:cNvPr id="3" name="Content Placeholder 2"/>
          <p:cNvSpPr>
            <a:spLocks noGrp="1"/>
          </p:cNvSpPr>
          <p:nvPr>
            <p:ph idx="1"/>
          </p:nvPr>
        </p:nvSpPr>
        <p:spPr/>
        <p:txBody>
          <a:bodyPr/>
          <a:lstStyle/>
          <a:p>
            <a:r>
              <a:rPr lang="en-US" dirty="0" smtClean="0"/>
              <a:t>An additional control dimension</a:t>
            </a:r>
          </a:p>
          <a:p>
            <a:pPr lvl="1"/>
            <a:r>
              <a:rPr lang="en-GB" dirty="0" smtClean="0"/>
              <a:t>One table (plane) per value (or range) of 3D window</a:t>
            </a:r>
          </a:p>
          <a:p>
            <a:pPr lvl="1"/>
            <a:r>
              <a:rPr lang="en-GB" dirty="0"/>
              <a:t> </a:t>
            </a:r>
            <a:r>
              <a:rPr lang="en-GB" dirty="0" smtClean="0"/>
              <a:t>i.e. histogram of duration of each function</a:t>
            </a:r>
            <a:endParaRPr lang="en-GB" dirty="0"/>
          </a:p>
          <a:p>
            <a:endParaRPr lang="en-US" dirty="0"/>
          </a:p>
        </p:txBody>
      </p:sp>
      <p:cxnSp>
        <p:nvCxnSpPr>
          <p:cNvPr id="8" name="Straight Arrow Connector 7"/>
          <p:cNvCxnSpPr/>
          <p:nvPr/>
        </p:nvCxnSpPr>
        <p:spPr>
          <a:xfrm flipV="1">
            <a:off x="4465762" y="2276872"/>
            <a:ext cx="2216792" cy="247096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 name="Right Arrow 9"/>
          <p:cNvSpPr/>
          <p:nvPr/>
        </p:nvSpPr>
        <p:spPr>
          <a:xfrm rot="1437048">
            <a:off x="4556445" y="3011325"/>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423147" y="5312997"/>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262" y="2708920"/>
            <a:ext cx="2857500" cy="628650"/>
          </a:xfrm>
          <a:prstGeom prst="rect">
            <a:avLst/>
          </a:prstGeom>
        </p:spPr>
      </p:pic>
      <p:grpSp>
        <p:nvGrpSpPr>
          <p:cNvPr id="23" name="Group 22"/>
          <p:cNvGrpSpPr/>
          <p:nvPr/>
        </p:nvGrpSpPr>
        <p:grpSpPr>
          <a:xfrm>
            <a:off x="4555438" y="2363871"/>
            <a:ext cx="4392488" cy="4176238"/>
            <a:chOff x="4427984" y="2636912"/>
            <a:chExt cx="4392488" cy="4176238"/>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5430120"/>
              <a:ext cx="1623060" cy="138303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132" y="5070306"/>
              <a:ext cx="1623060" cy="138303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4653136"/>
              <a:ext cx="1623060" cy="138303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212" y="4121159"/>
              <a:ext cx="1623060" cy="138303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0152" y="3531200"/>
              <a:ext cx="1623060" cy="1383030"/>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8597" y="3068960"/>
              <a:ext cx="1623060" cy="138303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7412" y="2636912"/>
              <a:ext cx="1623060" cy="1383030"/>
            </a:xfrm>
            <a:prstGeom prst="rect">
              <a:avLst/>
            </a:prstGeom>
          </p:spPr>
        </p:pic>
      </p:grpSp>
      <p:grpSp>
        <p:nvGrpSpPr>
          <p:cNvPr id="27" name="Group 26"/>
          <p:cNvGrpSpPr/>
          <p:nvPr/>
        </p:nvGrpSpPr>
        <p:grpSpPr>
          <a:xfrm>
            <a:off x="147936" y="4747836"/>
            <a:ext cx="2889076" cy="952424"/>
            <a:chOff x="147936" y="4747836"/>
            <a:chExt cx="2889076" cy="952424"/>
          </a:xfrm>
        </p:grpSpPr>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512" y="5071610"/>
              <a:ext cx="2857500" cy="628650"/>
            </a:xfrm>
            <a:prstGeom prst="rect">
              <a:avLst/>
            </a:prstGeom>
          </p:spPr>
        </p:pic>
        <p:sp>
          <p:nvSpPr>
            <p:cNvPr id="25" name="Text Box 5"/>
            <p:cNvSpPr txBox="1">
              <a:spLocks noChangeAspect="1" noChangeArrowheads="1"/>
            </p:cNvSpPr>
            <p:nvPr/>
          </p:nvSpPr>
          <p:spPr bwMode="auto">
            <a:xfrm>
              <a:off x="147936" y="4747836"/>
              <a:ext cx="1239017" cy="408094"/>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Duration</a:t>
              </a:r>
              <a:endParaRPr lang="en-US" sz="1800" dirty="0">
                <a:latin typeface="Arial" charset="0"/>
              </a:endParaRPr>
            </a:p>
          </p:txBody>
        </p:sp>
      </p:grpSp>
      <p:sp>
        <p:nvSpPr>
          <p:cNvPr id="26" name="Text Box 5"/>
          <p:cNvSpPr txBox="1">
            <a:spLocks noChangeAspect="1" noChangeArrowheads="1"/>
          </p:cNvSpPr>
          <p:nvPr/>
        </p:nvSpPr>
        <p:spPr bwMode="auto">
          <a:xfrm>
            <a:off x="1608262" y="2363871"/>
            <a:ext cx="1771491" cy="408268"/>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latin typeface="Arial" charset="0"/>
              </a:rPr>
              <a:t>User functions</a:t>
            </a:r>
            <a:endParaRPr lang="en-US" sz="1800" dirty="0">
              <a:latin typeface="Arial" charset="0"/>
            </a:endParaRPr>
          </a:p>
        </p:txBody>
      </p:sp>
    </p:spTree>
    <p:extLst>
      <p:ext uri="{BB962C8B-B14F-4D97-AF65-F5344CB8AC3E}">
        <p14:creationId xmlns:p14="http://schemas.microsoft.com/office/powerpoint/2010/main" val="55020234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From tables to timelines</a:t>
            </a:r>
            <a:endParaRPr lang="en-US" dirty="0"/>
          </a:p>
        </p:txBody>
      </p:sp>
      <p:sp>
        <p:nvSpPr>
          <p:cNvPr id="3" name="Content Placeholder 2"/>
          <p:cNvSpPr>
            <a:spLocks noGrp="1"/>
          </p:cNvSpPr>
          <p:nvPr>
            <p:ph idx="4294967295"/>
          </p:nvPr>
        </p:nvSpPr>
        <p:spPr>
          <a:xfrm>
            <a:off x="286852" y="1143480"/>
            <a:ext cx="8138880" cy="4437106"/>
          </a:xfrm>
        </p:spPr>
        <p:txBody>
          <a:bodyPr/>
          <a:lstStyle/>
          <a:p>
            <a:r>
              <a:rPr lang="en-US" dirty="0" smtClean="0"/>
              <a:t>Where in the timeline do the values in certain table columns appear?</a:t>
            </a:r>
          </a:p>
          <a:p>
            <a:pPr marL="221763" lvl="1" indent="-221763"/>
            <a:r>
              <a:rPr lang="en-US" dirty="0"/>
              <a:t>	</a:t>
            </a:r>
            <a:r>
              <a:rPr lang="en-US" dirty="0" err="1"/>
              <a:t>ie</a:t>
            </a:r>
            <a:r>
              <a:rPr lang="en-US" dirty="0"/>
              <a:t>. </a:t>
            </a:r>
            <a:r>
              <a:rPr lang="en-US" dirty="0" smtClean="0"/>
              <a:t>want </a:t>
            </a:r>
            <a:r>
              <a:rPr lang="en-US" dirty="0"/>
              <a:t>to see the time distribution of a given </a:t>
            </a:r>
            <a:r>
              <a:rPr lang="en-US" dirty="0" smtClean="0"/>
              <a:t>routine? </a:t>
            </a:r>
            <a:r>
              <a:rPr lang="en-US" dirty="0"/>
              <a:t>	</a:t>
            </a:r>
          </a:p>
          <a:p>
            <a:pPr marL="0" lvl="1" indent="0">
              <a:buNone/>
            </a:pPr>
            <a:r>
              <a:rPr lang="en-GB" dirty="0"/>
              <a:t>	</a:t>
            </a:r>
          </a:p>
          <a:p>
            <a:endParaRPr lang="en-US" dirty="0"/>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816" y="3079979"/>
            <a:ext cx="1693495" cy="320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587448"/>
            <a:ext cx="266112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ight Arrow 54"/>
          <p:cNvSpPr/>
          <p:nvPr/>
        </p:nvSpPr>
        <p:spPr>
          <a:xfrm rot="803765">
            <a:off x="3941261" y="3294504"/>
            <a:ext cx="1383058" cy="31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323527" y="3450528"/>
            <a:ext cx="7111508" cy="3061081"/>
            <a:chOff x="323527" y="3450528"/>
            <a:chExt cx="7111508" cy="3061081"/>
          </a:xfrm>
        </p:grpSpPr>
        <p:pic>
          <p:nvPicPr>
            <p:cNvPr id="993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188096"/>
              <a:ext cx="259200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bwMode="auto">
            <a:xfrm>
              <a:off x="7048150" y="3450528"/>
              <a:ext cx="44130" cy="2679558"/>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pic>
          <p:nvPicPr>
            <p:cNvPr id="993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7" y="5526546"/>
              <a:ext cx="2592000" cy="98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bwMode="auto">
            <a:xfrm>
              <a:off x="7393564" y="3459642"/>
              <a:ext cx="41471" cy="2595464"/>
            </a:xfrm>
            <a:prstGeom prst="rect">
              <a:avLst/>
            </a:prstGeom>
            <a:noFill/>
            <a:ln w="38100" cap="flat" cmpd="sng" algn="ctr">
              <a:solidFill>
                <a:srgbClr val="FF3399"/>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1" name="Left Arrow 50"/>
            <p:cNvSpPr/>
            <p:nvPr/>
          </p:nvSpPr>
          <p:spPr>
            <a:xfrm rot="21006590">
              <a:off x="3156029" y="4588305"/>
              <a:ext cx="2953522" cy="11618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Only showing when </a:t>
              </a:r>
              <a:r>
                <a:rPr lang="en-US" dirty="0" smtClean="0"/>
                <a:t>a </a:t>
              </a:r>
              <a:r>
                <a:rPr lang="en-US" dirty="0"/>
                <a:t>given value happens</a:t>
              </a:r>
            </a:p>
          </p:txBody>
        </p:sp>
      </p:grpSp>
    </p:spTree>
    <p:extLst>
      <p:ext uri="{BB962C8B-B14F-4D97-AF65-F5344CB8AC3E}">
        <p14:creationId xmlns:p14="http://schemas.microsoft.com/office/powerpoint/2010/main" val="95577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right)">
                                      <p:cBhvr>
                                        <p:cTn id="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 is everywhere</a:t>
            </a:r>
            <a:endParaRPr lang="en-US" dirty="0"/>
          </a:p>
        </p:txBody>
      </p:sp>
      <p:sp>
        <p:nvSpPr>
          <p:cNvPr id="29696" name="Content Placeholder 29695"/>
          <p:cNvSpPr>
            <a:spLocks noGrp="1"/>
          </p:cNvSpPr>
          <p:nvPr>
            <p:ph idx="1"/>
          </p:nvPr>
        </p:nvSpPr>
        <p:spPr/>
        <p:txBody>
          <a:bodyPr/>
          <a:lstStyle/>
          <a:p>
            <a:r>
              <a:rPr lang="en-US" dirty="0" smtClean="0"/>
              <a:t>Hydro MPI @ 8 cores</a:t>
            </a:r>
          </a:p>
          <a:p>
            <a:pPr lvl="1"/>
            <a:r>
              <a:rPr lang="en-US" dirty="0" smtClean="0"/>
              <a:t>In space … and time</a:t>
            </a:r>
            <a:endParaRPr lang="en-US" dirty="0"/>
          </a:p>
        </p:txBody>
      </p:sp>
      <p:grpSp>
        <p:nvGrpSpPr>
          <p:cNvPr id="29706" name="Group 29705"/>
          <p:cNvGrpSpPr/>
          <p:nvPr/>
        </p:nvGrpSpPr>
        <p:grpSpPr>
          <a:xfrm>
            <a:off x="1279227" y="2161607"/>
            <a:ext cx="7653184" cy="2347513"/>
            <a:chOff x="1279227" y="2161607"/>
            <a:chExt cx="7653184" cy="2347513"/>
          </a:xfrm>
        </p:grpSpPr>
        <p:sp>
          <p:nvSpPr>
            <p:cNvPr id="11" name="TextBox 10"/>
            <p:cNvSpPr txBox="1"/>
            <p:nvPr/>
          </p:nvSpPr>
          <p:spPr>
            <a:xfrm>
              <a:off x="3707904" y="2161607"/>
              <a:ext cx="5224507" cy="646331"/>
            </a:xfrm>
            <a:prstGeom prst="rect">
              <a:avLst/>
            </a:prstGeom>
            <a:noFill/>
          </p:spPr>
          <p:txBody>
            <a:bodyPr wrap="none" rtlCol="0">
              <a:spAutoFit/>
            </a:bodyPr>
            <a:lstStyle/>
            <a:p>
              <a:r>
                <a:rPr lang="en-US" dirty="0" smtClean="0"/>
                <a:t>Useful instructions Histogram: 2.12e6 – 3.00e6]</a:t>
              </a:r>
            </a:p>
            <a:p>
              <a:r>
                <a:rPr lang="en-US" dirty="0" smtClean="0"/>
                <a:t>Color: average IPC: [0,5 – 0.94]</a:t>
              </a:r>
              <a:endParaRPr lang="en-US" dirty="0"/>
            </a:p>
          </p:txBody>
        </p:sp>
        <p:grpSp>
          <p:nvGrpSpPr>
            <p:cNvPr id="29705" name="Group 29704"/>
            <p:cNvGrpSpPr/>
            <p:nvPr/>
          </p:nvGrpSpPr>
          <p:grpSpPr>
            <a:xfrm>
              <a:off x="1279227" y="2161607"/>
              <a:ext cx="2428677" cy="2347513"/>
              <a:chOff x="3943523" y="1124744"/>
              <a:chExt cx="2428677" cy="2347513"/>
            </a:xfrm>
          </p:grpSpPr>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523" y="1124744"/>
                <a:ext cx="2428677" cy="234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eft Brace 13"/>
              <p:cNvSpPr/>
              <p:nvPr/>
            </p:nvSpPr>
            <p:spPr>
              <a:xfrm rot="16200000">
                <a:off x="4860032" y="2492895"/>
                <a:ext cx="216023" cy="165618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p:cNvSpPr/>
              <p:nvPr/>
            </p:nvSpPr>
            <p:spPr>
              <a:xfrm>
                <a:off x="4135649" y="1543984"/>
                <a:ext cx="357028" cy="173267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1" name="Curved Connector 20"/>
          <p:cNvCxnSpPr>
            <a:stCxn id="19" idx="2"/>
            <a:endCxn id="23" idx="1"/>
          </p:cNvCxnSpPr>
          <p:nvPr/>
        </p:nvCxnSpPr>
        <p:spPr>
          <a:xfrm rot="10800000" flipV="1">
            <a:off x="718521" y="3447186"/>
            <a:ext cx="752832" cy="1868702"/>
          </a:xfrm>
          <a:prstGeom prst="curved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9703" name="Group 29702"/>
          <p:cNvGrpSpPr/>
          <p:nvPr/>
        </p:nvGrpSpPr>
        <p:grpSpPr>
          <a:xfrm>
            <a:off x="179512" y="5291916"/>
            <a:ext cx="4220153" cy="1368251"/>
            <a:chOff x="495863" y="5291916"/>
            <a:chExt cx="4220153" cy="1368251"/>
          </a:xfrm>
        </p:grpSpPr>
        <p:grpSp>
          <p:nvGrpSpPr>
            <p:cNvPr id="6" name="Group 5"/>
            <p:cNvGrpSpPr/>
            <p:nvPr/>
          </p:nvGrpSpPr>
          <p:grpSpPr>
            <a:xfrm>
              <a:off x="495863" y="5291916"/>
              <a:ext cx="4220153" cy="1368251"/>
              <a:chOff x="495863" y="4363452"/>
              <a:chExt cx="4220153" cy="1368251"/>
            </a:xfrm>
          </p:grpSpPr>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701147"/>
                <a:ext cx="4176464" cy="1030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95863" y="4363452"/>
                <a:ext cx="1980029" cy="369332"/>
              </a:xfrm>
              <a:prstGeom prst="rect">
                <a:avLst/>
              </a:prstGeom>
              <a:noFill/>
            </p:spPr>
            <p:txBody>
              <a:bodyPr wrap="none" rtlCol="0">
                <a:spAutoFit/>
              </a:bodyPr>
              <a:lstStyle/>
              <a:p>
                <a:r>
                  <a:rPr lang="en-US" dirty="0" smtClean="0"/>
                  <a:t>[2.12e6 – 2.24e6]</a:t>
                </a:r>
                <a:endParaRPr lang="en-US" dirty="0"/>
              </a:p>
            </p:txBody>
          </p:sp>
        </p:grpSp>
        <p:sp>
          <p:nvSpPr>
            <p:cNvPr id="23" name="Oval 22"/>
            <p:cNvSpPr/>
            <p:nvPr/>
          </p:nvSpPr>
          <p:spPr>
            <a:xfrm>
              <a:off x="971600" y="5293697"/>
              <a:ext cx="432048" cy="15152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Curved Connector 29"/>
          <p:cNvCxnSpPr>
            <a:stCxn id="14" idx="1"/>
            <a:endCxn id="31" idx="2"/>
          </p:cNvCxnSpPr>
          <p:nvPr/>
        </p:nvCxnSpPr>
        <p:spPr>
          <a:xfrm rot="16200000" flipH="1">
            <a:off x="3005478" y="3764132"/>
            <a:ext cx="432744" cy="1836204"/>
          </a:xfrm>
          <a:prstGeom prst="curvedConnector4">
            <a:avLst>
              <a:gd name="adj1" fmla="val 52826"/>
              <a:gd name="adj2" fmla="val 5294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9702" name="Group 29701"/>
          <p:cNvGrpSpPr/>
          <p:nvPr/>
        </p:nvGrpSpPr>
        <p:grpSpPr>
          <a:xfrm>
            <a:off x="4139952" y="3933056"/>
            <a:ext cx="4680520" cy="1449452"/>
            <a:chOff x="4139952" y="3419708"/>
            <a:chExt cx="4680520" cy="1449452"/>
          </a:xfrm>
        </p:grpSpPr>
        <p:grpSp>
          <p:nvGrpSpPr>
            <p:cNvPr id="4" name="Group 3"/>
            <p:cNvGrpSpPr/>
            <p:nvPr/>
          </p:nvGrpSpPr>
          <p:grpSpPr>
            <a:xfrm>
              <a:off x="4139952" y="3419708"/>
              <a:ext cx="4680520" cy="1449452"/>
              <a:chOff x="4211960" y="1843171"/>
              <a:chExt cx="4680520" cy="1449452"/>
            </a:xfrm>
          </p:grpSpPr>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2146883"/>
                <a:ext cx="4643264" cy="114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912451" y="1843171"/>
                <a:ext cx="1980029" cy="369332"/>
              </a:xfrm>
              <a:prstGeom prst="rect">
                <a:avLst/>
              </a:prstGeom>
              <a:noFill/>
            </p:spPr>
            <p:txBody>
              <a:bodyPr wrap="none" rtlCol="0">
                <a:spAutoFit/>
              </a:bodyPr>
              <a:lstStyle/>
              <a:p>
                <a:pPr algn="r"/>
                <a:r>
                  <a:rPr lang="en-US" dirty="0" smtClean="0"/>
                  <a:t>[2.12e6 – 3.00e6]</a:t>
                </a:r>
                <a:endParaRPr lang="en-US" dirty="0"/>
              </a:p>
            </p:txBody>
          </p:sp>
        </p:grpSp>
        <p:sp>
          <p:nvSpPr>
            <p:cNvPr id="31" name="Oval 30"/>
            <p:cNvSpPr/>
            <p:nvPr/>
          </p:nvSpPr>
          <p:spPr>
            <a:xfrm>
              <a:off x="4139952" y="4189388"/>
              <a:ext cx="432048" cy="3917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p:cNvSpPr txBox="1"/>
          <p:nvPr/>
        </p:nvSpPr>
        <p:spPr>
          <a:xfrm>
            <a:off x="4499993" y="5661248"/>
            <a:ext cx="3528392" cy="923330"/>
          </a:xfrm>
          <a:prstGeom prst="rect">
            <a:avLst/>
          </a:prstGeom>
          <a:noFill/>
        </p:spPr>
        <p:txBody>
          <a:bodyPr wrap="square" rtlCol="0">
            <a:spAutoFit/>
          </a:bodyPr>
          <a:lstStyle/>
          <a:p>
            <a:r>
              <a:rPr lang="en-US" dirty="0"/>
              <a:t>V</a:t>
            </a:r>
            <a:r>
              <a:rPr lang="en-US" dirty="0" smtClean="0"/>
              <a:t>ery small spatial and long term</a:t>
            </a:r>
          </a:p>
          <a:p>
            <a:r>
              <a:rPr lang="en-US" dirty="0" smtClean="0"/>
              <a:t>computational variability </a:t>
            </a:r>
          </a:p>
          <a:p>
            <a:r>
              <a:rPr lang="en-US" dirty="0" smtClean="0"/>
              <a:t>for a specific behavioral region</a:t>
            </a:r>
            <a:endParaRPr lang="en-US" dirty="0"/>
          </a:p>
        </p:txBody>
      </p:sp>
    </p:spTree>
    <p:extLst>
      <p:ext uri="{BB962C8B-B14F-4D97-AF65-F5344CB8AC3E}">
        <p14:creationId xmlns:p14="http://schemas.microsoft.com/office/powerpoint/2010/main" val="2596349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Variability … is everywhere</a:t>
            </a:r>
          </a:p>
        </p:txBody>
      </p:sp>
      <p:sp>
        <p:nvSpPr>
          <p:cNvPr id="3" name="Content Placeholder 2"/>
          <p:cNvSpPr>
            <a:spLocks noGrp="1"/>
          </p:cNvSpPr>
          <p:nvPr>
            <p:ph idx="1"/>
          </p:nvPr>
        </p:nvSpPr>
        <p:spPr>
          <a:xfrm>
            <a:off x="107504" y="980728"/>
            <a:ext cx="4968552" cy="5184576"/>
          </a:xfrm>
        </p:spPr>
        <p:txBody>
          <a:bodyPr>
            <a:normAutofit/>
          </a:bodyPr>
          <a:lstStyle/>
          <a:p>
            <a:r>
              <a:rPr lang="en-US" sz="2000" dirty="0" smtClean="0"/>
              <a:t>CESM: 16 processes, 2 simulated days</a:t>
            </a:r>
          </a:p>
          <a:p>
            <a:endParaRPr lang="en-US" sz="2000" dirty="0" smtClean="0"/>
          </a:p>
          <a:p>
            <a:r>
              <a:rPr lang="en-US" sz="2000" dirty="0" smtClean="0"/>
              <a:t>Histogram useful computation duration shows high variability</a:t>
            </a:r>
          </a:p>
          <a:p>
            <a:r>
              <a:rPr lang="en-US" sz="2000" dirty="0" smtClean="0"/>
              <a:t>How is it distributed?</a:t>
            </a:r>
          </a:p>
          <a:p>
            <a:pPr marL="0" indent="0">
              <a:buNone/>
            </a:pPr>
            <a:endParaRPr lang="en-US" sz="2000" dirty="0" smtClean="0"/>
          </a:p>
          <a:p>
            <a:r>
              <a:rPr lang="en-US" sz="2000" dirty="0" smtClean="0"/>
              <a:t>Dynamic </a:t>
            </a:r>
            <a:r>
              <a:rPr lang="en-US" sz="2000" dirty="0"/>
              <a:t>imbalance</a:t>
            </a:r>
          </a:p>
          <a:p>
            <a:pPr lvl="1"/>
            <a:r>
              <a:rPr lang="en-US" sz="1600" dirty="0" smtClean="0"/>
              <a:t>In space and time</a:t>
            </a:r>
          </a:p>
          <a:p>
            <a:pPr lvl="1"/>
            <a:r>
              <a:rPr lang="en-US" sz="1600" dirty="0" smtClean="0"/>
              <a:t>Day and night.</a:t>
            </a:r>
          </a:p>
          <a:p>
            <a:pPr lvl="1"/>
            <a:r>
              <a:rPr lang="en-US" sz="1600" dirty="0" smtClean="0"/>
              <a:t>Season ? </a:t>
            </a:r>
            <a:r>
              <a:rPr lang="en-US" sz="1600" dirty="0" smtClean="0">
                <a:sym typeface="Wingdings" pitchFamily="2" charset="2"/>
              </a:rPr>
              <a:t></a:t>
            </a:r>
            <a:endParaRPr lang="en-US" sz="1600" dirty="0" smtClean="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231" y="698482"/>
            <a:ext cx="2638425"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481908"/>
            <a:ext cx="5867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385" name="Group 16384"/>
          <p:cNvGrpSpPr/>
          <p:nvPr/>
        </p:nvGrpSpPr>
        <p:grpSpPr>
          <a:xfrm>
            <a:off x="2915816" y="1268760"/>
            <a:ext cx="5867400" cy="3664768"/>
            <a:chOff x="2953072" y="1268760"/>
            <a:chExt cx="5867400" cy="3664768"/>
          </a:xfrm>
        </p:grpSpPr>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072" y="3485728"/>
              <a:ext cx="5867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384" name="Group 16383"/>
            <p:cNvGrpSpPr/>
            <p:nvPr/>
          </p:nvGrpSpPr>
          <p:grpSpPr>
            <a:xfrm>
              <a:off x="5886772" y="1268760"/>
              <a:ext cx="2501652" cy="2213148"/>
              <a:chOff x="5886772" y="1268760"/>
              <a:chExt cx="2501652" cy="2213148"/>
            </a:xfrm>
          </p:grpSpPr>
          <p:sp>
            <p:nvSpPr>
              <p:cNvPr id="26" name="Rectangle 25"/>
              <p:cNvSpPr/>
              <p:nvPr/>
            </p:nvSpPr>
            <p:spPr>
              <a:xfrm>
                <a:off x="7236296" y="1268760"/>
                <a:ext cx="1152128" cy="158417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27"/>
              <p:cNvCxnSpPr>
                <a:stCxn id="26" idx="2"/>
                <a:endCxn id="16386" idx="0"/>
              </p:cNvCxnSpPr>
              <p:nvPr/>
            </p:nvCxnSpPr>
            <p:spPr>
              <a:xfrm rot="5400000">
                <a:off x="6535080" y="2204628"/>
                <a:ext cx="628972" cy="1925588"/>
              </a:xfrm>
              <a:prstGeom prst="curved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2915816" y="3483320"/>
            <a:ext cx="5979385" cy="3114032"/>
            <a:chOff x="2715699" y="3202928"/>
            <a:chExt cx="5979385" cy="3114032"/>
          </a:xfrm>
        </p:grpSpPr>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699" y="4869160"/>
              <a:ext cx="5867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3870548" y="3202928"/>
              <a:ext cx="4824536" cy="2034656"/>
              <a:chOff x="2555776" y="3202928"/>
              <a:chExt cx="4824536" cy="2034656"/>
            </a:xfrm>
          </p:grpSpPr>
          <p:cxnSp>
            <p:nvCxnSpPr>
              <p:cNvPr id="5" name="Straight Connector 4"/>
              <p:cNvCxnSpPr/>
              <p:nvPr/>
            </p:nvCxnSpPr>
            <p:spPr>
              <a:xfrm flipV="1">
                <a:off x="2555776" y="4506712"/>
                <a:ext cx="357319" cy="57847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12232" y="4509120"/>
                <a:ext cx="4168080" cy="72846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3848" y="3202928"/>
                <a:ext cx="0" cy="13037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13095" y="3205336"/>
                <a:ext cx="0" cy="13037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p:cNvGrpSpPr/>
          <p:nvPr/>
        </p:nvGrpSpPr>
        <p:grpSpPr>
          <a:xfrm>
            <a:off x="2915816" y="3485728"/>
            <a:ext cx="5867400" cy="3111624"/>
            <a:chOff x="2931723" y="3205336"/>
            <a:chExt cx="5867400" cy="3111624"/>
          </a:xfrm>
        </p:grpSpPr>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1723" y="4869160"/>
              <a:ext cx="5867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3870548" y="3205336"/>
              <a:ext cx="4824536" cy="1882256"/>
              <a:chOff x="2889448" y="3355328"/>
              <a:chExt cx="4824536" cy="1882256"/>
            </a:xfrm>
          </p:grpSpPr>
          <p:cxnSp>
            <p:nvCxnSpPr>
              <p:cNvPr id="23" name="Straight Connector 22"/>
              <p:cNvCxnSpPr/>
              <p:nvPr/>
            </p:nvCxnSpPr>
            <p:spPr>
              <a:xfrm flipH="1" flipV="1">
                <a:off x="5247084" y="4656704"/>
                <a:ext cx="2466900" cy="58088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247084" y="3355328"/>
                <a:ext cx="0" cy="13037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887044" y="3357736"/>
                <a:ext cx="0" cy="130378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889448" y="4661520"/>
                <a:ext cx="1994875" cy="57606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43690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500" fill="hold"/>
                                        <p:tgtEl>
                                          <p:spTgt spid="16386"/>
                                        </p:tgtEl>
                                        <p:attrNameLst>
                                          <p:attrName>ppt_w</p:attrName>
                                        </p:attrNameLst>
                                      </p:cBhvr>
                                      <p:tavLst>
                                        <p:tav tm="0">
                                          <p:val>
                                            <p:fltVal val="0"/>
                                          </p:val>
                                        </p:tav>
                                        <p:tav tm="100000">
                                          <p:val>
                                            <p:strVal val="#ppt_w"/>
                                          </p:val>
                                        </p:tav>
                                      </p:tavLst>
                                    </p:anim>
                                    <p:anim calcmode="lin" valueType="num">
                                      <p:cBhvr>
                                        <p:cTn id="8" dur="500" fill="hold"/>
                                        <p:tgtEl>
                                          <p:spTgt spid="16386"/>
                                        </p:tgtEl>
                                        <p:attrNameLst>
                                          <p:attrName>ppt_h</p:attrName>
                                        </p:attrNameLst>
                                      </p:cBhvr>
                                      <p:tavLst>
                                        <p:tav tm="0">
                                          <p:val>
                                            <p:fltVal val="0"/>
                                          </p:val>
                                        </p:tav>
                                        <p:tav tm="100000">
                                          <p:val>
                                            <p:strVal val="#ppt_h"/>
                                          </p:val>
                                        </p:tav>
                                      </p:tavLst>
                                    </p:anim>
                                    <p:animEffect transition="in" filter="fade">
                                      <p:cBhvr>
                                        <p:cTn id="9" dur="500"/>
                                        <p:tgtEl>
                                          <p:spTgt spid="1638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6385"/>
                                        </p:tgtEl>
                                        <p:attrNameLst>
                                          <p:attrName>style.visibility</p:attrName>
                                        </p:attrNameLst>
                                      </p:cBhvr>
                                      <p:to>
                                        <p:strVal val="visible"/>
                                      </p:to>
                                    </p:set>
                                    <p:animEffect transition="in" filter="wipe(up)">
                                      <p:cBhvr>
                                        <p:cTn id="14" dur="500"/>
                                        <p:tgtEl>
                                          <p:spTgt spid="1638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p:cTn id="3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3" dur="500"/>
                                        <p:tgtEl>
                                          <p:spTgt spid="3">
                                            <p:txEl>
                                              <p:pRg st="5" end="5"/>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p:cTn id="36"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7"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8" dur="500"/>
                                        <p:tgtEl>
                                          <p:spTgt spid="3">
                                            <p:txEl>
                                              <p:pRg st="6" end="6"/>
                                            </p:txEl>
                                          </p:spTgt>
                                        </p:tgtEl>
                                      </p:cBhvr>
                                    </p:animEffect>
                                  </p:childTnLst>
                                </p:cTn>
                              </p:par>
                              <p:par>
                                <p:cTn id="39" presetID="53" presetClass="entr" presetSubtype="16"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p:cTn id="41"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3" dur="500"/>
                                        <p:tgtEl>
                                          <p:spTgt spid="3">
                                            <p:txEl>
                                              <p:pRg st="7" end="7"/>
                                            </p:txEl>
                                          </p:spTgt>
                                        </p:tgtEl>
                                      </p:cBhvr>
                                    </p:animEffect>
                                  </p:childTnLst>
                                </p:cTn>
                              </p:par>
                              <p:par>
                                <p:cTn id="44" presetID="53" presetClass="entr" presetSubtype="16" fill="hold"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p:cTn id="46"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mechanisms integrated in the GUI</a:t>
            </a:r>
            <a:endParaRPr lang="en-US" dirty="0"/>
          </a:p>
        </p:txBody>
      </p:sp>
      <p:sp>
        <p:nvSpPr>
          <p:cNvPr id="3" name="Content Placeholder 2"/>
          <p:cNvSpPr>
            <a:spLocks noGrp="1"/>
          </p:cNvSpPr>
          <p:nvPr>
            <p:ph idx="1"/>
          </p:nvPr>
        </p:nvSpPr>
        <p:spPr/>
        <p:txBody>
          <a:bodyPr/>
          <a:lstStyle/>
          <a:p>
            <a:r>
              <a:rPr lang="en-US" dirty="0" smtClean="0"/>
              <a:t>Trace manipulation</a:t>
            </a:r>
          </a:p>
          <a:p>
            <a:pPr lvl="1"/>
            <a:r>
              <a:rPr lang="en-US" dirty="0" smtClean="0"/>
              <a:t>Cut</a:t>
            </a:r>
          </a:p>
          <a:p>
            <a:pPr lvl="1"/>
            <a:r>
              <a:rPr lang="en-US" dirty="0" smtClean="0"/>
              <a:t>Filter</a:t>
            </a:r>
          </a:p>
          <a:p>
            <a:pPr marL="0" indent="0">
              <a:buNone/>
            </a:pPr>
            <a:endParaRPr lang="en-US" dirty="0"/>
          </a:p>
          <a:p>
            <a:r>
              <a:rPr lang="en-US" dirty="0" smtClean="0"/>
              <a:t>Performance analytics</a:t>
            </a:r>
          </a:p>
          <a:p>
            <a:pPr lvl="1"/>
            <a:r>
              <a:rPr lang="en-US" dirty="0" smtClean="0"/>
              <a:t>Clustering</a:t>
            </a:r>
          </a:p>
          <a:p>
            <a:pPr lvl="1"/>
            <a:r>
              <a:rPr lang="en-US" dirty="0" smtClean="0"/>
              <a:t>Folding</a:t>
            </a:r>
          </a:p>
          <a:p>
            <a:pPr lvl="1"/>
            <a:r>
              <a:rPr lang="en-US" dirty="0" smtClean="0"/>
              <a:t>Tracking</a:t>
            </a:r>
          </a:p>
          <a:p>
            <a:pPr lvl="1"/>
            <a:endParaRPr lang="en-US" dirty="0" smtClean="0"/>
          </a:p>
          <a:p>
            <a:r>
              <a:rPr lang="en-US" dirty="0" smtClean="0"/>
              <a:t>Executing external commands an tools</a:t>
            </a:r>
          </a:p>
          <a:p>
            <a:pPr lvl="1"/>
            <a:r>
              <a:rPr lang="en-US" dirty="0" smtClean="0"/>
              <a:t>BSC Tools</a:t>
            </a:r>
          </a:p>
          <a:p>
            <a:pPr lvl="1"/>
            <a:r>
              <a:rPr lang="en-US" dirty="0" smtClean="0"/>
              <a:t>Scripts</a:t>
            </a:r>
          </a:p>
          <a:p>
            <a:pPr lvl="1"/>
            <a:r>
              <a:rPr lang="en-US" dirty="0" smtClean="0"/>
              <a:t>External tools</a:t>
            </a:r>
            <a:endParaRPr lang="en-US" dirty="0"/>
          </a:p>
          <a:p>
            <a:pPr marL="0" indent="0">
              <a:buNone/>
            </a:pPr>
            <a:endParaRPr lang="en-US" dirty="0"/>
          </a:p>
        </p:txBody>
      </p:sp>
    </p:spTree>
    <p:extLst>
      <p:ext uri="{BB962C8B-B14F-4D97-AF65-F5344CB8AC3E}">
        <p14:creationId xmlns:p14="http://schemas.microsoft.com/office/powerpoint/2010/main" val="270746108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Paraver</a:t>
            </a:r>
            <a:r>
              <a:rPr lang="en-US" dirty="0"/>
              <a:t> </a:t>
            </a:r>
            <a:r>
              <a:rPr lang="en-US" dirty="0" smtClean="0"/>
              <a:t>mathematical foundation</a:t>
            </a:r>
            <a:endParaRPr lang="en-US" dirty="0"/>
          </a:p>
        </p:txBody>
      </p:sp>
      <p:grpSp>
        <p:nvGrpSpPr>
          <p:cNvPr id="3" name="Group 2"/>
          <p:cNvGrpSpPr/>
          <p:nvPr/>
        </p:nvGrpSpPr>
        <p:grpSpPr>
          <a:xfrm>
            <a:off x="5582870" y="2204864"/>
            <a:ext cx="3381618" cy="985049"/>
            <a:chOff x="702045" y="1052736"/>
            <a:chExt cx="3381618" cy="985049"/>
          </a:xfrm>
        </p:grpSpPr>
        <p:graphicFrame>
          <p:nvGraphicFramePr>
            <p:cNvPr id="4" name="Object 5"/>
            <p:cNvGraphicFramePr>
              <a:graphicFrameLocks noChangeAspect="1"/>
            </p:cNvGraphicFramePr>
            <p:nvPr>
              <p:extLst>
                <p:ext uri="{D42A27DB-BD31-4B8C-83A1-F6EECF244321}">
                  <p14:modId xmlns:p14="http://schemas.microsoft.com/office/powerpoint/2010/main" val="658010209"/>
                </p:ext>
              </p:extLst>
            </p:nvPr>
          </p:nvGraphicFramePr>
          <p:xfrm>
            <a:off x="1361100" y="1052736"/>
            <a:ext cx="2722563" cy="401638"/>
          </p:xfrm>
          <a:graphic>
            <a:graphicData uri="http://schemas.openxmlformats.org/presentationml/2006/ole">
              <mc:AlternateContent xmlns:mc="http://schemas.openxmlformats.org/markup-compatibility/2006">
                <mc:Choice xmlns:v="urn:schemas-microsoft-com:vml" Requires="v">
                  <p:oleObj spid="_x0000_s47109" name="Equation" r:id="rId3" imgW="1549080" imgH="228600" progId="Equation.3">
                    <p:embed/>
                  </p:oleObj>
                </mc:Choice>
                <mc:Fallback>
                  <p:oleObj name="Equation" r:id="rId3" imgW="1549080" imgH="228600" progId="Equation.3">
                    <p:embed/>
                    <p:pic>
                      <p:nvPicPr>
                        <p:cNvPr id="0" name=""/>
                        <p:cNvPicPr>
                          <a:picLocks noChangeAspect="1" noChangeArrowheads="1"/>
                        </p:cNvPicPr>
                        <p:nvPr/>
                      </p:nvPicPr>
                      <p:blipFill>
                        <a:blip r:embed="rId4"/>
                        <a:srcRect/>
                        <a:stretch>
                          <a:fillRect/>
                        </a:stretch>
                      </p:blipFill>
                      <p:spPr bwMode="auto">
                        <a:xfrm>
                          <a:off x="1361100" y="1052736"/>
                          <a:ext cx="2722563"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 Box 17"/>
            <p:cNvSpPr txBox="1">
              <a:spLocks noChangeArrowheads="1"/>
            </p:cNvSpPr>
            <p:nvPr/>
          </p:nvSpPr>
          <p:spPr bwMode="auto">
            <a:xfrm>
              <a:off x="702045" y="1772816"/>
              <a:ext cx="1319257"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Function of time</a:t>
              </a:r>
            </a:p>
          </p:txBody>
        </p:sp>
        <p:sp>
          <p:nvSpPr>
            <p:cNvPr id="6" name="Text Box 18"/>
            <p:cNvSpPr txBox="1">
              <a:spLocks noChangeArrowheads="1"/>
            </p:cNvSpPr>
            <p:nvPr/>
          </p:nvSpPr>
          <p:spPr bwMode="auto">
            <a:xfrm>
              <a:off x="2149633" y="1700808"/>
              <a:ext cx="13176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Series of values</a:t>
              </a:r>
            </a:p>
          </p:txBody>
        </p:sp>
        <p:sp>
          <p:nvSpPr>
            <p:cNvPr id="7" name="Oval 19"/>
            <p:cNvSpPr>
              <a:spLocks noChangeArrowheads="1"/>
            </p:cNvSpPr>
            <p:nvPr/>
          </p:nvSpPr>
          <p:spPr bwMode="auto">
            <a:xfrm>
              <a:off x="1314786" y="1133277"/>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8" name="AutoShape 20"/>
            <p:cNvCxnSpPr>
              <a:cxnSpLocks noChangeShapeType="1"/>
              <a:stCxn id="5" idx="0"/>
              <a:endCxn id="7" idx="4"/>
            </p:cNvCxnSpPr>
            <p:nvPr/>
          </p:nvCxnSpPr>
          <p:spPr bwMode="auto">
            <a:xfrm rot="5400000" flipH="1" flipV="1">
              <a:off x="1192615" y="1516683"/>
              <a:ext cx="425192" cy="87074"/>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 name="Oval 21"/>
            <p:cNvSpPr>
              <a:spLocks noChangeArrowheads="1"/>
            </p:cNvSpPr>
            <p:nvPr/>
          </p:nvSpPr>
          <p:spPr bwMode="auto">
            <a:xfrm>
              <a:off x="2064971" y="1186864"/>
              <a:ext cx="267923" cy="214347"/>
            </a:xfrm>
            <a:prstGeom prst="ellipse">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99" tIns="32149" rIns="64299" bIns="32149" anchor="ctr"/>
            <a:lstStyle/>
            <a:p>
              <a:endParaRPr lang="en-US"/>
            </a:p>
          </p:txBody>
        </p:sp>
        <p:cxnSp>
          <p:nvCxnSpPr>
            <p:cNvPr id="10" name="AutoShape 22"/>
            <p:cNvCxnSpPr>
              <a:cxnSpLocks noChangeShapeType="1"/>
              <a:stCxn id="6" idx="0"/>
              <a:endCxn id="9" idx="4"/>
            </p:cNvCxnSpPr>
            <p:nvPr/>
          </p:nvCxnSpPr>
          <p:spPr bwMode="auto">
            <a:xfrm rot="16200000" flipV="1">
              <a:off x="2353899" y="1246246"/>
              <a:ext cx="299597" cy="60952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5" name="Curved Connector 14"/>
          <p:cNvCxnSpPr>
            <a:stCxn id="14" idx="2"/>
            <a:endCxn id="17" idx="0"/>
          </p:cNvCxnSpPr>
          <p:nvPr/>
        </p:nvCxnSpPr>
        <p:spPr>
          <a:xfrm rot="5400000">
            <a:off x="1508297" y="1379272"/>
            <a:ext cx="437480" cy="216456"/>
          </a:xfrm>
          <a:prstGeom prst="curved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7" idx="2"/>
            <a:endCxn id="46" idx="0"/>
          </p:cNvCxnSpPr>
          <p:nvPr/>
        </p:nvCxnSpPr>
        <p:spPr>
          <a:xfrm rot="16200000" flipH="1">
            <a:off x="1572913" y="1948262"/>
            <a:ext cx="129090" cy="37298"/>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332" y="1700808"/>
            <a:ext cx="1349827" cy="264969"/>
            <a:chOff x="6307900" y="2610623"/>
            <a:chExt cx="1349827" cy="264969"/>
          </a:xfrm>
        </p:grpSpPr>
        <p:sp>
          <p:nvSpPr>
            <p:cNvPr id="12" name="Text Box 58"/>
            <p:cNvSpPr txBox="1">
              <a:spLocks noChangeArrowheads="1"/>
            </p:cNvSpPr>
            <p:nvPr/>
          </p:nvSpPr>
          <p:spPr bwMode="auto">
            <a:xfrm>
              <a:off x="7156003" y="2610623"/>
              <a:ext cx="50172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a:solidFill>
                    <a:schemeClr val="tx1"/>
                  </a:solidFill>
                  <a:latin typeface="Arial" charset="0"/>
                </a:rPr>
                <a:t>Filter</a:t>
              </a:r>
            </a:p>
          </p:txBody>
        </p:sp>
        <p:sp>
          <p:nvSpPr>
            <p:cNvPr id="17" name="Rectangle 16"/>
            <p:cNvSpPr/>
            <p:nvPr/>
          </p:nvSpPr>
          <p:spPr>
            <a:xfrm>
              <a:off x="6307900" y="2616055"/>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195332" y="2204864"/>
            <a:ext cx="1672485" cy="264969"/>
            <a:chOff x="6307900" y="3001218"/>
            <a:chExt cx="1672485" cy="264969"/>
          </a:xfrm>
        </p:grpSpPr>
        <p:sp>
          <p:nvSpPr>
            <p:cNvPr id="13" name="Text Box 59"/>
            <p:cNvSpPr txBox="1">
              <a:spLocks noChangeArrowheads="1"/>
            </p:cNvSpPr>
            <p:nvPr/>
          </p:nvSpPr>
          <p:spPr bwMode="auto">
            <a:xfrm>
              <a:off x="7154854" y="3001218"/>
              <a:ext cx="82553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a:solidFill>
                    <a:schemeClr val="tx1"/>
                  </a:solidFill>
                  <a:latin typeface="Arial" charset="0"/>
                </a:rPr>
                <a:t>Semantic</a:t>
              </a:r>
            </a:p>
          </p:txBody>
        </p:sp>
        <p:sp>
          <p:nvSpPr>
            <p:cNvPr id="18" name="Rectangle 17"/>
            <p:cNvSpPr/>
            <p:nvPr/>
          </p:nvSpPr>
          <p:spPr>
            <a:xfrm>
              <a:off x="6307900" y="3035639"/>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Curved Connector 19"/>
          <p:cNvCxnSpPr>
            <a:stCxn id="18" idx="2"/>
            <a:endCxn id="19" idx="0"/>
          </p:cNvCxnSpPr>
          <p:nvPr/>
        </p:nvCxnSpPr>
        <p:spPr>
          <a:xfrm rot="16200000" flipH="1">
            <a:off x="1444036" y="2610183"/>
            <a:ext cx="417491" cy="67945"/>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263277" y="2803991"/>
            <a:ext cx="1508523" cy="264969"/>
            <a:chOff x="6339924" y="3457839"/>
            <a:chExt cx="1508523" cy="264969"/>
          </a:xfrm>
        </p:grpSpPr>
        <p:sp>
          <p:nvSpPr>
            <p:cNvPr id="19" name="Rectangle 18"/>
            <p:cNvSpPr/>
            <p:nvPr/>
          </p:nvSpPr>
          <p:spPr>
            <a:xfrm>
              <a:off x="6339924" y="3506750"/>
              <a:ext cx="846954" cy="1961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59"/>
            <p:cNvSpPr txBox="1">
              <a:spLocks noChangeArrowheads="1"/>
            </p:cNvSpPr>
            <p:nvPr/>
          </p:nvSpPr>
          <p:spPr bwMode="auto">
            <a:xfrm>
              <a:off x="7171996" y="3457839"/>
              <a:ext cx="676451"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Display</a:t>
              </a:r>
              <a:endParaRPr lang="en-US" sz="1300" dirty="0">
                <a:solidFill>
                  <a:schemeClr val="tx1"/>
                </a:solidFill>
                <a:latin typeface="Arial" charset="0"/>
              </a:endParaRPr>
            </a:p>
          </p:txBody>
        </p:sp>
      </p:grpSp>
      <p:cxnSp>
        <p:nvCxnSpPr>
          <p:cNvPr id="23" name="Curved Connector 22"/>
          <p:cNvCxnSpPr>
            <a:stCxn id="19" idx="2"/>
            <a:endCxn id="61" idx="0"/>
          </p:cNvCxnSpPr>
          <p:nvPr/>
        </p:nvCxnSpPr>
        <p:spPr>
          <a:xfrm rot="16200000" flipH="1">
            <a:off x="1448384" y="3287397"/>
            <a:ext cx="732610" cy="255871"/>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395536" y="958072"/>
            <a:ext cx="2879458" cy="310688"/>
            <a:chOff x="5508104" y="1988840"/>
            <a:chExt cx="2879458" cy="310688"/>
          </a:xfrm>
        </p:grpSpPr>
        <p:sp>
          <p:nvSpPr>
            <p:cNvPr id="14" name="Rectangle 13"/>
            <p:cNvSpPr/>
            <p:nvPr/>
          </p:nvSpPr>
          <p:spPr>
            <a:xfrm>
              <a:off x="5508104" y="2253809"/>
              <a:ext cx="287945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58"/>
            <p:cNvSpPr txBox="1">
              <a:spLocks noChangeArrowheads="1"/>
            </p:cNvSpPr>
            <p:nvPr/>
          </p:nvSpPr>
          <p:spPr bwMode="auto">
            <a:xfrm>
              <a:off x="7823473" y="1988840"/>
              <a:ext cx="551674"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Trace</a:t>
              </a:r>
              <a:endParaRPr lang="en-US" sz="1300" dirty="0">
                <a:solidFill>
                  <a:schemeClr val="tx1"/>
                </a:solidFill>
                <a:latin typeface="Arial" charset="0"/>
              </a:endParaRPr>
            </a:p>
          </p:txBody>
        </p:sp>
      </p:grpSp>
      <p:grpSp>
        <p:nvGrpSpPr>
          <p:cNvPr id="36" name="Group 35"/>
          <p:cNvGrpSpPr/>
          <p:nvPr/>
        </p:nvGrpSpPr>
        <p:grpSpPr>
          <a:xfrm>
            <a:off x="3131840" y="1491224"/>
            <a:ext cx="2664296" cy="497616"/>
            <a:chOff x="4211960" y="2571344"/>
            <a:chExt cx="2664296" cy="497616"/>
          </a:xfrm>
        </p:grpSpPr>
        <p:sp>
          <p:nvSpPr>
            <p:cNvPr id="34" name="Oval 33"/>
            <p:cNvSpPr/>
            <p:nvPr/>
          </p:nvSpPr>
          <p:spPr>
            <a:xfrm>
              <a:off x="4211960" y="2571344"/>
              <a:ext cx="2664296"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58"/>
            <p:cNvSpPr txBox="1">
              <a:spLocks noChangeArrowheads="1"/>
            </p:cNvSpPr>
            <p:nvPr/>
          </p:nvSpPr>
          <p:spPr bwMode="auto">
            <a:xfrm>
              <a:off x="4487943" y="2659975"/>
              <a:ext cx="2326199"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Sub-Trace / subset of records</a:t>
              </a:r>
              <a:endParaRPr lang="en-US" sz="1300" dirty="0">
                <a:solidFill>
                  <a:schemeClr val="tx1"/>
                </a:solidFill>
                <a:latin typeface="Arial" charset="0"/>
              </a:endParaRPr>
            </a:p>
          </p:txBody>
        </p:sp>
      </p:grpSp>
      <p:cxnSp>
        <p:nvCxnSpPr>
          <p:cNvPr id="37" name="Curved Connector 36"/>
          <p:cNvCxnSpPr>
            <a:stCxn id="34" idx="2"/>
            <a:endCxn id="46" idx="3"/>
          </p:cNvCxnSpPr>
          <p:nvPr/>
        </p:nvCxnSpPr>
        <p:spPr>
          <a:xfrm rot="10800000" flipV="1">
            <a:off x="2123728" y="1740032"/>
            <a:ext cx="1008112" cy="31428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727038" y="2264536"/>
            <a:ext cx="3915478" cy="497616"/>
            <a:chOff x="3229772" y="4515560"/>
            <a:chExt cx="3915478" cy="497616"/>
          </a:xfrm>
        </p:grpSpPr>
        <p:grpSp>
          <p:nvGrpSpPr>
            <p:cNvPr id="40" name="Group 39"/>
            <p:cNvGrpSpPr/>
            <p:nvPr/>
          </p:nvGrpSpPr>
          <p:grpSpPr>
            <a:xfrm>
              <a:off x="4932040" y="4515560"/>
              <a:ext cx="2213210" cy="497616"/>
              <a:chOff x="6296135" y="2316147"/>
              <a:chExt cx="2213210" cy="497616"/>
            </a:xfrm>
          </p:grpSpPr>
          <p:sp>
            <p:nvSpPr>
              <p:cNvPr id="42" name="Oval 41"/>
              <p:cNvSpPr/>
              <p:nvPr/>
            </p:nvSpPr>
            <p:spPr>
              <a:xfrm>
                <a:off x="6296135" y="2316147"/>
                <a:ext cx="2213210" cy="497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58"/>
              <p:cNvSpPr txBox="1">
                <a:spLocks noChangeArrowheads="1"/>
              </p:cNvSpPr>
              <p:nvPr/>
            </p:nvSpPr>
            <p:spPr bwMode="auto">
              <a:xfrm>
                <a:off x="6516217" y="2453723"/>
                <a:ext cx="1851453" cy="2649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4286" tIns="32143" rIns="64286" bIns="32143">
                <a:spAutoFit/>
              </a:bodyPr>
              <a:lstStyle>
                <a:lvl1pPr>
                  <a:tabLst>
                    <a:tab pos="1065213" algn="l"/>
                  </a:tabLst>
                  <a:defRPr sz="1200">
                    <a:solidFill>
                      <a:srgbClr val="000000"/>
                    </a:solidFill>
                    <a:latin typeface="Gill Sans" pitchFamily="32" charset="0"/>
                    <a:cs typeface="Arial" charset="0"/>
                  </a:defRPr>
                </a:lvl1pPr>
                <a:lvl2pPr>
                  <a:tabLst>
                    <a:tab pos="1065213" algn="l"/>
                  </a:tabLst>
                  <a:defRPr sz="1200">
                    <a:solidFill>
                      <a:srgbClr val="000000"/>
                    </a:solidFill>
                    <a:latin typeface="Gill Sans" pitchFamily="32" charset="0"/>
                    <a:cs typeface="Arial" charset="0"/>
                  </a:defRPr>
                </a:lvl2pPr>
                <a:lvl3pPr>
                  <a:tabLst>
                    <a:tab pos="1065213" algn="l"/>
                  </a:tabLst>
                  <a:defRPr sz="1200">
                    <a:solidFill>
                      <a:srgbClr val="000000"/>
                    </a:solidFill>
                    <a:latin typeface="Gill Sans" pitchFamily="32" charset="0"/>
                    <a:cs typeface="Arial" charset="0"/>
                  </a:defRPr>
                </a:lvl3pPr>
                <a:lvl4pPr>
                  <a:tabLst>
                    <a:tab pos="1065213" algn="l"/>
                  </a:tabLst>
                  <a:defRPr sz="1200">
                    <a:solidFill>
                      <a:srgbClr val="000000"/>
                    </a:solidFill>
                    <a:latin typeface="Gill Sans" pitchFamily="32" charset="0"/>
                    <a:cs typeface="Arial" charset="0"/>
                  </a:defRPr>
                </a:lvl4pPr>
                <a:lvl5pPr>
                  <a:tabLst>
                    <a:tab pos="1065213" algn="l"/>
                  </a:tabLst>
                  <a:defRPr sz="1200">
                    <a:solidFill>
                      <a:srgbClr val="000000"/>
                    </a:solidFill>
                    <a:latin typeface="Gill Sans" pitchFamily="32" charset="0"/>
                    <a:cs typeface="Arial" charset="0"/>
                  </a:defRPr>
                </a:lvl5pPr>
                <a:lvl6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6pPr>
                <a:lvl7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7pPr>
                <a:lvl8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8pPr>
                <a:lvl9pPr fontAlgn="base">
                  <a:spcBef>
                    <a:spcPct val="0"/>
                  </a:spcBef>
                  <a:spcAft>
                    <a:spcPct val="0"/>
                  </a:spcAft>
                  <a:buClr>
                    <a:srgbClr val="000000"/>
                  </a:buClr>
                  <a:buSzPct val="100000"/>
                  <a:buFont typeface="Gill Sans" pitchFamily="32" charset="0"/>
                  <a:tabLst>
                    <a:tab pos="1065213" algn="l"/>
                  </a:tabLst>
                  <a:defRPr sz="1200">
                    <a:solidFill>
                      <a:srgbClr val="000000"/>
                    </a:solidFill>
                    <a:latin typeface="Gill Sans" pitchFamily="32" charset="0"/>
                    <a:cs typeface="Arial" charset="0"/>
                  </a:defRPr>
                </a:lvl9pPr>
              </a:lstStyle>
              <a:p>
                <a:pPr algn="ctr" defTabSz="642991"/>
                <a:r>
                  <a:rPr lang="en-US" sz="1300" dirty="0" smtClean="0">
                    <a:solidFill>
                      <a:schemeClr val="tx1"/>
                    </a:solidFill>
                    <a:latin typeface="Arial" charset="0"/>
                  </a:rPr>
                  <a:t>(S</a:t>
                </a:r>
                <a:r>
                  <a:rPr lang="en-US" sz="1300" baseline="-25000" dirty="0" smtClean="0">
                    <a:solidFill>
                      <a:schemeClr val="tx1"/>
                    </a:solidFill>
                    <a:latin typeface="Arial" charset="0"/>
                  </a:rPr>
                  <a:t>1</a:t>
                </a:r>
                <a:r>
                  <a:rPr lang="en-US" sz="1300" dirty="0" smtClean="0">
                    <a:solidFill>
                      <a:schemeClr val="tx1"/>
                    </a:solidFill>
                    <a:latin typeface="Arial" charset="0"/>
                  </a:rPr>
                  <a:t>,t</a:t>
                </a:r>
                <a:r>
                  <a:rPr lang="en-US" sz="1300" baseline="-25000" dirty="0">
                    <a:solidFill>
                      <a:schemeClr val="tx1"/>
                    </a:solidFill>
                    <a:latin typeface="Arial" charset="0"/>
                  </a:rPr>
                  <a:t>1</a:t>
                </a:r>
                <a:r>
                  <a:rPr lang="en-US" sz="1300" dirty="0" smtClean="0">
                    <a:solidFill>
                      <a:schemeClr val="tx1"/>
                    </a:solidFill>
                    <a:latin typeface="Arial" charset="0"/>
                  </a:rPr>
                  <a:t>), (S</a:t>
                </a:r>
                <a:r>
                  <a:rPr lang="en-US" sz="1300" baseline="-25000" dirty="0">
                    <a:solidFill>
                      <a:schemeClr val="tx1"/>
                    </a:solidFill>
                    <a:latin typeface="Arial" charset="0"/>
                  </a:rPr>
                  <a:t>2</a:t>
                </a:r>
                <a:r>
                  <a:rPr lang="en-US" sz="1300" dirty="0" smtClean="0">
                    <a:solidFill>
                      <a:schemeClr val="tx1"/>
                    </a:solidFill>
                    <a:latin typeface="Arial" charset="0"/>
                  </a:rPr>
                  <a:t>,t</a:t>
                </a:r>
                <a:r>
                  <a:rPr lang="en-US" sz="1300" baseline="-25000" dirty="0">
                    <a:solidFill>
                      <a:schemeClr val="tx1"/>
                    </a:solidFill>
                    <a:latin typeface="Arial" charset="0"/>
                  </a:rPr>
                  <a:t>2</a:t>
                </a:r>
                <a:r>
                  <a:rPr lang="en-US" sz="1300" dirty="0" smtClean="0">
                    <a:solidFill>
                      <a:schemeClr val="tx1"/>
                    </a:solidFill>
                    <a:latin typeface="Arial" charset="0"/>
                  </a:rPr>
                  <a:t>), (S</a:t>
                </a:r>
                <a:r>
                  <a:rPr lang="en-US" sz="1300" baseline="-25000" dirty="0">
                    <a:solidFill>
                      <a:schemeClr val="tx1"/>
                    </a:solidFill>
                    <a:latin typeface="Arial" charset="0"/>
                  </a:rPr>
                  <a:t>3</a:t>
                </a:r>
                <a:r>
                  <a:rPr lang="en-US" sz="1300" dirty="0" smtClean="0">
                    <a:solidFill>
                      <a:schemeClr val="tx1"/>
                    </a:solidFill>
                    <a:latin typeface="Arial" charset="0"/>
                  </a:rPr>
                  <a:t>,t</a:t>
                </a:r>
                <a:r>
                  <a:rPr lang="en-US" sz="1300" baseline="-25000" dirty="0">
                    <a:solidFill>
                      <a:schemeClr val="tx1"/>
                    </a:solidFill>
                    <a:latin typeface="Arial" charset="0"/>
                  </a:rPr>
                  <a:t>3</a:t>
                </a:r>
                <a:r>
                  <a:rPr lang="en-US" sz="1300" dirty="0" smtClean="0">
                    <a:solidFill>
                      <a:schemeClr val="tx1"/>
                    </a:solidFill>
                    <a:latin typeface="Arial" charset="0"/>
                  </a:rPr>
                  <a:t>),…</a:t>
                </a:r>
                <a:endParaRPr lang="en-US" sz="1300" dirty="0">
                  <a:solidFill>
                    <a:schemeClr val="tx1"/>
                  </a:solidFill>
                  <a:latin typeface="Arial" charset="0"/>
                </a:endParaRPr>
              </a:p>
            </p:txBody>
          </p:sp>
        </p:grpSp>
        <p:cxnSp>
          <p:nvCxnSpPr>
            <p:cNvPr id="41" name="Curved Connector 40"/>
            <p:cNvCxnSpPr>
              <a:stCxn id="42" idx="2"/>
            </p:cNvCxnSpPr>
            <p:nvPr/>
          </p:nvCxnSpPr>
          <p:spPr>
            <a:xfrm rot="10800000" flipV="1">
              <a:off x="3229772" y="4764367"/>
              <a:ext cx="1702269" cy="13081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1188486" y="2031456"/>
            <a:ext cx="93524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Curved Connector 47"/>
          <p:cNvCxnSpPr>
            <a:stCxn id="46" idx="2"/>
            <a:endCxn id="18" idx="0"/>
          </p:cNvCxnSpPr>
          <p:nvPr/>
        </p:nvCxnSpPr>
        <p:spPr>
          <a:xfrm rot="5400000">
            <a:off x="1556403" y="2139581"/>
            <a:ext cx="162110" cy="37298"/>
          </a:xfrm>
          <a:prstGeom prst="curved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Text Box 5"/>
          <p:cNvSpPr txBox="1">
            <a:spLocks noChangeAspect="1" noChangeArrowheads="1"/>
          </p:cNvSpPr>
          <p:nvPr/>
        </p:nvSpPr>
        <p:spPr bwMode="auto">
          <a:xfrm>
            <a:off x="452243" y="4725144"/>
            <a:ext cx="1383023" cy="286426"/>
          </a:xfrm>
          <a:prstGeom prst="rect">
            <a:avLst/>
          </a:prstGeom>
          <a:solidFill>
            <a:schemeClr val="bg1"/>
          </a:solidFill>
          <a:ln w="9525">
            <a:solidFill>
              <a:schemeClr val="tx1"/>
            </a:solidFill>
            <a:miter lim="800000"/>
            <a:headEnd/>
            <a:tailEnd/>
          </a:ln>
          <a:effectLst/>
          <a:extLst/>
        </p:spPr>
        <p:txBody>
          <a:bodyPr wrap="square" lIns="100775" tIns="50388" rIns="100775" bIns="50388">
            <a:spAutoFit/>
          </a:bodyPr>
          <a:lstStyle>
            <a:defPPr>
              <a:defRPr lang="es-ES"/>
            </a:defPPr>
            <a:lvl1pPr defTabSz="1300163">
              <a:defRPr sz="1200">
                <a:latin typeface="Arial" charset="0"/>
              </a:defRPr>
            </a:lvl1pPr>
            <a:lvl2pPr marL="650875" defTabSz="1300163">
              <a:defRPr sz="2400">
                <a:latin typeface="Times New Roman" pitchFamily="18" charset="0"/>
              </a:defRPr>
            </a:lvl2pPr>
            <a:lvl3pPr marL="1300163" defTabSz="1300163">
              <a:defRPr sz="2400">
                <a:latin typeface="Times New Roman" pitchFamily="18" charset="0"/>
              </a:defRPr>
            </a:lvl3pPr>
            <a:lvl4pPr marL="1951038" defTabSz="1300163">
              <a:defRPr sz="2400">
                <a:latin typeface="Times New Roman" pitchFamily="18" charset="0"/>
              </a:defRPr>
            </a:lvl4pPr>
            <a:lvl5pPr marL="2600325" defTabSz="1300163">
              <a:defRPr sz="2400">
                <a:latin typeface="Times New Roman" pitchFamily="18" charset="0"/>
              </a:defRPr>
            </a:lvl5pPr>
            <a:lvl6pPr marL="3057525" defTabSz="1300163" eaLnBrk="0" fontAlgn="base" hangingPunct="0">
              <a:spcBef>
                <a:spcPct val="0"/>
              </a:spcBef>
              <a:spcAft>
                <a:spcPct val="0"/>
              </a:spcAft>
              <a:defRPr sz="2400">
                <a:latin typeface="Times New Roman" pitchFamily="18" charset="0"/>
              </a:defRPr>
            </a:lvl6pPr>
            <a:lvl7pPr marL="3514725" defTabSz="1300163" eaLnBrk="0" fontAlgn="base" hangingPunct="0">
              <a:spcBef>
                <a:spcPct val="0"/>
              </a:spcBef>
              <a:spcAft>
                <a:spcPct val="0"/>
              </a:spcAft>
              <a:defRPr sz="2400">
                <a:latin typeface="Times New Roman" pitchFamily="18" charset="0"/>
              </a:defRPr>
            </a:lvl7pPr>
            <a:lvl8pPr marL="3971925" defTabSz="1300163" eaLnBrk="0" fontAlgn="base" hangingPunct="0">
              <a:spcBef>
                <a:spcPct val="0"/>
              </a:spcBef>
              <a:spcAft>
                <a:spcPct val="0"/>
              </a:spcAft>
              <a:defRPr sz="2400">
                <a:latin typeface="Times New Roman" pitchFamily="18" charset="0"/>
              </a:defRPr>
            </a:lvl8pPr>
            <a:lvl9pPr marL="4429125" defTabSz="1300163" eaLnBrk="0" fontAlgn="base" hangingPunct="0">
              <a:spcBef>
                <a:spcPct val="0"/>
              </a:spcBef>
              <a:spcAft>
                <a:spcPct val="0"/>
              </a:spcAft>
              <a:defRPr sz="2400">
                <a:latin typeface="Times New Roman" pitchFamily="18" charset="0"/>
              </a:defRPr>
            </a:lvl9pPr>
          </a:lstStyle>
          <a:p>
            <a:r>
              <a:rPr lang="en-US" dirty="0"/>
              <a:t>Useful Duration</a:t>
            </a:r>
          </a:p>
        </p:txBody>
      </p:sp>
      <p:pic>
        <p:nvPicPr>
          <p:cNvPr id="55"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244" y="5053705"/>
            <a:ext cx="2889560" cy="7169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0" name="Group 59"/>
          <p:cNvGrpSpPr/>
          <p:nvPr/>
        </p:nvGrpSpPr>
        <p:grpSpPr>
          <a:xfrm>
            <a:off x="477661" y="3513067"/>
            <a:ext cx="2929928" cy="911312"/>
            <a:chOff x="356192" y="2391412"/>
            <a:chExt cx="2929928" cy="911312"/>
          </a:xfrm>
        </p:grpSpPr>
        <p:pic>
          <p:nvPicPr>
            <p:cNvPr id="61" name="Picture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192" y="2659983"/>
              <a:ext cx="2929928" cy="642741"/>
            </a:xfrm>
            <a:prstGeom prst="rect">
              <a:avLst/>
            </a:prstGeom>
          </p:spPr>
        </p:pic>
        <p:sp>
          <p:nvSpPr>
            <p:cNvPr id="62" name="Text Box 6"/>
            <p:cNvSpPr txBox="1">
              <a:spLocks noChangeAspect="1" noChangeArrowheads="1"/>
            </p:cNvSpPr>
            <p:nvPr/>
          </p:nvSpPr>
          <p:spPr bwMode="auto">
            <a:xfrm>
              <a:off x="382530" y="2391412"/>
              <a:ext cx="899649" cy="286426"/>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dirty="0">
                  <a:latin typeface="Arial" charset="0"/>
                </a:rPr>
                <a:t>MPI </a:t>
              </a:r>
              <a:r>
                <a:rPr lang="en-US" sz="1200" dirty="0" smtClean="0">
                  <a:latin typeface="Arial" charset="0"/>
                </a:rPr>
                <a:t>calls</a:t>
              </a:r>
              <a:endParaRPr lang="en-US" sz="1200" dirty="0">
                <a:latin typeface="Arial" charset="0"/>
              </a:endParaRPr>
            </a:p>
          </p:txBody>
        </p:sp>
      </p:grpSp>
      <p:grpSp>
        <p:nvGrpSpPr>
          <p:cNvPr id="63" name="Group 62"/>
          <p:cNvGrpSpPr>
            <a:grpSpLocks noChangeAspect="1"/>
          </p:cNvGrpSpPr>
          <p:nvPr/>
        </p:nvGrpSpPr>
        <p:grpSpPr>
          <a:xfrm>
            <a:off x="4624560" y="3717032"/>
            <a:ext cx="2660904" cy="1402633"/>
            <a:chOff x="4535996" y="1435287"/>
            <a:chExt cx="3801291" cy="2003761"/>
          </a:xfrm>
        </p:grpSpPr>
        <p:grpSp>
          <p:nvGrpSpPr>
            <p:cNvPr id="64" name="Group 63"/>
            <p:cNvGrpSpPr/>
            <p:nvPr/>
          </p:nvGrpSpPr>
          <p:grpSpPr>
            <a:xfrm>
              <a:off x="4535996" y="1652050"/>
              <a:ext cx="3801291" cy="1786998"/>
              <a:chOff x="4535996" y="1652050"/>
              <a:chExt cx="3801291" cy="1786998"/>
            </a:xfrm>
          </p:grpSpPr>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5996" y="1652050"/>
                <a:ext cx="3801291" cy="1786998"/>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4367" y="1878190"/>
                <a:ext cx="3123328" cy="74459"/>
              </a:xfrm>
              <a:prstGeom prst="rect">
                <a:avLst/>
              </a:prstGeom>
            </p:spPr>
          </p:pic>
        </p:grpSp>
        <p:sp>
          <p:nvSpPr>
            <p:cNvPr id="65" name="Text Box 6"/>
            <p:cNvSpPr txBox="1">
              <a:spLocks noChangeAspect="1" noChangeArrowheads="1"/>
            </p:cNvSpPr>
            <p:nvPr/>
          </p:nvSpPr>
          <p:spPr bwMode="auto">
            <a:xfrm>
              <a:off x="4572000" y="1435287"/>
              <a:ext cx="1843413" cy="409180"/>
            </a:xfrm>
            <a:prstGeom prst="rect">
              <a:avLst/>
            </a:prstGeom>
            <a:solidFill>
              <a:schemeClr val="bg1"/>
            </a:solidFill>
            <a:ln w="9525">
              <a:solidFill>
                <a:schemeClr val="tx1"/>
              </a:solidFill>
              <a:miter lim="800000"/>
              <a:headEnd/>
              <a:tailEnd/>
            </a:ln>
            <a:effectLst/>
          </p:spPr>
          <p:txBody>
            <a:bodyPr wrap="square" lIns="100775" tIns="50388" rIns="100775" bIns="50388">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dirty="0">
                  <a:latin typeface="Arial" charset="0"/>
                </a:rPr>
                <a:t>MPI calls profile</a:t>
              </a:r>
            </a:p>
          </p:txBody>
        </p:sp>
      </p:grpSp>
      <p:sp>
        <p:nvSpPr>
          <p:cNvPr id="68" name="Right Arrow 67"/>
          <p:cNvSpPr>
            <a:spLocks noChangeAspect="1"/>
          </p:cNvSpPr>
          <p:nvPr/>
        </p:nvSpPr>
        <p:spPr>
          <a:xfrm rot="507366">
            <a:off x="3715461" y="4093518"/>
            <a:ext cx="554462" cy="17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7031" y="4437112"/>
            <a:ext cx="831273" cy="662940"/>
          </a:xfrm>
          <a:prstGeom prst="rect">
            <a:avLst/>
          </a:prstGeom>
        </p:spPr>
      </p:pic>
      <p:grpSp>
        <p:nvGrpSpPr>
          <p:cNvPr id="70" name="Group 69"/>
          <p:cNvGrpSpPr>
            <a:grpSpLocks noChangeAspect="1"/>
          </p:cNvGrpSpPr>
          <p:nvPr/>
        </p:nvGrpSpPr>
        <p:grpSpPr>
          <a:xfrm>
            <a:off x="3576603" y="5226756"/>
            <a:ext cx="2848321" cy="1442604"/>
            <a:chOff x="4211960" y="4244868"/>
            <a:chExt cx="4069029" cy="2060863"/>
          </a:xfrm>
        </p:grpSpPr>
        <p:pic>
          <p:nvPicPr>
            <p:cNvPr id="71"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32786" y="4365104"/>
              <a:ext cx="2665930" cy="194062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5"/>
            <p:cNvSpPr txBox="1">
              <a:spLocks noChangeAspect="1" noChangeArrowheads="1"/>
            </p:cNvSpPr>
            <p:nvPr/>
          </p:nvSpPr>
          <p:spPr bwMode="auto">
            <a:xfrm>
              <a:off x="5325350" y="4244868"/>
              <a:ext cx="2955639" cy="451336"/>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999" tIns="65000" rIns="129999" bIns="65000">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200" dirty="0" smtClean="0">
                  <a:latin typeface="Arial" charset="0"/>
                </a:rPr>
                <a:t>Histogram Useful </a:t>
              </a:r>
              <a:r>
                <a:rPr lang="en-US" sz="1200" dirty="0">
                  <a:latin typeface="Arial" charset="0"/>
                </a:rPr>
                <a:t>Duration</a:t>
              </a:r>
            </a:p>
          </p:txBody>
        </p:sp>
        <p:sp>
          <p:nvSpPr>
            <p:cNvPr id="73" name="Right Arrow 72"/>
            <p:cNvSpPr/>
            <p:nvPr/>
          </p:nvSpPr>
          <p:spPr>
            <a:xfrm rot="1875644">
              <a:off x="4211960" y="4743855"/>
              <a:ext cx="792088" cy="256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ight Arrow 55"/>
          <p:cNvSpPr/>
          <p:nvPr/>
        </p:nvSpPr>
        <p:spPr>
          <a:xfrm rot="12415472">
            <a:off x="3580863" y="4930325"/>
            <a:ext cx="554462" cy="17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784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339370" y="1286085"/>
            <a:ext cx="5617099" cy="4822816"/>
          </a:xfrm>
          <a:ln/>
        </p:spPr>
        <p:txBody>
          <a:bodyPr>
            <a:normAutofit lnSpcReduction="10000"/>
          </a:bodyPr>
          <a:lstStyle/>
          <a:p>
            <a:pP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2200" dirty="0"/>
              <a:t>Data handling/summarization capability</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2200" dirty="0"/>
              <a:t>Filtering</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a:t>Subset of records in original trace</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a:t>By duration, type, value,…</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a:t>Filtered trace IS a </a:t>
            </a:r>
            <a:r>
              <a:rPr lang="en-GB" dirty="0" err="1"/>
              <a:t>paraver</a:t>
            </a:r>
            <a:r>
              <a:rPr lang="en-GB" dirty="0"/>
              <a:t> trace and can be </a:t>
            </a:r>
            <a:r>
              <a:rPr lang="en-GB" dirty="0" smtClean="0"/>
              <a:t>analysed </a:t>
            </a:r>
            <a:r>
              <a:rPr lang="en-GB" dirty="0"/>
              <a:t>with the same </a:t>
            </a:r>
            <a:r>
              <a:rPr lang="en-GB" dirty="0" err="1"/>
              <a:t>cfgs</a:t>
            </a:r>
            <a:r>
              <a:rPr lang="en-GB" dirty="0"/>
              <a:t> (as long as needed data kept)</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2200" dirty="0"/>
              <a:t>Cutting</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smtClean="0"/>
              <a:t>All records in a given time interval</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smtClean="0"/>
              <a:t>Only some processes</a:t>
            </a:r>
            <a:endParaRPr lang="en-GB" dirty="0"/>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2200" dirty="0" smtClean="0"/>
              <a:t>Software counters</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smtClean="0"/>
              <a:t>Summarized values computed from those in the original trace emitted as new even types</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dirty="0" smtClean="0"/>
              <a:t>#MPI calls, total hardware count,…</a:t>
            </a:r>
          </a:p>
          <a:p>
            <a:pP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endParaRPr lang="en-GB" sz="2200" dirty="0"/>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endParaRPr lang="en-GB" sz="2200" dirty="0"/>
          </a:p>
          <a:p>
            <a:pPr>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endParaRPr lang="en-GB" sz="2200" dirty="0"/>
          </a:p>
        </p:txBody>
      </p:sp>
      <p:grpSp>
        <p:nvGrpSpPr>
          <p:cNvPr id="10243" name="Group 3"/>
          <p:cNvGrpSpPr>
            <a:grpSpLocks/>
          </p:cNvGrpSpPr>
          <p:nvPr/>
        </p:nvGrpSpPr>
        <p:grpSpPr bwMode="auto">
          <a:xfrm>
            <a:off x="6667039" y="1771138"/>
            <a:ext cx="369511" cy="423113"/>
            <a:chOff x="5527" y="960"/>
            <a:chExt cx="331" cy="379"/>
          </a:xfrm>
        </p:grpSpPr>
        <p:sp>
          <p:nvSpPr>
            <p:cNvPr id="10244" name="Freeform 4"/>
            <p:cNvSpPr>
              <a:spLocks noChangeArrowheads="1"/>
            </p:cNvSpPr>
            <p:nvPr/>
          </p:nvSpPr>
          <p:spPr bwMode="auto">
            <a:xfrm>
              <a:off x="5527" y="960"/>
              <a:ext cx="332" cy="380"/>
            </a:xfrm>
            <a:custGeom>
              <a:avLst/>
              <a:gdLst>
                <a:gd name="T0" fmla="*/ 0 w 1465"/>
                <a:gd name="T1" fmla="*/ 262 h 1677"/>
                <a:gd name="T2" fmla="*/ 732 w 1465"/>
                <a:gd name="T3" fmla="*/ 0 h 1677"/>
                <a:gd name="T4" fmla="*/ 1464 w 1465"/>
                <a:gd name="T5" fmla="*/ 262 h 1677"/>
                <a:gd name="T6" fmla="*/ 1464 w 1465"/>
                <a:gd name="T7" fmla="*/ 1414 h 1677"/>
                <a:gd name="T8" fmla="*/ 732 w 1465"/>
                <a:gd name="T9" fmla="*/ 1676 h 1677"/>
                <a:gd name="T10" fmla="*/ 0 w 1465"/>
                <a:gd name="T11" fmla="*/ 1414 h 1677"/>
                <a:gd name="T12" fmla="*/ 0 w 1465"/>
                <a:gd name="T13" fmla="*/ 262 h 1677"/>
              </a:gdLst>
              <a:ahLst/>
              <a:cxnLst>
                <a:cxn ang="0">
                  <a:pos x="T0" y="T1"/>
                </a:cxn>
                <a:cxn ang="0">
                  <a:pos x="T2" y="T3"/>
                </a:cxn>
                <a:cxn ang="0">
                  <a:pos x="T4" y="T5"/>
                </a:cxn>
                <a:cxn ang="0">
                  <a:pos x="T6" y="T7"/>
                </a:cxn>
                <a:cxn ang="0">
                  <a:pos x="T8" y="T9"/>
                </a:cxn>
                <a:cxn ang="0">
                  <a:pos x="T10" y="T11"/>
                </a:cxn>
                <a:cxn ang="0">
                  <a:pos x="T12" y="T13"/>
                </a:cxn>
              </a:cxnLst>
              <a:rect l="0" t="0" r="r" b="b"/>
              <a:pathLst>
                <a:path w="1465" h="1677">
                  <a:moveTo>
                    <a:pt x="0" y="262"/>
                  </a:moveTo>
                  <a:cubicBezTo>
                    <a:pt x="0" y="133"/>
                    <a:pt x="366" y="0"/>
                    <a:pt x="732" y="0"/>
                  </a:cubicBezTo>
                  <a:cubicBezTo>
                    <a:pt x="1097" y="0"/>
                    <a:pt x="1464" y="133"/>
                    <a:pt x="1464" y="262"/>
                  </a:cubicBezTo>
                  <a:lnTo>
                    <a:pt x="1464" y="1414"/>
                  </a:lnTo>
                  <a:cubicBezTo>
                    <a:pt x="1464" y="1543"/>
                    <a:pt x="1097" y="1676"/>
                    <a:pt x="732" y="1676"/>
                  </a:cubicBezTo>
                  <a:cubicBezTo>
                    <a:pt x="366" y="1676"/>
                    <a:pt x="0" y="1543"/>
                    <a:pt x="0" y="1414"/>
                  </a:cubicBezTo>
                  <a:lnTo>
                    <a:pt x="0" y="262"/>
                  </a:ln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45" name="Freeform 5"/>
            <p:cNvSpPr>
              <a:spLocks noChangeArrowheads="1"/>
            </p:cNvSpPr>
            <p:nvPr/>
          </p:nvSpPr>
          <p:spPr bwMode="auto">
            <a:xfrm>
              <a:off x="5527" y="1020"/>
              <a:ext cx="332" cy="61"/>
            </a:xfrm>
            <a:custGeom>
              <a:avLst/>
              <a:gdLst>
                <a:gd name="T0" fmla="*/ 0 w 1465"/>
                <a:gd name="T1" fmla="*/ 0 h 269"/>
                <a:gd name="T2" fmla="*/ 732 w 1465"/>
                <a:gd name="T3" fmla="*/ 268 h 269"/>
                <a:gd name="T4" fmla="*/ 1464 w 1465"/>
                <a:gd name="T5" fmla="*/ 0 h 269"/>
              </a:gdLst>
              <a:ahLst/>
              <a:cxnLst>
                <a:cxn ang="0">
                  <a:pos x="T0" y="T1"/>
                </a:cxn>
                <a:cxn ang="0">
                  <a:pos x="T2" y="T3"/>
                </a:cxn>
                <a:cxn ang="0">
                  <a:pos x="T4" y="T5"/>
                </a:cxn>
              </a:cxnLst>
              <a:rect l="0" t="0" r="r" b="b"/>
              <a:pathLst>
                <a:path w="1465" h="269">
                  <a:moveTo>
                    <a:pt x="0" y="0"/>
                  </a:moveTo>
                  <a:cubicBezTo>
                    <a:pt x="0" y="133"/>
                    <a:pt x="366" y="268"/>
                    <a:pt x="732" y="268"/>
                  </a:cubicBezTo>
                  <a:cubicBezTo>
                    <a:pt x="1097" y="268"/>
                    <a:pt x="1464" y="133"/>
                    <a:pt x="1464" y="0"/>
                  </a:cubicBez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246" name="Group 6"/>
          <p:cNvGrpSpPr>
            <a:grpSpLocks/>
          </p:cNvGrpSpPr>
          <p:nvPr/>
        </p:nvGrpSpPr>
        <p:grpSpPr bwMode="auto">
          <a:xfrm>
            <a:off x="5841644" y="1726857"/>
            <a:ext cx="931033" cy="639694"/>
            <a:chOff x="4733" y="768"/>
            <a:chExt cx="834" cy="573"/>
          </a:xfrm>
        </p:grpSpPr>
        <p:sp>
          <p:nvSpPr>
            <p:cNvPr id="10247" name="AutoShape 7"/>
            <p:cNvSpPr>
              <a:spLocks noChangeArrowheads="1"/>
            </p:cNvSpPr>
            <p:nvPr/>
          </p:nvSpPr>
          <p:spPr bwMode="auto">
            <a:xfrm>
              <a:off x="4816" y="768"/>
              <a:ext cx="751" cy="541"/>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48" name="Group 8"/>
            <p:cNvGrpSpPr>
              <a:grpSpLocks/>
            </p:cNvGrpSpPr>
            <p:nvPr/>
          </p:nvGrpSpPr>
          <p:grpSpPr bwMode="auto">
            <a:xfrm>
              <a:off x="4733" y="768"/>
              <a:ext cx="832" cy="573"/>
              <a:chOff x="4733" y="768"/>
              <a:chExt cx="832" cy="573"/>
            </a:xfrm>
          </p:grpSpPr>
          <p:sp>
            <p:nvSpPr>
              <p:cNvPr id="10249" name="AutoShape 9"/>
              <p:cNvSpPr>
                <a:spLocks noChangeArrowheads="1"/>
              </p:cNvSpPr>
              <p:nvPr/>
            </p:nvSpPr>
            <p:spPr bwMode="auto">
              <a:xfrm>
                <a:off x="4816" y="768"/>
                <a:ext cx="749" cy="539"/>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50" name="Group 10"/>
              <p:cNvGrpSpPr>
                <a:grpSpLocks/>
              </p:cNvGrpSpPr>
              <p:nvPr/>
            </p:nvGrpSpPr>
            <p:grpSpPr bwMode="auto">
              <a:xfrm>
                <a:off x="4733" y="768"/>
                <a:ext cx="832" cy="573"/>
                <a:chOff x="4733" y="768"/>
                <a:chExt cx="832" cy="573"/>
              </a:xfrm>
            </p:grpSpPr>
            <p:sp>
              <p:nvSpPr>
                <p:cNvPr id="10251" name="AutoShape 11"/>
                <p:cNvSpPr>
                  <a:spLocks noChangeArrowheads="1"/>
                </p:cNvSpPr>
                <p:nvPr/>
              </p:nvSpPr>
              <p:spPr bwMode="auto">
                <a:xfrm>
                  <a:off x="4816" y="768"/>
                  <a:ext cx="749" cy="538"/>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52" name="Group 12"/>
                <p:cNvGrpSpPr>
                  <a:grpSpLocks/>
                </p:cNvGrpSpPr>
                <p:nvPr/>
              </p:nvGrpSpPr>
              <p:grpSpPr bwMode="auto">
                <a:xfrm>
                  <a:off x="4733" y="768"/>
                  <a:ext cx="832" cy="573"/>
                  <a:chOff x="4733" y="768"/>
                  <a:chExt cx="832" cy="573"/>
                </a:xfrm>
              </p:grpSpPr>
              <p:sp>
                <p:nvSpPr>
                  <p:cNvPr id="10253" name="AutoShape 13"/>
                  <p:cNvSpPr>
                    <a:spLocks noChangeArrowheads="1"/>
                  </p:cNvSpPr>
                  <p:nvPr/>
                </p:nvSpPr>
                <p:spPr bwMode="auto">
                  <a:xfrm>
                    <a:off x="4816" y="768"/>
                    <a:ext cx="749" cy="538"/>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54" name="AutoShape 14"/>
                  <p:cNvSpPr>
                    <a:spLocks noChangeArrowheads="1"/>
                  </p:cNvSpPr>
                  <p:nvPr/>
                </p:nvSpPr>
                <p:spPr bwMode="auto">
                  <a:xfrm>
                    <a:off x="4733" y="768"/>
                    <a:ext cx="831" cy="573"/>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29960" tIns="65160" rIns="129960" bIns="65160">
                    <a:spAutoFit/>
                  </a:bodyPr>
                  <a:lstStyle/>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570 s</a:t>
                    </a:r>
                  </a:p>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2.2 GB</a:t>
                    </a:r>
                  </a:p>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MPI, HWC</a:t>
                    </a:r>
                  </a:p>
                </p:txBody>
              </p:sp>
            </p:grpSp>
          </p:grpSp>
        </p:grpSp>
      </p:grpSp>
      <p:grpSp>
        <p:nvGrpSpPr>
          <p:cNvPr id="10255" name="Group 15"/>
          <p:cNvGrpSpPr>
            <a:grpSpLocks/>
          </p:cNvGrpSpPr>
          <p:nvPr/>
        </p:nvGrpSpPr>
        <p:grpSpPr bwMode="auto">
          <a:xfrm>
            <a:off x="7143717" y="1556792"/>
            <a:ext cx="1188910" cy="639694"/>
            <a:chOff x="5954" y="768"/>
            <a:chExt cx="1065" cy="573"/>
          </a:xfrm>
        </p:grpSpPr>
        <p:sp>
          <p:nvSpPr>
            <p:cNvPr id="10256" name="AutoShape 16"/>
            <p:cNvSpPr>
              <a:spLocks noChangeArrowheads="1"/>
            </p:cNvSpPr>
            <p:nvPr/>
          </p:nvSpPr>
          <p:spPr bwMode="auto">
            <a:xfrm>
              <a:off x="5954" y="768"/>
              <a:ext cx="920" cy="541"/>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57" name="Group 17"/>
            <p:cNvGrpSpPr>
              <a:grpSpLocks/>
            </p:cNvGrpSpPr>
            <p:nvPr/>
          </p:nvGrpSpPr>
          <p:grpSpPr bwMode="auto">
            <a:xfrm>
              <a:off x="5954" y="768"/>
              <a:ext cx="1065" cy="573"/>
              <a:chOff x="5954" y="768"/>
              <a:chExt cx="1065" cy="573"/>
            </a:xfrm>
          </p:grpSpPr>
          <p:sp>
            <p:nvSpPr>
              <p:cNvPr id="10258" name="AutoShape 18"/>
              <p:cNvSpPr>
                <a:spLocks noChangeArrowheads="1"/>
              </p:cNvSpPr>
              <p:nvPr/>
            </p:nvSpPr>
            <p:spPr bwMode="auto">
              <a:xfrm>
                <a:off x="5954" y="768"/>
                <a:ext cx="918" cy="539"/>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59" name="Group 19"/>
              <p:cNvGrpSpPr>
                <a:grpSpLocks/>
              </p:cNvGrpSpPr>
              <p:nvPr/>
            </p:nvGrpSpPr>
            <p:grpSpPr bwMode="auto">
              <a:xfrm>
                <a:off x="5954" y="768"/>
                <a:ext cx="1065" cy="573"/>
                <a:chOff x="5954" y="768"/>
                <a:chExt cx="1065" cy="573"/>
              </a:xfrm>
            </p:grpSpPr>
            <p:sp>
              <p:nvSpPr>
                <p:cNvPr id="10260" name="AutoShape 20"/>
                <p:cNvSpPr>
                  <a:spLocks noChangeArrowheads="1"/>
                </p:cNvSpPr>
                <p:nvPr/>
              </p:nvSpPr>
              <p:spPr bwMode="auto">
                <a:xfrm>
                  <a:off x="5954" y="768"/>
                  <a:ext cx="917" cy="538"/>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61" name="Group 21"/>
                <p:cNvGrpSpPr>
                  <a:grpSpLocks/>
                </p:cNvGrpSpPr>
                <p:nvPr/>
              </p:nvGrpSpPr>
              <p:grpSpPr bwMode="auto">
                <a:xfrm>
                  <a:off x="5954" y="768"/>
                  <a:ext cx="1065" cy="573"/>
                  <a:chOff x="5954" y="768"/>
                  <a:chExt cx="1065" cy="573"/>
                </a:xfrm>
              </p:grpSpPr>
              <p:sp>
                <p:nvSpPr>
                  <p:cNvPr id="10262" name="AutoShape 22"/>
                  <p:cNvSpPr>
                    <a:spLocks noChangeArrowheads="1"/>
                  </p:cNvSpPr>
                  <p:nvPr/>
                </p:nvSpPr>
                <p:spPr bwMode="auto">
                  <a:xfrm>
                    <a:off x="5954" y="768"/>
                    <a:ext cx="917" cy="538"/>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63" name="AutoShape 23"/>
                  <p:cNvSpPr>
                    <a:spLocks noChangeArrowheads="1"/>
                  </p:cNvSpPr>
                  <p:nvPr/>
                </p:nvSpPr>
                <p:spPr bwMode="auto">
                  <a:xfrm>
                    <a:off x="5954" y="768"/>
                    <a:ext cx="1065" cy="573"/>
                  </a:xfrm>
                  <a:prstGeom prst="roundRect">
                    <a:avLst>
                      <a:gd name="adj" fmla="val 18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29960" tIns="65160" rIns="129960" bIns="65160">
                    <a:spAutoFit/>
                  </a:bodyPr>
                  <a:lstStyle/>
                  <a:p>
                    <a:pP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a:solidFill>
                          <a:srgbClr val="000000"/>
                        </a:solidFill>
                      </a:rPr>
                      <a:t>WRF-NMM</a:t>
                    </a:r>
                  </a:p>
                  <a:p>
                    <a:pP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a:solidFill>
                          <a:srgbClr val="000000"/>
                        </a:solidFill>
                      </a:rPr>
                      <a:t>Peninsula 4km</a:t>
                    </a:r>
                  </a:p>
                  <a:p>
                    <a:pP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a:solidFill>
                          <a:srgbClr val="000000"/>
                        </a:solidFill>
                      </a:rPr>
                      <a:t>128 procs</a:t>
                    </a:r>
                  </a:p>
                </p:txBody>
              </p:sp>
            </p:grpSp>
          </p:grpSp>
        </p:grpSp>
      </p:grpSp>
      <p:grpSp>
        <p:nvGrpSpPr>
          <p:cNvPr id="10264" name="Group 24"/>
          <p:cNvGrpSpPr>
            <a:grpSpLocks/>
          </p:cNvGrpSpPr>
          <p:nvPr/>
        </p:nvGrpSpPr>
        <p:grpSpPr bwMode="auto">
          <a:xfrm>
            <a:off x="6160218" y="2199831"/>
            <a:ext cx="2640161" cy="810500"/>
            <a:chOff x="5073" y="1344"/>
            <a:chExt cx="2365" cy="726"/>
          </a:xfrm>
        </p:grpSpPr>
        <p:grpSp>
          <p:nvGrpSpPr>
            <p:cNvPr id="10265" name="Group 25"/>
            <p:cNvGrpSpPr>
              <a:grpSpLocks/>
            </p:cNvGrpSpPr>
            <p:nvPr/>
          </p:nvGrpSpPr>
          <p:grpSpPr bwMode="auto">
            <a:xfrm>
              <a:off x="5073" y="1633"/>
              <a:ext cx="802" cy="437"/>
              <a:chOff x="5073" y="1633"/>
              <a:chExt cx="802" cy="437"/>
            </a:xfrm>
          </p:grpSpPr>
          <p:grpSp>
            <p:nvGrpSpPr>
              <p:cNvPr id="10266" name="Group 26"/>
              <p:cNvGrpSpPr>
                <a:grpSpLocks/>
              </p:cNvGrpSpPr>
              <p:nvPr/>
            </p:nvGrpSpPr>
            <p:grpSpPr bwMode="auto">
              <a:xfrm>
                <a:off x="5073" y="1647"/>
                <a:ext cx="577" cy="423"/>
                <a:chOff x="5073" y="1647"/>
                <a:chExt cx="577" cy="423"/>
              </a:xfrm>
            </p:grpSpPr>
            <p:sp>
              <p:nvSpPr>
                <p:cNvPr id="10267" name="AutoShape 27"/>
                <p:cNvSpPr>
                  <a:spLocks noChangeArrowheads="1"/>
                </p:cNvSpPr>
                <p:nvPr/>
              </p:nvSpPr>
              <p:spPr bwMode="auto">
                <a:xfrm>
                  <a:off x="5073" y="1647"/>
                  <a:ext cx="455" cy="389"/>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68" name="Group 28"/>
                <p:cNvGrpSpPr>
                  <a:grpSpLocks/>
                </p:cNvGrpSpPr>
                <p:nvPr/>
              </p:nvGrpSpPr>
              <p:grpSpPr bwMode="auto">
                <a:xfrm>
                  <a:off x="5073" y="1649"/>
                  <a:ext cx="577" cy="421"/>
                  <a:chOff x="5073" y="1649"/>
                  <a:chExt cx="577" cy="421"/>
                </a:xfrm>
              </p:grpSpPr>
              <p:sp>
                <p:nvSpPr>
                  <p:cNvPr id="10269" name="AutoShape 29"/>
                  <p:cNvSpPr>
                    <a:spLocks noChangeArrowheads="1"/>
                  </p:cNvSpPr>
                  <p:nvPr/>
                </p:nvSpPr>
                <p:spPr bwMode="auto">
                  <a:xfrm>
                    <a:off x="5073" y="1649"/>
                    <a:ext cx="454" cy="386"/>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70" name="Group 30"/>
                  <p:cNvGrpSpPr>
                    <a:grpSpLocks/>
                  </p:cNvGrpSpPr>
                  <p:nvPr/>
                </p:nvGrpSpPr>
                <p:grpSpPr bwMode="auto">
                  <a:xfrm>
                    <a:off x="5073" y="1649"/>
                    <a:ext cx="577" cy="421"/>
                    <a:chOff x="5073" y="1649"/>
                    <a:chExt cx="577" cy="421"/>
                  </a:xfrm>
                </p:grpSpPr>
                <p:sp>
                  <p:nvSpPr>
                    <p:cNvPr id="10271" name="AutoShape 31"/>
                    <p:cNvSpPr>
                      <a:spLocks noChangeArrowheads="1"/>
                    </p:cNvSpPr>
                    <p:nvPr/>
                  </p:nvSpPr>
                  <p:spPr bwMode="auto">
                    <a:xfrm>
                      <a:off x="5073" y="1649"/>
                      <a:ext cx="452"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72" name="Group 32"/>
                    <p:cNvGrpSpPr>
                      <a:grpSpLocks/>
                    </p:cNvGrpSpPr>
                    <p:nvPr/>
                  </p:nvGrpSpPr>
                  <p:grpSpPr bwMode="auto">
                    <a:xfrm>
                      <a:off x="5073" y="1649"/>
                      <a:ext cx="577" cy="421"/>
                      <a:chOff x="5073" y="1649"/>
                      <a:chExt cx="577" cy="421"/>
                    </a:xfrm>
                  </p:grpSpPr>
                  <p:sp>
                    <p:nvSpPr>
                      <p:cNvPr id="10273" name="AutoShape 33"/>
                      <p:cNvSpPr>
                        <a:spLocks noChangeArrowheads="1"/>
                      </p:cNvSpPr>
                      <p:nvPr/>
                    </p:nvSpPr>
                    <p:spPr bwMode="auto">
                      <a:xfrm>
                        <a:off x="5073" y="1649"/>
                        <a:ext cx="451"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74" name="AutoShape 34"/>
                      <p:cNvSpPr>
                        <a:spLocks noChangeArrowheads="1"/>
                      </p:cNvSpPr>
                      <p:nvPr/>
                    </p:nvSpPr>
                    <p:spPr bwMode="auto">
                      <a:xfrm>
                        <a:off x="5106" y="1649"/>
                        <a:ext cx="544" cy="421"/>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29960" tIns="65160" rIns="129960" bIns="65160">
                        <a:spAutoFit/>
                      </a:bodyPr>
                      <a:lstStyle/>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570 s</a:t>
                        </a:r>
                      </a:p>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5 MB</a:t>
                        </a:r>
                      </a:p>
                    </p:txBody>
                  </p:sp>
                </p:grpSp>
              </p:grpSp>
            </p:grpSp>
          </p:grpSp>
          <p:grpSp>
            <p:nvGrpSpPr>
              <p:cNvPr id="10275" name="Group 35"/>
              <p:cNvGrpSpPr>
                <a:grpSpLocks/>
              </p:cNvGrpSpPr>
              <p:nvPr/>
            </p:nvGrpSpPr>
            <p:grpSpPr bwMode="auto">
              <a:xfrm>
                <a:off x="5544" y="1633"/>
                <a:ext cx="331" cy="381"/>
                <a:chOff x="5544" y="1633"/>
                <a:chExt cx="331" cy="381"/>
              </a:xfrm>
            </p:grpSpPr>
            <p:sp>
              <p:nvSpPr>
                <p:cNvPr id="10276" name="Freeform 36"/>
                <p:cNvSpPr>
                  <a:spLocks noChangeArrowheads="1"/>
                </p:cNvSpPr>
                <p:nvPr/>
              </p:nvSpPr>
              <p:spPr bwMode="auto">
                <a:xfrm>
                  <a:off x="5544" y="1633"/>
                  <a:ext cx="332" cy="382"/>
                </a:xfrm>
                <a:custGeom>
                  <a:avLst/>
                  <a:gdLst>
                    <a:gd name="T0" fmla="*/ 0 w 1464"/>
                    <a:gd name="T1" fmla="*/ 264 h 1684"/>
                    <a:gd name="T2" fmla="*/ 733 w 1464"/>
                    <a:gd name="T3" fmla="*/ 0 h 1684"/>
                    <a:gd name="T4" fmla="*/ 1463 w 1464"/>
                    <a:gd name="T5" fmla="*/ 264 h 1684"/>
                    <a:gd name="T6" fmla="*/ 1463 w 1464"/>
                    <a:gd name="T7" fmla="*/ 1417 h 1684"/>
                    <a:gd name="T8" fmla="*/ 733 w 1464"/>
                    <a:gd name="T9" fmla="*/ 1683 h 1684"/>
                    <a:gd name="T10" fmla="*/ 0 w 1464"/>
                    <a:gd name="T11" fmla="*/ 1417 h 1684"/>
                    <a:gd name="T12" fmla="*/ 0 w 1464"/>
                    <a:gd name="T13" fmla="*/ 264 h 1684"/>
                  </a:gdLst>
                  <a:ahLst/>
                  <a:cxnLst>
                    <a:cxn ang="0">
                      <a:pos x="T0" y="T1"/>
                    </a:cxn>
                    <a:cxn ang="0">
                      <a:pos x="T2" y="T3"/>
                    </a:cxn>
                    <a:cxn ang="0">
                      <a:pos x="T4" y="T5"/>
                    </a:cxn>
                    <a:cxn ang="0">
                      <a:pos x="T6" y="T7"/>
                    </a:cxn>
                    <a:cxn ang="0">
                      <a:pos x="T8" y="T9"/>
                    </a:cxn>
                    <a:cxn ang="0">
                      <a:pos x="T10" y="T11"/>
                    </a:cxn>
                    <a:cxn ang="0">
                      <a:pos x="T12" y="T13"/>
                    </a:cxn>
                  </a:cxnLst>
                  <a:rect l="0" t="0" r="r" b="b"/>
                  <a:pathLst>
                    <a:path w="1464" h="1684">
                      <a:moveTo>
                        <a:pt x="0" y="264"/>
                      </a:moveTo>
                      <a:cubicBezTo>
                        <a:pt x="0" y="132"/>
                        <a:pt x="365" y="0"/>
                        <a:pt x="733" y="0"/>
                      </a:cubicBezTo>
                      <a:cubicBezTo>
                        <a:pt x="1097" y="0"/>
                        <a:pt x="1463" y="132"/>
                        <a:pt x="1463" y="264"/>
                      </a:cubicBezTo>
                      <a:lnTo>
                        <a:pt x="1463" y="1417"/>
                      </a:lnTo>
                      <a:cubicBezTo>
                        <a:pt x="1463" y="1548"/>
                        <a:pt x="1097" y="1683"/>
                        <a:pt x="733" y="1683"/>
                      </a:cubicBezTo>
                      <a:cubicBezTo>
                        <a:pt x="365" y="1683"/>
                        <a:pt x="0" y="1548"/>
                        <a:pt x="0" y="1417"/>
                      </a:cubicBezTo>
                      <a:lnTo>
                        <a:pt x="0" y="264"/>
                      </a:ln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77" name="Freeform 37"/>
                <p:cNvSpPr>
                  <a:spLocks noChangeArrowheads="1"/>
                </p:cNvSpPr>
                <p:nvPr/>
              </p:nvSpPr>
              <p:spPr bwMode="auto">
                <a:xfrm>
                  <a:off x="5544" y="1691"/>
                  <a:ext cx="332" cy="61"/>
                </a:xfrm>
                <a:custGeom>
                  <a:avLst/>
                  <a:gdLst>
                    <a:gd name="T0" fmla="*/ 0 w 1464"/>
                    <a:gd name="T1" fmla="*/ 0 h 268"/>
                    <a:gd name="T2" fmla="*/ 733 w 1464"/>
                    <a:gd name="T3" fmla="*/ 267 h 268"/>
                    <a:gd name="T4" fmla="*/ 1463 w 1464"/>
                    <a:gd name="T5" fmla="*/ 0 h 268"/>
                  </a:gdLst>
                  <a:ahLst/>
                  <a:cxnLst>
                    <a:cxn ang="0">
                      <a:pos x="T0" y="T1"/>
                    </a:cxn>
                    <a:cxn ang="0">
                      <a:pos x="T2" y="T3"/>
                    </a:cxn>
                    <a:cxn ang="0">
                      <a:pos x="T4" y="T5"/>
                    </a:cxn>
                  </a:cxnLst>
                  <a:rect l="0" t="0" r="r" b="b"/>
                  <a:pathLst>
                    <a:path w="1464" h="268">
                      <a:moveTo>
                        <a:pt x="0" y="0"/>
                      </a:moveTo>
                      <a:cubicBezTo>
                        <a:pt x="0" y="130"/>
                        <a:pt x="365" y="267"/>
                        <a:pt x="733" y="267"/>
                      </a:cubicBezTo>
                      <a:cubicBezTo>
                        <a:pt x="1097" y="267"/>
                        <a:pt x="1463" y="130"/>
                        <a:pt x="1463" y="0"/>
                      </a:cubicBez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cxnSp>
          <p:nvCxnSpPr>
            <p:cNvPr id="10278" name="AutoShape 38"/>
            <p:cNvCxnSpPr>
              <a:cxnSpLocks noChangeShapeType="1"/>
            </p:cNvCxnSpPr>
            <p:nvPr/>
          </p:nvCxnSpPr>
          <p:spPr bwMode="auto">
            <a:xfrm>
              <a:off x="5694" y="1344"/>
              <a:ext cx="18" cy="290"/>
            </a:xfrm>
            <a:prstGeom prst="curvedConnector3">
              <a:avLst>
                <a:gd name="adj1" fmla="val 50000"/>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cxnSp>
        <p:pic>
          <p:nvPicPr>
            <p:cNvPr id="10279" name="Picture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5" y="1584"/>
              <a:ext cx="1453" cy="429"/>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grpSp>
      <p:grpSp>
        <p:nvGrpSpPr>
          <p:cNvPr id="10280" name="Group 40"/>
          <p:cNvGrpSpPr>
            <a:grpSpLocks/>
          </p:cNvGrpSpPr>
          <p:nvPr/>
        </p:nvGrpSpPr>
        <p:grpSpPr bwMode="auto">
          <a:xfrm>
            <a:off x="5944763" y="4207111"/>
            <a:ext cx="1064995" cy="481166"/>
            <a:chOff x="4880" y="3142"/>
            <a:chExt cx="954" cy="431"/>
          </a:xfrm>
        </p:grpSpPr>
        <p:grpSp>
          <p:nvGrpSpPr>
            <p:cNvPr id="10281" name="Group 41"/>
            <p:cNvGrpSpPr>
              <a:grpSpLocks/>
            </p:cNvGrpSpPr>
            <p:nvPr/>
          </p:nvGrpSpPr>
          <p:grpSpPr bwMode="auto">
            <a:xfrm>
              <a:off x="4880" y="3152"/>
              <a:ext cx="705" cy="421"/>
              <a:chOff x="4880" y="3152"/>
              <a:chExt cx="705" cy="421"/>
            </a:xfrm>
          </p:grpSpPr>
          <p:sp>
            <p:nvSpPr>
              <p:cNvPr id="10282" name="AutoShape 42"/>
              <p:cNvSpPr>
                <a:spLocks noChangeArrowheads="1"/>
              </p:cNvSpPr>
              <p:nvPr/>
            </p:nvSpPr>
            <p:spPr bwMode="auto">
              <a:xfrm>
                <a:off x="4910" y="3152"/>
                <a:ext cx="616" cy="386"/>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83" name="Group 43"/>
              <p:cNvGrpSpPr>
                <a:grpSpLocks/>
              </p:cNvGrpSpPr>
              <p:nvPr/>
            </p:nvGrpSpPr>
            <p:grpSpPr bwMode="auto">
              <a:xfrm>
                <a:off x="4880" y="3152"/>
                <a:ext cx="705" cy="421"/>
                <a:chOff x="4880" y="3152"/>
                <a:chExt cx="705" cy="421"/>
              </a:xfrm>
            </p:grpSpPr>
            <p:sp>
              <p:nvSpPr>
                <p:cNvPr id="10284" name="AutoShape 44"/>
                <p:cNvSpPr>
                  <a:spLocks noChangeArrowheads="1"/>
                </p:cNvSpPr>
                <p:nvPr/>
              </p:nvSpPr>
              <p:spPr bwMode="auto">
                <a:xfrm>
                  <a:off x="4910" y="3152"/>
                  <a:ext cx="614" cy="384"/>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85" name="Group 45"/>
                <p:cNvGrpSpPr>
                  <a:grpSpLocks/>
                </p:cNvGrpSpPr>
                <p:nvPr/>
              </p:nvGrpSpPr>
              <p:grpSpPr bwMode="auto">
                <a:xfrm>
                  <a:off x="4880" y="3152"/>
                  <a:ext cx="705" cy="421"/>
                  <a:chOff x="4880" y="3152"/>
                  <a:chExt cx="705" cy="421"/>
                </a:xfrm>
              </p:grpSpPr>
              <p:sp>
                <p:nvSpPr>
                  <p:cNvPr id="10286" name="AutoShape 46"/>
                  <p:cNvSpPr>
                    <a:spLocks noChangeArrowheads="1"/>
                  </p:cNvSpPr>
                  <p:nvPr/>
                </p:nvSpPr>
                <p:spPr bwMode="auto">
                  <a:xfrm>
                    <a:off x="4910" y="3152"/>
                    <a:ext cx="613"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287" name="Group 47"/>
                  <p:cNvGrpSpPr>
                    <a:grpSpLocks/>
                  </p:cNvGrpSpPr>
                  <p:nvPr/>
                </p:nvGrpSpPr>
                <p:grpSpPr bwMode="auto">
                  <a:xfrm>
                    <a:off x="4880" y="3152"/>
                    <a:ext cx="705" cy="421"/>
                    <a:chOff x="4880" y="3152"/>
                    <a:chExt cx="705" cy="421"/>
                  </a:xfrm>
                </p:grpSpPr>
                <p:sp>
                  <p:nvSpPr>
                    <p:cNvPr id="10288" name="AutoShape 48"/>
                    <p:cNvSpPr>
                      <a:spLocks noChangeArrowheads="1"/>
                    </p:cNvSpPr>
                    <p:nvPr/>
                  </p:nvSpPr>
                  <p:spPr bwMode="auto">
                    <a:xfrm>
                      <a:off x="4910" y="3152"/>
                      <a:ext cx="613" cy="383"/>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89" name="AutoShape 49"/>
                    <p:cNvSpPr>
                      <a:spLocks noChangeArrowheads="1"/>
                    </p:cNvSpPr>
                    <p:nvPr/>
                  </p:nvSpPr>
                  <p:spPr bwMode="auto">
                    <a:xfrm>
                      <a:off x="4880" y="3152"/>
                      <a:ext cx="705" cy="421"/>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29960" tIns="65160" rIns="129960" bIns="65160">
                      <a:spAutoFit/>
                    </a:bodyPr>
                    <a:lstStyle/>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4.6 s</a:t>
                      </a:r>
                    </a:p>
                    <a:p>
                      <a:pPr algn="r">
                        <a:buSzPct val="100000"/>
                        <a:tabLst>
                          <a:tab pos="0" algn="l"/>
                          <a:tab pos="314798" algn="l"/>
                          <a:tab pos="630712" algn="l"/>
                          <a:tab pos="946626" algn="l"/>
                          <a:tab pos="1262541" algn="l"/>
                          <a:tab pos="1578455" algn="l"/>
                          <a:tab pos="1894369" algn="l"/>
                          <a:tab pos="2210282" algn="l"/>
                          <a:tab pos="2526197" algn="l"/>
                          <a:tab pos="2842111" algn="l"/>
                          <a:tab pos="3158026" algn="l"/>
                          <a:tab pos="3473940" algn="l"/>
                          <a:tab pos="3789854" algn="l"/>
                          <a:tab pos="4105768" algn="l"/>
                          <a:tab pos="4421683" algn="l"/>
                          <a:tab pos="4737596" algn="l"/>
                          <a:tab pos="5053510" algn="l"/>
                          <a:tab pos="5369424" algn="l"/>
                          <a:tab pos="5685339" algn="l"/>
                          <a:tab pos="6001253" algn="l"/>
                          <a:tab pos="6317168" algn="l"/>
                        </a:tabLst>
                      </a:pPr>
                      <a:r>
                        <a:rPr lang="en-GB" sz="1100" dirty="0">
                          <a:solidFill>
                            <a:srgbClr val="000000"/>
                          </a:solidFill>
                        </a:rPr>
                        <a:t>36.5 MB</a:t>
                      </a:r>
                    </a:p>
                  </p:txBody>
                </p:sp>
              </p:grpSp>
            </p:grpSp>
          </p:grpSp>
        </p:grpSp>
        <p:grpSp>
          <p:nvGrpSpPr>
            <p:cNvPr id="10290" name="Group 50"/>
            <p:cNvGrpSpPr>
              <a:grpSpLocks/>
            </p:cNvGrpSpPr>
            <p:nvPr/>
          </p:nvGrpSpPr>
          <p:grpSpPr bwMode="auto">
            <a:xfrm>
              <a:off x="5503" y="3142"/>
              <a:ext cx="331" cy="378"/>
              <a:chOff x="5503" y="3142"/>
              <a:chExt cx="331" cy="378"/>
            </a:xfrm>
          </p:grpSpPr>
          <p:sp>
            <p:nvSpPr>
              <p:cNvPr id="10291" name="Freeform 51"/>
              <p:cNvSpPr>
                <a:spLocks noChangeArrowheads="1"/>
              </p:cNvSpPr>
              <p:nvPr/>
            </p:nvSpPr>
            <p:spPr bwMode="auto">
              <a:xfrm>
                <a:off x="5503" y="3142"/>
                <a:ext cx="332" cy="379"/>
              </a:xfrm>
              <a:custGeom>
                <a:avLst/>
                <a:gdLst>
                  <a:gd name="T0" fmla="*/ 0 w 1465"/>
                  <a:gd name="T1" fmla="*/ 261 h 1673"/>
                  <a:gd name="T2" fmla="*/ 732 w 1465"/>
                  <a:gd name="T3" fmla="*/ 0 h 1673"/>
                  <a:gd name="T4" fmla="*/ 1464 w 1465"/>
                  <a:gd name="T5" fmla="*/ 261 h 1673"/>
                  <a:gd name="T6" fmla="*/ 1464 w 1465"/>
                  <a:gd name="T7" fmla="*/ 1411 h 1673"/>
                  <a:gd name="T8" fmla="*/ 732 w 1465"/>
                  <a:gd name="T9" fmla="*/ 1672 h 1673"/>
                  <a:gd name="T10" fmla="*/ 0 w 1465"/>
                  <a:gd name="T11" fmla="*/ 1411 h 1673"/>
                  <a:gd name="T12" fmla="*/ 0 w 1465"/>
                  <a:gd name="T13" fmla="*/ 261 h 1673"/>
                </a:gdLst>
                <a:ahLst/>
                <a:cxnLst>
                  <a:cxn ang="0">
                    <a:pos x="T0" y="T1"/>
                  </a:cxn>
                  <a:cxn ang="0">
                    <a:pos x="T2" y="T3"/>
                  </a:cxn>
                  <a:cxn ang="0">
                    <a:pos x="T4" y="T5"/>
                  </a:cxn>
                  <a:cxn ang="0">
                    <a:pos x="T6" y="T7"/>
                  </a:cxn>
                  <a:cxn ang="0">
                    <a:pos x="T8" y="T9"/>
                  </a:cxn>
                  <a:cxn ang="0">
                    <a:pos x="T10" y="T11"/>
                  </a:cxn>
                  <a:cxn ang="0">
                    <a:pos x="T12" y="T13"/>
                  </a:cxn>
                </a:cxnLst>
                <a:rect l="0" t="0" r="r" b="b"/>
                <a:pathLst>
                  <a:path w="1465" h="1673">
                    <a:moveTo>
                      <a:pt x="0" y="261"/>
                    </a:moveTo>
                    <a:cubicBezTo>
                      <a:pt x="0" y="133"/>
                      <a:pt x="365" y="0"/>
                      <a:pt x="732" y="0"/>
                    </a:cubicBezTo>
                    <a:cubicBezTo>
                      <a:pt x="1097" y="0"/>
                      <a:pt x="1464" y="133"/>
                      <a:pt x="1464" y="261"/>
                    </a:cubicBezTo>
                    <a:lnTo>
                      <a:pt x="1464" y="1411"/>
                    </a:lnTo>
                    <a:cubicBezTo>
                      <a:pt x="1464" y="1539"/>
                      <a:pt x="1097" y="1672"/>
                      <a:pt x="732" y="1672"/>
                    </a:cubicBezTo>
                    <a:cubicBezTo>
                      <a:pt x="365" y="1672"/>
                      <a:pt x="0" y="1539"/>
                      <a:pt x="0" y="1411"/>
                    </a:cubicBezTo>
                    <a:lnTo>
                      <a:pt x="0" y="261"/>
                    </a:ln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2" name="Freeform 52"/>
              <p:cNvSpPr>
                <a:spLocks noChangeArrowheads="1"/>
              </p:cNvSpPr>
              <p:nvPr/>
            </p:nvSpPr>
            <p:spPr bwMode="auto">
              <a:xfrm>
                <a:off x="5503" y="3202"/>
                <a:ext cx="332" cy="61"/>
              </a:xfrm>
              <a:custGeom>
                <a:avLst/>
                <a:gdLst>
                  <a:gd name="T0" fmla="*/ 0 w 1465"/>
                  <a:gd name="T1" fmla="*/ 0 h 269"/>
                  <a:gd name="T2" fmla="*/ 732 w 1465"/>
                  <a:gd name="T3" fmla="*/ 268 h 269"/>
                  <a:gd name="T4" fmla="*/ 1464 w 1465"/>
                  <a:gd name="T5" fmla="*/ 0 h 269"/>
                </a:gdLst>
                <a:ahLst/>
                <a:cxnLst>
                  <a:cxn ang="0">
                    <a:pos x="T0" y="T1"/>
                  </a:cxn>
                  <a:cxn ang="0">
                    <a:pos x="T2" y="T3"/>
                  </a:cxn>
                  <a:cxn ang="0">
                    <a:pos x="T4" y="T5"/>
                  </a:cxn>
                </a:cxnLst>
                <a:rect l="0" t="0" r="r" b="b"/>
                <a:pathLst>
                  <a:path w="1465" h="269">
                    <a:moveTo>
                      <a:pt x="0" y="0"/>
                    </a:moveTo>
                    <a:cubicBezTo>
                      <a:pt x="0" y="133"/>
                      <a:pt x="365" y="268"/>
                      <a:pt x="732" y="268"/>
                    </a:cubicBezTo>
                    <a:cubicBezTo>
                      <a:pt x="1097" y="268"/>
                      <a:pt x="1464" y="133"/>
                      <a:pt x="1464" y="0"/>
                    </a:cubicBezTo>
                  </a:path>
                </a:pathLst>
              </a:cu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pic>
        <p:nvPicPr>
          <p:cNvPr id="10293" name="Picture 5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2603" y="4153519"/>
            <a:ext cx="1624285" cy="47781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cxnSp>
        <p:nvCxnSpPr>
          <p:cNvPr id="10294" name="AutoShape 54"/>
          <p:cNvCxnSpPr>
            <a:cxnSpLocks noChangeShapeType="1"/>
          </p:cNvCxnSpPr>
          <p:nvPr/>
        </p:nvCxnSpPr>
        <p:spPr bwMode="auto">
          <a:xfrm flipH="1">
            <a:off x="6827794" y="2950048"/>
            <a:ext cx="46886" cy="1257058"/>
          </a:xfrm>
          <a:prstGeom prst="curvedConnector3">
            <a:avLst>
              <a:gd name="adj1" fmla="val 50000"/>
            </a:avLst>
          </a:prstGeom>
          <a:noFill/>
          <a:ln w="936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295" name="Line 55"/>
          <p:cNvSpPr>
            <a:spLocks noChangeShapeType="1"/>
          </p:cNvSpPr>
          <p:nvPr/>
        </p:nvSpPr>
        <p:spPr bwMode="auto">
          <a:xfrm flipV="1">
            <a:off x="7373687" y="4576633"/>
            <a:ext cx="589431" cy="386272"/>
          </a:xfrm>
          <a:prstGeom prst="line">
            <a:avLst/>
          </a:prstGeom>
          <a:noFill/>
          <a:ln w="28440">
            <a:solidFill>
              <a:srgbClr val="0000FF"/>
            </a:solidFill>
            <a:round/>
            <a:headEnd/>
            <a:tailEnd/>
          </a:ln>
          <a:extLst>
            <a:ext uri="{909E8E84-426E-40DD-AFC4-6F175D3DCCD1}">
              <a14:hiddenFill xmlns:a14="http://schemas.microsoft.com/office/drawing/2010/main">
                <a:noFill/>
              </a14:hiddenFill>
            </a:ext>
          </a:extLst>
        </p:spPr>
        <p:txBody>
          <a:bodyPr lIns="64299" tIns="32149" rIns="64299" bIns="32149"/>
          <a:lstStyle/>
          <a:p>
            <a:endParaRPr lang="en-US"/>
          </a:p>
        </p:txBody>
      </p:sp>
      <p:sp>
        <p:nvSpPr>
          <p:cNvPr id="10296" name="Line 56"/>
          <p:cNvSpPr>
            <a:spLocks noChangeShapeType="1"/>
          </p:cNvSpPr>
          <p:nvPr/>
        </p:nvSpPr>
        <p:spPr bwMode="auto">
          <a:xfrm flipH="1" flipV="1">
            <a:off x="7957537" y="4576633"/>
            <a:ext cx="707764" cy="386272"/>
          </a:xfrm>
          <a:prstGeom prst="line">
            <a:avLst/>
          </a:prstGeom>
          <a:noFill/>
          <a:ln w="28440">
            <a:solidFill>
              <a:srgbClr val="0000FF"/>
            </a:solidFill>
            <a:round/>
            <a:headEnd/>
            <a:tailEnd/>
          </a:ln>
          <a:extLst>
            <a:ext uri="{909E8E84-426E-40DD-AFC4-6F175D3DCCD1}">
              <a14:hiddenFill xmlns:a14="http://schemas.microsoft.com/office/drawing/2010/main">
                <a:noFill/>
              </a14:hiddenFill>
            </a:ext>
          </a:extLst>
        </p:spPr>
        <p:txBody>
          <a:bodyPr lIns="64299" tIns="32149" rIns="64299" bIns="32149"/>
          <a:lstStyle/>
          <a:p>
            <a:endParaRPr lang="en-US"/>
          </a:p>
        </p:txBody>
      </p:sp>
      <p:pic>
        <p:nvPicPr>
          <p:cNvPr id="10297"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2509" y="4957322"/>
            <a:ext cx="1607540" cy="4733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10298" name="Picture 5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59348" y="2921022"/>
            <a:ext cx="1661124" cy="437626"/>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10299" name="Picture 5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9348" y="3349717"/>
            <a:ext cx="1661124" cy="43427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0301" name="Rectangle 61"/>
          <p:cNvSpPr>
            <a:spLocks noGrp="1" noChangeArrowheads="1"/>
          </p:cNvSpPr>
          <p:nvPr>
            <p:ph type="title"/>
          </p:nvPr>
        </p:nvSpPr>
        <p:spPr>
          <a:xfrm>
            <a:off x="130410" y="69509"/>
            <a:ext cx="8883179" cy="681192"/>
          </a:xfrm>
        </p:spPr>
        <p:txBody>
          <a:bodyPr/>
          <a:lstStyle/>
          <a:p>
            <a:r>
              <a:rPr lang="en-GB" dirty="0"/>
              <a:t>Trace manipulation</a:t>
            </a:r>
            <a:endParaRPr lang="en-US" dirty="0"/>
          </a:p>
        </p:txBody>
      </p:sp>
      <p:sp>
        <p:nvSpPr>
          <p:cNvPr id="61" name="TextBox 60"/>
          <p:cNvSpPr txBox="1"/>
          <p:nvPr/>
        </p:nvSpPr>
        <p:spPr>
          <a:xfrm>
            <a:off x="4047735" y="6165304"/>
            <a:ext cx="4608954" cy="369332"/>
          </a:xfrm>
          <a:prstGeom prst="rect">
            <a:avLst/>
          </a:prstGeom>
          <a:solidFill>
            <a:schemeClr val="bg1"/>
          </a:solidFill>
          <a:ln>
            <a:solidFill>
              <a:srgbClr val="002060"/>
            </a:solidFill>
          </a:ln>
        </p:spPr>
        <p:txBody>
          <a:bodyPr wrap="none" rtlCol="0">
            <a:spAutoFit/>
          </a:bodyPr>
          <a:lstStyle/>
          <a:p>
            <a:r>
              <a:rPr lang="en-US" dirty="0" smtClean="0">
                <a:solidFill>
                  <a:srgbClr val="004990"/>
                </a:solidFill>
              </a:rPr>
              <a:t>See slides at end of presentation for details</a:t>
            </a:r>
            <a:endParaRPr lang="en-US" dirty="0">
              <a:solidFill>
                <a:srgbClr val="004990"/>
              </a:solidFill>
            </a:endParaRPr>
          </a:p>
        </p:txBody>
      </p:sp>
    </p:spTree>
    <p:extLst>
      <p:ext uri="{BB962C8B-B14F-4D97-AF65-F5344CB8AC3E}">
        <p14:creationId xmlns:p14="http://schemas.microsoft.com/office/powerpoint/2010/main" val="418354663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commands and tools</a:t>
            </a:r>
            <a:endParaRPr lang="en-US" dirty="0"/>
          </a:p>
        </p:txBody>
      </p:sp>
      <p:sp>
        <p:nvSpPr>
          <p:cNvPr id="3" name="Content Placeholder 2"/>
          <p:cNvSpPr>
            <a:spLocks noGrp="1"/>
          </p:cNvSpPr>
          <p:nvPr>
            <p:ph idx="1"/>
          </p:nvPr>
        </p:nvSpPr>
        <p:spPr/>
        <p:txBody>
          <a:bodyPr/>
          <a:lstStyle/>
          <a:p>
            <a:r>
              <a:rPr lang="en-US" dirty="0" smtClean="0"/>
              <a:t>Execute external commands …</a:t>
            </a:r>
          </a:p>
          <a:p>
            <a:pPr lvl="1"/>
            <a:r>
              <a:rPr lang="en-US" dirty="0" smtClean="0"/>
              <a:t>Predefined: </a:t>
            </a:r>
            <a:r>
              <a:rPr lang="en-US" dirty="0" err="1" smtClean="0"/>
              <a:t>Dimemas</a:t>
            </a:r>
            <a:r>
              <a:rPr lang="en-US" dirty="0" smtClean="0"/>
              <a:t>, Stats,…</a:t>
            </a:r>
          </a:p>
          <a:p>
            <a:pPr lvl="1"/>
            <a:r>
              <a:rPr lang="en-US" dirty="0" smtClean="0"/>
              <a:t>User specified binaries or scripts</a:t>
            </a:r>
            <a:endParaRPr lang="en-US" dirty="0"/>
          </a:p>
          <a:p>
            <a:r>
              <a:rPr lang="en-US" dirty="0" smtClean="0"/>
              <a:t> … specifying arguments</a:t>
            </a:r>
          </a:p>
          <a:p>
            <a:pPr lvl="1"/>
            <a:r>
              <a:rPr lang="en-US" dirty="0" smtClean="0"/>
              <a:t>Trace</a:t>
            </a:r>
          </a:p>
          <a:p>
            <a:pPr lvl="1"/>
            <a:r>
              <a:rPr lang="en-US" dirty="0" smtClean="0"/>
              <a:t>Command specific arguments</a:t>
            </a:r>
          </a:p>
          <a:p>
            <a:endParaRPr lang="en-US" dirty="0" smtClean="0"/>
          </a:p>
          <a:p>
            <a:r>
              <a:rPr lang="en-US" dirty="0" err="1" smtClean="0"/>
              <a:t>Paramedir</a:t>
            </a:r>
            <a:endParaRPr lang="en-US" dirty="0" smtClean="0"/>
          </a:p>
          <a:p>
            <a:pPr lvl="1"/>
            <a:r>
              <a:rPr lang="en-US" dirty="0" smtClean="0"/>
              <a:t>Non graphical version of </a:t>
            </a:r>
            <a:r>
              <a:rPr lang="en-US" dirty="0" err="1" smtClean="0"/>
              <a:t>Paraver</a:t>
            </a:r>
            <a:endParaRPr lang="en-US" dirty="0" smtClean="0"/>
          </a:p>
          <a:p>
            <a:pPr lvl="1"/>
            <a:r>
              <a:rPr lang="en-US" dirty="0" smtClean="0"/>
              <a:t>Reads trace, applies standard </a:t>
            </a:r>
            <a:r>
              <a:rPr lang="en-US" dirty="0" err="1" smtClean="0"/>
              <a:t>cfgs</a:t>
            </a:r>
            <a:r>
              <a:rPr lang="en-US" dirty="0" smtClean="0"/>
              <a:t>, writes ASCII output (table,…)</a:t>
            </a:r>
          </a:p>
          <a:p>
            <a:pPr lvl="1"/>
            <a:endParaRPr lang="en-US" dirty="0" smtClean="0"/>
          </a:p>
          <a:p>
            <a:r>
              <a:rPr lang="en-US" dirty="0" smtClean="0"/>
              <a:t>Scripts can use </a:t>
            </a:r>
            <a:r>
              <a:rPr lang="en-US" dirty="0" err="1" smtClean="0"/>
              <a:t>paramedir</a:t>
            </a:r>
            <a:r>
              <a:rPr lang="en-US" dirty="0" smtClean="0"/>
              <a:t>, </a:t>
            </a:r>
            <a:r>
              <a:rPr lang="en-US" dirty="0" err="1" smtClean="0"/>
              <a:t>Dimemas</a:t>
            </a:r>
            <a:r>
              <a:rPr lang="en-US" dirty="0" smtClean="0"/>
              <a:t>, clustering … in </a:t>
            </a:r>
            <a:r>
              <a:rPr lang="en-US" dirty="0"/>
              <a:t>parametric </a:t>
            </a:r>
            <a:r>
              <a:rPr lang="en-US" dirty="0" smtClean="0"/>
              <a:t>sweeps, search/optimization loops,…</a:t>
            </a:r>
          </a:p>
        </p:txBody>
      </p:sp>
    </p:spTree>
    <p:extLst>
      <p:ext uri="{BB962C8B-B14F-4D97-AF65-F5344CB8AC3E}">
        <p14:creationId xmlns:p14="http://schemas.microsoft.com/office/powerpoint/2010/main" val="92211137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external commands</a:t>
            </a:r>
            <a:endParaRPr lang="en-US" dirty="0"/>
          </a:p>
        </p:txBody>
      </p:sp>
      <p:sp>
        <p:nvSpPr>
          <p:cNvPr id="3" name="Content Placeholder 2"/>
          <p:cNvSpPr>
            <a:spLocks noGrp="1"/>
          </p:cNvSpPr>
          <p:nvPr>
            <p:ph idx="1"/>
          </p:nvPr>
        </p:nvSpPr>
        <p:spPr/>
        <p:txBody>
          <a:bodyPr>
            <a:normAutofit/>
          </a:bodyPr>
          <a:lstStyle/>
          <a:p>
            <a:r>
              <a:rPr lang="en-US" dirty="0" smtClean="0"/>
              <a:t>Example: basic_analysis.py</a:t>
            </a:r>
          </a:p>
          <a:p>
            <a:endParaRPr lang="en-US" dirty="0" smtClean="0"/>
          </a:p>
          <a:p>
            <a:endParaRPr lang="en-US" dirty="0"/>
          </a:p>
        </p:txBody>
      </p:sp>
      <p:sp>
        <p:nvSpPr>
          <p:cNvPr id="4" name="TextBox 3"/>
          <p:cNvSpPr txBox="1"/>
          <p:nvPr/>
        </p:nvSpPr>
        <p:spPr>
          <a:xfrm>
            <a:off x="400130" y="1484784"/>
            <a:ext cx="5157181" cy="4862870"/>
          </a:xfrm>
          <a:prstGeom prst="rect">
            <a:avLst/>
          </a:prstGeom>
          <a:noFill/>
          <a:ln>
            <a:solidFill>
              <a:schemeClr val="tx2">
                <a:lumMod val="60000"/>
                <a:lumOff val="40000"/>
              </a:schemeClr>
            </a:solidFill>
          </a:ln>
        </p:spPr>
        <p:txBody>
          <a:bodyPr wrap="none" rtlCol="0">
            <a:spAutoFit/>
          </a:bodyPr>
          <a:lstStyle/>
          <a:p>
            <a:r>
              <a:rPr lang="en-US" sz="1000" dirty="0"/>
              <a:t>==================================================================</a:t>
            </a:r>
          </a:p>
          <a:p>
            <a:r>
              <a:rPr lang="en-US" sz="1000" dirty="0"/>
              <a:t>Analysis of  </a:t>
            </a:r>
            <a:r>
              <a:rPr lang="en-US" sz="1000" dirty="0" err="1" smtClean="0"/>
              <a:t>XXXXX.prv</a:t>
            </a:r>
            <a:endParaRPr lang="en-US" sz="1000" dirty="0"/>
          </a:p>
          <a:p>
            <a:r>
              <a:rPr lang="en-US" sz="1000" dirty="0"/>
              <a:t>==================================================================</a:t>
            </a:r>
          </a:p>
          <a:p>
            <a:r>
              <a:rPr lang="en-US" sz="1000" dirty="0"/>
              <a:t>Timing:</a:t>
            </a:r>
          </a:p>
          <a:p>
            <a:r>
              <a:rPr lang="en-US" sz="1000" dirty="0"/>
              <a:t>    Elapsed </a:t>
            </a:r>
            <a:r>
              <a:rPr lang="en-US" sz="1000" dirty="0" smtClean="0"/>
              <a:t>duration	= </a:t>
            </a:r>
            <a:r>
              <a:rPr lang="en-US" sz="1000" dirty="0"/>
              <a:t>3.887  s</a:t>
            </a:r>
          </a:p>
          <a:p>
            <a:r>
              <a:rPr lang="en-US" sz="1000" dirty="0"/>
              <a:t>    Ideal </a:t>
            </a:r>
            <a:r>
              <a:rPr lang="en-US" sz="1000" dirty="0" smtClean="0"/>
              <a:t>time		= </a:t>
            </a:r>
            <a:r>
              <a:rPr lang="en-US" sz="1000" dirty="0"/>
              <a:t>3.223  s</a:t>
            </a:r>
          </a:p>
          <a:p>
            <a:r>
              <a:rPr lang="en-US" sz="1000" dirty="0"/>
              <a:t>    Compute </a:t>
            </a:r>
            <a:r>
              <a:rPr lang="en-US" sz="1000" dirty="0" smtClean="0"/>
              <a:t>time	= </a:t>
            </a:r>
            <a:r>
              <a:rPr lang="en-US" sz="1000" dirty="0"/>
              <a:t>2.637952  s</a:t>
            </a:r>
          </a:p>
          <a:p>
            <a:r>
              <a:rPr lang="en-US" sz="1000" dirty="0"/>
              <a:t>    MPI </a:t>
            </a:r>
            <a:r>
              <a:rPr lang="en-US" sz="1000" dirty="0" smtClean="0"/>
              <a:t>time		= </a:t>
            </a:r>
            <a:r>
              <a:rPr lang="en-US" sz="1000" dirty="0"/>
              <a:t>1.24930663  s</a:t>
            </a:r>
          </a:p>
          <a:p>
            <a:endParaRPr lang="en-US" sz="1000" dirty="0"/>
          </a:p>
          <a:p>
            <a:r>
              <a:rPr lang="en-US" sz="1000" dirty="0"/>
              <a:t>Parallel Efficiency: </a:t>
            </a:r>
          </a:p>
          <a:p>
            <a:r>
              <a:rPr lang="en-US" sz="1000" dirty="0"/>
              <a:t>    Total </a:t>
            </a:r>
            <a:r>
              <a:rPr lang="en-US" sz="1000" dirty="0" smtClean="0"/>
              <a:t>Efficiency	= </a:t>
            </a:r>
            <a:r>
              <a:rPr lang="en-US" sz="1000" dirty="0"/>
              <a:t>0.679</a:t>
            </a:r>
          </a:p>
          <a:p>
            <a:r>
              <a:rPr lang="en-US" sz="1000" dirty="0"/>
              <a:t>         Load </a:t>
            </a:r>
            <a:r>
              <a:rPr lang="en-US" sz="1000" dirty="0" smtClean="0"/>
              <a:t>Balance	= </a:t>
            </a:r>
            <a:r>
              <a:rPr lang="en-US" sz="1000" dirty="0"/>
              <a:t>0.950</a:t>
            </a:r>
          </a:p>
          <a:p>
            <a:r>
              <a:rPr lang="en-US" sz="1000" dirty="0"/>
              <a:t>         Micro Load </a:t>
            </a:r>
            <a:r>
              <a:rPr lang="en-US" sz="1000" dirty="0" smtClean="0"/>
              <a:t>Balance	= </a:t>
            </a:r>
            <a:r>
              <a:rPr lang="en-US" sz="1000" dirty="0"/>
              <a:t>0.859</a:t>
            </a:r>
          </a:p>
          <a:p>
            <a:r>
              <a:rPr lang="en-US" sz="1000" dirty="0"/>
              <a:t>         </a:t>
            </a:r>
            <a:r>
              <a:rPr lang="en-US" sz="1000" dirty="0" smtClean="0"/>
              <a:t>Transfer		= </a:t>
            </a:r>
            <a:r>
              <a:rPr lang="en-US" sz="1000" dirty="0"/>
              <a:t>0.829</a:t>
            </a:r>
          </a:p>
          <a:p>
            <a:r>
              <a:rPr lang="en-US" sz="1000" dirty="0"/>
              <a:t>         </a:t>
            </a:r>
            <a:r>
              <a:rPr lang="en-US" sz="1000" dirty="0" err="1" smtClean="0"/>
              <a:t>Bweff</a:t>
            </a:r>
            <a:r>
              <a:rPr lang="en-US" sz="1000" dirty="0" smtClean="0"/>
              <a:t>		= </a:t>
            </a:r>
            <a:r>
              <a:rPr lang="en-US" sz="1000" dirty="0"/>
              <a:t>0.814</a:t>
            </a:r>
          </a:p>
          <a:p>
            <a:r>
              <a:rPr lang="en-US" sz="1000" dirty="0"/>
              <a:t>         </a:t>
            </a:r>
            <a:r>
              <a:rPr lang="en-US" sz="1000" dirty="0" smtClean="0"/>
              <a:t>Leff		= </a:t>
            </a:r>
            <a:r>
              <a:rPr lang="en-US" sz="1000" dirty="0"/>
              <a:t>1.000</a:t>
            </a:r>
          </a:p>
          <a:p>
            <a:endParaRPr lang="en-US" sz="1000" dirty="0"/>
          </a:p>
          <a:p>
            <a:r>
              <a:rPr lang="en-US" sz="1000" dirty="0"/>
              <a:t>Load balance: </a:t>
            </a:r>
          </a:p>
          <a:p>
            <a:r>
              <a:rPr lang="en-US" sz="1000" dirty="0"/>
              <a:t>         Time Load </a:t>
            </a:r>
            <a:r>
              <a:rPr lang="en-US" sz="1000" dirty="0" smtClean="0"/>
              <a:t>Balance	= </a:t>
            </a:r>
            <a:r>
              <a:rPr lang="en-US" sz="1000" dirty="0"/>
              <a:t>0.950</a:t>
            </a:r>
          </a:p>
          <a:p>
            <a:r>
              <a:rPr lang="en-US" sz="1000" dirty="0"/>
              <a:t>         Instructions Load </a:t>
            </a:r>
            <a:r>
              <a:rPr lang="en-US" sz="1000" dirty="0" smtClean="0"/>
              <a:t>Balance	= </a:t>
            </a:r>
            <a:r>
              <a:rPr lang="en-US" sz="1000" dirty="0"/>
              <a:t>0.990</a:t>
            </a:r>
          </a:p>
          <a:p>
            <a:r>
              <a:rPr lang="en-US" sz="1000" dirty="0"/>
              <a:t>         Cycles load </a:t>
            </a:r>
            <a:r>
              <a:rPr lang="en-US" sz="1000" dirty="0" smtClean="0"/>
              <a:t>balance	= </a:t>
            </a:r>
            <a:r>
              <a:rPr lang="en-US" sz="1000" dirty="0"/>
              <a:t>0.950</a:t>
            </a:r>
          </a:p>
          <a:p>
            <a:r>
              <a:rPr lang="en-US" sz="1000" dirty="0"/>
              <a:t>         IPC Load </a:t>
            </a:r>
            <a:r>
              <a:rPr lang="en-US" sz="1000" dirty="0" smtClean="0"/>
              <a:t>Balance	= </a:t>
            </a:r>
            <a:r>
              <a:rPr lang="en-US" sz="1000" dirty="0"/>
              <a:t>0.960</a:t>
            </a:r>
          </a:p>
          <a:p>
            <a:endParaRPr lang="en-US" sz="1000" dirty="0"/>
          </a:p>
          <a:p>
            <a:r>
              <a:rPr lang="en-US" sz="1000" dirty="0"/>
              <a:t>Computational analysis: </a:t>
            </a:r>
          </a:p>
          <a:p>
            <a:r>
              <a:rPr lang="en-US" sz="1000" dirty="0"/>
              <a:t>   Total useful </a:t>
            </a:r>
            <a:r>
              <a:rPr lang="en-US" sz="1000" dirty="0" smtClean="0"/>
              <a:t>instructions	= </a:t>
            </a:r>
            <a:r>
              <a:rPr lang="en-US" sz="1000" dirty="0"/>
              <a:t>5.399636e+11</a:t>
            </a:r>
          </a:p>
          <a:p>
            <a:r>
              <a:rPr lang="en-US" sz="1000" dirty="0"/>
              <a:t>   Average useful instructions per </a:t>
            </a:r>
            <a:r>
              <a:rPr lang="en-US" sz="1000" dirty="0" smtClean="0"/>
              <a:t>process	= </a:t>
            </a:r>
            <a:r>
              <a:rPr lang="en-US" sz="1000" dirty="0"/>
              <a:t>8.436931e+09</a:t>
            </a:r>
          </a:p>
          <a:p>
            <a:r>
              <a:rPr lang="en-US" sz="1000" dirty="0"/>
              <a:t>   Instructions based microload </a:t>
            </a:r>
            <a:r>
              <a:rPr lang="en-US" sz="1000" dirty="0" smtClean="0"/>
              <a:t>balance/sync	= </a:t>
            </a:r>
            <a:r>
              <a:rPr lang="en-US" sz="1000" dirty="0"/>
              <a:t>0.924</a:t>
            </a:r>
          </a:p>
          <a:p>
            <a:endParaRPr lang="en-US" sz="1000" dirty="0"/>
          </a:p>
          <a:p>
            <a:r>
              <a:rPr lang="en-US" sz="1000" dirty="0"/>
              <a:t>sequential performance: </a:t>
            </a:r>
          </a:p>
          <a:p>
            <a:r>
              <a:rPr lang="en-US" sz="1000" dirty="0"/>
              <a:t>   Average </a:t>
            </a:r>
            <a:r>
              <a:rPr lang="en-US" sz="1000" dirty="0" smtClean="0"/>
              <a:t>MIPS	= </a:t>
            </a:r>
            <a:r>
              <a:rPr lang="en-US" sz="1000" dirty="0"/>
              <a:t>3199</a:t>
            </a:r>
          </a:p>
          <a:p>
            <a:r>
              <a:rPr lang="en-US" sz="1000" dirty="0"/>
              <a:t>   Average </a:t>
            </a:r>
            <a:r>
              <a:rPr lang="en-US" sz="1000" dirty="0" smtClean="0"/>
              <a:t>IPC		= </a:t>
            </a:r>
            <a:r>
              <a:rPr lang="en-US" sz="1000" dirty="0"/>
              <a:t>1.050</a:t>
            </a:r>
            <a:endParaRPr lang="en-US" sz="1000" dirty="0">
              <a:latin typeface="Courier New" pitchFamily="49" charset="0"/>
              <a:cs typeface="Courier New" pitchFamily="49" charset="0"/>
            </a:endParaRPr>
          </a:p>
        </p:txBody>
      </p:sp>
      <p:sp>
        <p:nvSpPr>
          <p:cNvPr id="5" name="TextBox 4"/>
          <p:cNvSpPr txBox="1"/>
          <p:nvPr/>
        </p:nvSpPr>
        <p:spPr>
          <a:xfrm>
            <a:off x="4936634" y="2412864"/>
            <a:ext cx="3672408" cy="3016210"/>
          </a:xfrm>
          <a:prstGeom prst="rect">
            <a:avLst/>
          </a:prstGeom>
          <a:solidFill>
            <a:schemeClr val="bg1"/>
          </a:solidFill>
          <a:ln>
            <a:solidFill>
              <a:schemeClr val="tx2">
                <a:lumMod val="60000"/>
                <a:lumOff val="40000"/>
              </a:schemeClr>
            </a:solidFill>
          </a:ln>
        </p:spPr>
        <p:txBody>
          <a:bodyPr wrap="square" rtlCol="0">
            <a:spAutoFit/>
          </a:bodyPr>
          <a:lstStyle/>
          <a:p>
            <a:r>
              <a:rPr lang="en-US" sz="1000" dirty="0"/>
              <a:t>Basic communication statistics: </a:t>
            </a:r>
          </a:p>
          <a:p>
            <a:r>
              <a:rPr lang="en-US" sz="1000" dirty="0"/>
              <a:t>     Point to point: </a:t>
            </a:r>
          </a:p>
          <a:p>
            <a:r>
              <a:rPr lang="en-US" sz="1000" dirty="0"/>
              <a:t>         Average number of </a:t>
            </a:r>
            <a:r>
              <a:rPr lang="en-US" sz="1000" dirty="0" smtClean="0"/>
              <a:t>calls	= </a:t>
            </a:r>
            <a:r>
              <a:rPr lang="en-US" sz="1000" dirty="0"/>
              <a:t>554.0</a:t>
            </a:r>
          </a:p>
          <a:p>
            <a:r>
              <a:rPr lang="en-US" sz="1000" dirty="0"/>
              <a:t>         Balance in number of </a:t>
            </a:r>
            <a:r>
              <a:rPr lang="en-US" sz="1000" dirty="0" smtClean="0"/>
              <a:t>calls	= </a:t>
            </a:r>
            <a:r>
              <a:rPr lang="en-US" sz="1000" dirty="0"/>
              <a:t>1.0</a:t>
            </a:r>
          </a:p>
          <a:p>
            <a:r>
              <a:rPr lang="en-US" sz="1000" dirty="0"/>
              <a:t>         Average bytes per </a:t>
            </a:r>
            <a:r>
              <a:rPr lang="en-US" sz="1000" dirty="0" smtClean="0"/>
              <a:t>process	= </a:t>
            </a:r>
            <a:r>
              <a:rPr lang="en-US" sz="1000" dirty="0"/>
              <a:t>728596480.0</a:t>
            </a:r>
          </a:p>
          <a:p>
            <a:r>
              <a:rPr lang="en-US" sz="1000" dirty="0"/>
              <a:t>         Balance in </a:t>
            </a:r>
            <a:r>
              <a:rPr lang="en-US" sz="1000" dirty="0" smtClean="0"/>
              <a:t>bytes	= 0.990</a:t>
            </a:r>
          </a:p>
          <a:p>
            <a:r>
              <a:rPr lang="en-US" sz="1000" dirty="0"/>
              <a:t> </a:t>
            </a:r>
            <a:r>
              <a:rPr lang="en-US" sz="1000" dirty="0" smtClean="0"/>
              <a:t>   Collectives</a:t>
            </a:r>
            <a:r>
              <a:rPr lang="en-US" sz="1000" dirty="0"/>
              <a:t>: </a:t>
            </a:r>
          </a:p>
          <a:p>
            <a:r>
              <a:rPr lang="en-US" sz="1000" dirty="0"/>
              <a:t>         Num collective </a:t>
            </a:r>
            <a:r>
              <a:rPr lang="en-US" sz="1000" dirty="0" smtClean="0"/>
              <a:t>calls	= </a:t>
            </a:r>
            <a:r>
              <a:rPr lang="en-US" sz="1000" dirty="0"/>
              <a:t>6.0</a:t>
            </a:r>
          </a:p>
          <a:p>
            <a:r>
              <a:rPr lang="en-US" sz="1000" dirty="0"/>
              <a:t>         Average bytes per </a:t>
            </a:r>
            <a:r>
              <a:rPr lang="en-US" sz="1000" dirty="0" smtClean="0"/>
              <a:t>call	= </a:t>
            </a:r>
            <a:r>
              <a:rPr lang="en-US" sz="1000" dirty="0"/>
              <a:t>6.670</a:t>
            </a:r>
          </a:p>
          <a:p>
            <a:r>
              <a:rPr lang="en-US" sz="1000" dirty="0"/>
              <a:t>         Max bytes per </a:t>
            </a:r>
            <a:r>
              <a:rPr lang="en-US" sz="1000" dirty="0" smtClean="0"/>
              <a:t>call	= </a:t>
            </a:r>
            <a:r>
              <a:rPr lang="en-US" sz="1000" dirty="0"/>
              <a:t>8.000</a:t>
            </a:r>
          </a:p>
          <a:p>
            <a:r>
              <a:rPr lang="en-US" sz="1000" dirty="0"/>
              <a:t>         Balance in </a:t>
            </a:r>
            <a:r>
              <a:rPr lang="en-US" sz="1000" dirty="0" smtClean="0"/>
              <a:t>bytes	= </a:t>
            </a:r>
            <a:r>
              <a:rPr lang="en-US" sz="1000" dirty="0"/>
              <a:t>1.000</a:t>
            </a:r>
          </a:p>
          <a:p>
            <a:endParaRPr lang="en-US" sz="1000" dirty="0"/>
          </a:p>
          <a:p>
            <a:r>
              <a:rPr lang="en-US" sz="1000" dirty="0"/>
              <a:t>Inter - Intra node communication statistics: </a:t>
            </a:r>
          </a:p>
          <a:p>
            <a:r>
              <a:rPr lang="en-US" sz="1000" dirty="0" smtClean="0"/>
              <a:t>    Bytes </a:t>
            </a:r>
            <a:r>
              <a:rPr lang="en-US" sz="1000" dirty="0"/>
              <a:t>sent (MB</a:t>
            </a:r>
            <a:r>
              <a:rPr lang="en-US" sz="1000" dirty="0" smtClean="0"/>
              <a:t>):</a:t>
            </a:r>
          </a:p>
          <a:p>
            <a:r>
              <a:rPr lang="en-US" sz="1000" dirty="0"/>
              <a:t> </a:t>
            </a:r>
            <a:r>
              <a:rPr lang="en-US" sz="1000" dirty="0" smtClean="0"/>
              <a:t>        Locally		= </a:t>
            </a:r>
            <a:r>
              <a:rPr lang="en-US" sz="1000" dirty="0"/>
              <a:t>22229.811</a:t>
            </a:r>
          </a:p>
          <a:p>
            <a:r>
              <a:rPr lang="en-US" sz="1000" dirty="0" smtClean="0"/>
              <a:t>         Remotely		= </a:t>
            </a:r>
            <a:r>
              <a:rPr lang="en-US" sz="1000" dirty="0"/>
              <a:t>24645.730</a:t>
            </a:r>
          </a:p>
          <a:p>
            <a:r>
              <a:rPr lang="en-US" sz="1000" dirty="0" smtClean="0"/>
              <a:t>    Number </a:t>
            </a:r>
            <a:r>
              <a:rPr lang="en-US" sz="1000" dirty="0"/>
              <a:t>of </a:t>
            </a:r>
            <a:r>
              <a:rPr lang="en-US" sz="1000" dirty="0" smtClean="0"/>
              <a:t>sends:</a:t>
            </a:r>
          </a:p>
          <a:p>
            <a:r>
              <a:rPr lang="en-US" sz="1000" dirty="0"/>
              <a:t> </a:t>
            </a:r>
            <a:r>
              <a:rPr lang="en-US" sz="1000" dirty="0" smtClean="0"/>
              <a:t>        Locally		= </a:t>
            </a:r>
            <a:r>
              <a:rPr lang="en-US" sz="1000" dirty="0"/>
              <a:t>3520.000</a:t>
            </a:r>
          </a:p>
          <a:p>
            <a:r>
              <a:rPr lang="en-US" sz="1000" dirty="0" smtClean="0"/>
              <a:t>         Remotely		= </a:t>
            </a:r>
            <a:r>
              <a:rPr lang="en-US" sz="1000" dirty="0"/>
              <a:t>6592.000</a:t>
            </a:r>
          </a:p>
        </p:txBody>
      </p:sp>
      <p:sp>
        <p:nvSpPr>
          <p:cNvPr id="6" name="TextBox 5"/>
          <p:cNvSpPr txBox="1"/>
          <p:nvPr/>
        </p:nvSpPr>
        <p:spPr>
          <a:xfrm>
            <a:off x="6304786" y="6165304"/>
            <a:ext cx="2659702" cy="369332"/>
          </a:xfrm>
          <a:prstGeom prst="rect">
            <a:avLst/>
          </a:prstGeom>
          <a:noFill/>
        </p:spPr>
        <p:txBody>
          <a:bodyPr wrap="none" rtlCol="0">
            <a:spAutoFit/>
          </a:bodyPr>
          <a:lstStyle/>
          <a:p>
            <a:r>
              <a:rPr lang="en-US" dirty="0"/>
              <a:t>64Proc – 8 MPI by node</a:t>
            </a:r>
          </a:p>
        </p:txBody>
      </p:sp>
      <p:grpSp>
        <p:nvGrpSpPr>
          <p:cNvPr id="7" name="5 Grupo"/>
          <p:cNvGrpSpPr/>
          <p:nvPr/>
        </p:nvGrpSpPr>
        <p:grpSpPr>
          <a:xfrm>
            <a:off x="2254082" y="2132931"/>
            <a:ext cx="1601676" cy="4115211"/>
            <a:chOff x="1961456" y="1484859"/>
            <a:chExt cx="1601676" cy="4115211"/>
          </a:xfrm>
        </p:grpSpPr>
        <p:sp>
          <p:nvSpPr>
            <p:cNvPr id="8" name="6 Rectángulo"/>
            <p:cNvSpPr/>
            <p:nvPr/>
          </p:nvSpPr>
          <p:spPr>
            <a:xfrm>
              <a:off x="1961456" y="1484859"/>
              <a:ext cx="724638" cy="1440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7 Rectángulo"/>
            <p:cNvSpPr/>
            <p:nvPr/>
          </p:nvSpPr>
          <p:spPr>
            <a:xfrm>
              <a:off x="1961456" y="2420888"/>
              <a:ext cx="724638" cy="57606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8 Rectángulo"/>
            <p:cNvSpPr/>
            <p:nvPr/>
          </p:nvSpPr>
          <p:spPr>
            <a:xfrm>
              <a:off x="1961456" y="5312038"/>
              <a:ext cx="724638" cy="288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9 Rectángulo"/>
            <p:cNvSpPr/>
            <p:nvPr/>
          </p:nvSpPr>
          <p:spPr>
            <a:xfrm>
              <a:off x="1961456" y="3789040"/>
              <a:ext cx="724638" cy="1440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10 Rectángulo"/>
            <p:cNvSpPr/>
            <p:nvPr/>
          </p:nvSpPr>
          <p:spPr>
            <a:xfrm>
              <a:off x="2838494" y="4869160"/>
              <a:ext cx="724638" cy="1440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80238449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Interoperability</a:t>
            </a:r>
            <a:endParaRPr lang="en-US" dirty="0"/>
          </a:p>
        </p:txBody>
      </p:sp>
      <p:sp>
        <p:nvSpPr>
          <p:cNvPr id="3" name="Content Placeholder 2"/>
          <p:cNvSpPr>
            <a:spLocks noGrp="1"/>
          </p:cNvSpPr>
          <p:nvPr>
            <p:ph idx="1"/>
          </p:nvPr>
        </p:nvSpPr>
        <p:spPr/>
        <p:txBody>
          <a:bodyPr/>
          <a:lstStyle/>
          <a:p>
            <a:r>
              <a:rPr lang="en-US" dirty="0" err="1" smtClean="0"/>
              <a:t>Paraver</a:t>
            </a:r>
            <a:r>
              <a:rPr lang="en-US" dirty="0" smtClean="0"/>
              <a:t> can be driven from external tools</a:t>
            </a:r>
          </a:p>
          <a:p>
            <a:pPr lvl="1"/>
            <a:r>
              <a:rPr lang="en-US" dirty="0" smtClean="0"/>
              <a:t>When receiving a signal it will load a given configuration file</a:t>
            </a:r>
          </a:p>
          <a:p>
            <a:endParaRPr lang="en-US" dirty="0" smtClean="0"/>
          </a:p>
          <a:p>
            <a:r>
              <a:rPr lang="en-US" dirty="0"/>
              <a:t>Integration with </a:t>
            </a:r>
            <a:r>
              <a:rPr lang="en-US" dirty="0" err="1"/>
              <a:t>Scalasca</a:t>
            </a:r>
            <a:r>
              <a:rPr lang="en-US" dirty="0"/>
              <a:t>-CUBE</a:t>
            </a:r>
          </a:p>
          <a:p>
            <a:pPr lvl="1"/>
            <a:r>
              <a:rPr lang="en-US" dirty="0" smtClean="0"/>
              <a:t>Point directly to regions in time where a given metric is high</a:t>
            </a:r>
            <a:endParaRPr lang="en-US" dirty="0"/>
          </a:p>
        </p:txBody>
      </p:sp>
    </p:spTree>
    <p:extLst>
      <p:ext uri="{BB962C8B-B14F-4D97-AF65-F5344CB8AC3E}">
        <p14:creationId xmlns:p14="http://schemas.microsoft.com/office/powerpoint/2010/main" val="320809096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s-ES" dirty="0" smtClean="0"/>
              <a:t>BSC Tools web </a:t>
            </a:r>
            <a:r>
              <a:rPr lang="es-ES" dirty="0" err="1" smtClean="0"/>
              <a:t>site</a:t>
            </a:r>
            <a:endParaRPr lang="es-ES" dirty="0" smtClean="0"/>
          </a:p>
        </p:txBody>
      </p:sp>
      <p:sp>
        <p:nvSpPr>
          <p:cNvPr id="41987" name="Rectangle 3"/>
          <p:cNvSpPr>
            <a:spLocks noGrp="1" noChangeArrowheads="1"/>
          </p:cNvSpPr>
          <p:nvPr>
            <p:ph type="body" idx="1"/>
          </p:nvPr>
        </p:nvSpPr>
        <p:spPr>
          <a:xfrm>
            <a:off x="107504" y="980728"/>
            <a:ext cx="8928992" cy="5544616"/>
          </a:xfrm>
        </p:spPr>
        <p:txBody>
          <a:bodyPr>
            <a:normAutofit/>
          </a:bodyPr>
          <a:lstStyle/>
          <a:p>
            <a:pPr eaLnBrk="1" hangingPunct="1"/>
            <a:r>
              <a:rPr lang="en-US" dirty="0" smtClean="0">
                <a:hlinkClick r:id="rId2"/>
              </a:rPr>
              <a:t>www.bsc.es/paraver</a:t>
            </a:r>
            <a:endParaRPr lang="en-US" dirty="0" smtClean="0"/>
          </a:p>
          <a:p>
            <a:pPr lvl="1" eaLnBrk="1" hangingPunct="1">
              <a:buFont typeface="Times New Roman" pitchFamily="18" charset="0"/>
              <a:buChar char="•"/>
            </a:pPr>
            <a:r>
              <a:rPr lang="en-US" dirty="0" smtClean="0"/>
              <a:t>downloads</a:t>
            </a:r>
          </a:p>
          <a:p>
            <a:pPr lvl="2" eaLnBrk="1" hangingPunct="1">
              <a:buFont typeface="Times New Roman" pitchFamily="18" charset="0"/>
              <a:buChar char="–"/>
            </a:pPr>
            <a:r>
              <a:rPr lang="en-US" dirty="0" smtClean="0"/>
              <a:t>Sources / Binaries</a:t>
            </a:r>
          </a:p>
          <a:p>
            <a:pPr lvl="2" eaLnBrk="1" hangingPunct="1">
              <a:buFont typeface="Times New Roman" pitchFamily="18" charset="0"/>
              <a:buChar char="–"/>
            </a:pPr>
            <a:r>
              <a:rPr lang="en-US" dirty="0" smtClean="0"/>
              <a:t>Linux / windows / MAC</a:t>
            </a:r>
          </a:p>
          <a:p>
            <a:pPr lvl="1" eaLnBrk="1" hangingPunct="1">
              <a:buFont typeface="Times New Roman" pitchFamily="18" charset="0"/>
              <a:buChar char="•"/>
            </a:pPr>
            <a:r>
              <a:rPr lang="en-US" dirty="0" smtClean="0"/>
              <a:t>documentation</a:t>
            </a:r>
          </a:p>
          <a:p>
            <a:pPr lvl="2" eaLnBrk="1" hangingPunct="1">
              <a:buFont typeface="Times New Roman" pitchFamily="18" charset="0"/>
              <a:buChar char="–"/>
            </a:pPr>
            <a:r>
              <a:rPr lang="en-US" dirty="0" smtClean="0"/>
              <a:t>Training guides</a:t>
            </a:r>
          </a:p>
          <a:p>
            <a:pPr lvl="2" eaLnBrk="1" hangingPunct="1">
              <a:buFont typeface="Times New Roman" pitchFamily="18" charset="0"/>
              <a:buChar char="–"/>
            </a:pPr>
            <a:r>
              <a:rPr lang="en-US" dirty="0" smtClean="0"/>
              <a:t>Tutorial slides</a:t>
            </a:r>
          </a:p>
          <a:p>
            <a:endParaRPr lang="en-US" dirty="0" smtClean="0"/>
          </a:p>
          <a:p>
            <a:r>
              <a:rPr lang="en-US" dirty="0" smtClean="0"/>
              <a:t>Getting started</a:t>
            </a:r>
            <a:endParaRPr lang="en-US" dirty="0" smtClean="0">
              <a:sym typeface="Wingdings" pitchFamily="2" charset="2"/>
            </a:endParaRPr>
          </a:p>
          <a:p>
            <a:pPr lvl="1"/>
            <a:r>
              <a:rPr lang="en-US" dirty="0" smtClean="0">
                <a:sym typeface="Wingdings" pitchFamily="2" charset="2"/>
              </a:rPr>
              <a:t>Start </a:t>
            </a:r>
            <a:r>
              <a:rPr lang="en-US" dirty="0" err="1" smtClean="0">
                <a:sym typeface="Wingdings" pitchFamily="2" charset="2"/>
              </a:rPr>
              <a:t>wxparaver</a:t>
            </a:r>
            <a:endParaRPr lang="en-US" dirty="0" smtClean="0">
              <a:sym typeface="Wingdings" pitchFamily="2" charset="2"/>
            </a:endParaRPr>
          </a:p>
          <a:p>
            <a:pPr lvl="1"/>
            <a:r>
              <a:rPr lang="en-US" dirty="0" smtClean="0">
                <a:sym typeface="Wingdings" pitchFamily="2" charset="2"/>
              </a:rPr>
              <a:t>Help  tutorials </a:t>
            </a:r>
            <a:r>
              <a:rPr lang="en-US" dirty="0">
                <a:sym typeface="Wingdings" pitchFamily="2" charset="2"/>
              </a:rPr>
              <a:t>a</a:t>
            </a:r>
            <a:r>
              <a:rPr lang="en-US" dirty="0" smtClean="0">
                <a:sym typeface="Wingdings" pitchFamily="2" charset="2"/>
              </a:rPr>
              <a:t>nd follow instructions</a:t>
            </a:r>
          </a:p>
          <a:p>
            <a:pPr lvl="1"/>
            <a:r>
              <a:rPr lang="en-US" dirty="0" smtClean="0">
                <a:sym typeface="Wingdings" pitchFamily="2" charset="2"/>
              </a:rPr>
              <a:t>Follow training guides</a:t>
            </a:r>
          </a:p>
          <a:p>
            <a:pPr lvl="2"/>
            <a:r>
              <a:rPr lang="en-US" dirty="0" err="1" smtClean="0">
                <a:sym typeface="Wingdings" pitchFamily="2" charset="2"/>
              </a:rPr>
              <a:t>Paraver</a:t>
            </a:r>
            <a:r>
              <a:rPr lang="en-US" dirty="0" smtClean="0">
                <a:sym typeface="Wingdings" pitchFamily="2" charset="2"/>
              </a:rPr>
              <a:t> introduction (MPI): Navigation and basic understanding of </a:t>
            </a:r>
            <a:r>
              <a:rPr lang="en-US" dirty="0" err="1">
                <a:sym typeface="Wingdings" pitchFamily="2" charset="2"/>
              </a:rPr>
              <a:t>P</a:t>
            </a:r>
            <a:r>
              <a:rPr lang="en-US" dirty="0" err="1" smtClean="0">
                <a:sym typeface="Wingdings" pitchFamily="2" charset="2"/>
              </a:rPr>
              <a:t>araver</a:t>
            </a:r>
            <a:r>
              <a:rPr lang="en-US" dirty="0" smtClean="0">
                <a:sym typeface="Wingdings" pitchFamily="2" charset="2"/>
              </a:rPr>
              <a:t> operation</a:t>
            </a:r>
          </a:p>
          <a:p>
            <a:pPr lvl="2"/>
            <a:endParaRPr lang="en-US" dirty="0" smtClean="0">
              <a:sym typeface="Wingdings" pitchFamily="2" charset="2"/>
            </a:endParaRPr>
          </a:p>
        </p:txBody>
      </p:sp>
    </p:spTree>
    <p:extLst>
      <p:ext uri="{BB962C8B-B14F-4D97-AF65-F5344CB8AC3E}">
        <p14:creationId xmlns:p14="http://schemas.microsoft.com/office/powerpoint/2010/main" val="8834002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EXtrae</a:t>
            </a:r>
            <a:endParaRPr lang="es-ES" dirty="0"/>
          </a:p>
        </p:txBody>
      </p:sp>
    </p:spTree>
    <p:extLst>
      <p:ext uri="{BB962C8B-B14F-4D97-AF65-F5344CB8AC3E}">
        <p14:creationId xmlns:p14="http://schemas.microsoft.com/office/powerpoint/2010/main" val="28660655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Sequence of time stamped records</a:t>
            </a:r>
          </a:p>
          <a:p>
            <a:pPr lvl="1"/>
            <a:r>
              <a:rPr lang="en-US" dirty="0" smtClean="0"/>
              <a:t>Punctual events</a:t>
            </a:r>
          </a:p>
          <a:p>
            <a:pPr lvl="2"/>
            <a:r>
              <a:rPr lang="en-US" dirty="0" smtClean="0"/>
              <a:t>Something happened: when and where (object/entity: … thread)</a:t>
            </a:r>
          </a:p>
          <a:p>
            <a:pPr lvl="2"/>
            <a:r>
              <a:rPr lang="en-US" dirty="0" smtClean="0"/>
              <a:t>One record per specific information (</a:t>
            </a:r>
            <a:r>
              <a:rPr lang="en-US" dirty="0"/>
              <a:t>encoded as a type and a value</a:t>
            </a:r>
            <a:r>
              <a:rPr lang="en-US" dirty="0" smtClean="0"/>
              <a:t>)</a:t>
            </a:r>
          </a:p>
          <a:p>
            <a:pPr lvl="3"/>
            <a:r>
              <a:rPr lang="en-US" dirty="0" smtClean="0"/>
              <a:t>About the </a:t>
            </a:r>
            <a:r>
              <a:rPr lang="en-US" dirty="0"/>
              <a:t>e</a:t>
            </a:r>
            <a:r>
              <a:rPr lang="en-US" dirty="0" smtClean="0"/>
              <a:t>vent </a:t>
            </a:r>
          </a:p>
          <a:p>
            <a:pPr lvl="3"/>
            <a:r>
              <a:rPr lang="en-US" dirty="0" smtClean="0"/>
              <a:t>About the interval from the previous event till this one (i.e. hardware counts,…)</a:t>
            </a:r>
          </a:p>
          <a:p>
            <a:pPr lvl="3"/>
            <a:endParaRPr lang="en-US" dirty="0" smtClean="0"/>
          </a:p>
          <a:p>
            <a:pPr lvl="1"/>
            <a:r>
              <a:rPr lang="en-US" dirty="0" smtClean="0"/>
              <a:t>Relations between objects (… communications)</a:t>
            </a:r>
          </a:p>
          <a:p>
            <a:pPr lvl="2"/>
            <a:r>
              <a:rPr lang="en-US" dirty="0" smtClean="0"/>
              <a:t>Source and sink</a:t>
            </a:r>
          </a:p>
          <a:p>
            <a:pPr lvl="2"/>
            <a:r>
              <a:rPr lang="en-US" dirty="0" smtClean="0"/>
              <a:t>Attributes (… size, tag)</a:t>
            </a:r>
          </a:p>
          <a:p>
            <a:pPr lvl="2"/>
            <a:endParaRPr lang="en-US" dirty="0" smtClean="0"/>
          </a:p>
          <a:p>
            <a:pPr lvl="1"/>
            <a:r>
              <a:rPr lang="en-US" dirty="0" smtClean="0"/>
              <a:t>Separate numeric (.</a:t>
            </a:r>
            <a:r>
              <a:rPr lang="en-US" dirty="0" err="1" smtClean="0"/>
              <a:t>prv</a:t>
            </a:r>
            <a:r>
              <a:rPr lang="en-US" dirty="0" smtClean="0"/>
              <a:t>) and symbolic (.</a:t>
            </a:r>
            <a:r>
              <a:rPr lang="en-US" dirty="0" err="1" smtClean="0"/>
              <a:t>pcf</a:t>
            </a:r>
            <a:r>
              <a:rPr lang="en-US" dirty="0" smtClean="0"/>
              <a:t>) files</a:t>
            </a:r>
          </a:p>
          <a:p>
            <a:pPr lvl="2"/>
            <a:endParaRPr lang="en-US" dirty="0" smtClean="0"/>
          </a:p>
          <a:p>
            <a:r>
              <a:rPr lang="en-US" dirty="0" smtClean="0"/>
              <a:t>Only information derived from captured events and data can be reported.</a:t>
            </a:r>
          </a:p>
          <a:p>
            <a:pPr lvl="1"/>
            <a:r>
              <a:rPr lang="en-US" dirty="0" smtClean="0"/>
              <a:t>Trivial but … often forgotten</a:t>
            </a:r>
            <a:endParaRPr lang="en-US" dirty="0"/>
          </a:p>
        </p:txBody>
      </p:sp>
    </p:spTree>
    <p:extLst>
      <p:ext uri="{BB962C8B-B14F-4D97-AF65-F5344CB8AC3E}">
        <p14:creationId xmlns:p14="http://schemas.microsoft.com/office/powerpoint/2010/main" val="332057144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err="1" smtClean="0"/>
              <a:t>Extrae</a:t>
            </a:r>
            <a:endParaRPr lang="en-US" dirty="0"/>
          </a:p>
        </p:txBody>
      </p:sp>
      <p:sp>
        <p:nvSpPr>
          <p:cNvPr id="4" name="3 Marcador de contenido"/>
          <p:cNvSpPr>
            <a:spLocks noGrp="1"/>
          </p:cNvSpPr>
          <p:nvPr>
            <p:ph idx="1"/>
          </p:nvPr>
        </p:nvSpPr>
        <p:spPr/>
        <p:txBody>
          <a:bodyPr>
            <a:normAutofit/>
          </a:bodyPr>
          <a:lstStyle/>
          <a:p>
            <a:r>
              <a:rPr lang="en-US" dirty="0" smtClean="0"/>
              <a:t>Major BSC instrumentation package</a:t>
            </a:r>
          </a:p>
          <a:p>
            <a:endParaRPr lang="en-US" dirty="0"/>
          </a:p>
          <a:p>
            <a:r>
              <a:rPr lang="en-US" dirty="0" smtClean="0"/>
              <a:t>When / where</a:t>
            </a:r>
          </a:p>
          <a:p>
            <a:pPr lvl="1"/>
            <a:r>
              <a:rPr lang="en-US" dirty="0" smtClean="0"/>
              <a:t>Parallel programming model runtime</a:t>
            </a:r>
          </a:p>
          <a:p>
            <a:pPr lvl="2"/>
            <a:r>
              <a:rPr lang="en-US" dirty="0" smtClean="0"/>
              <a:t>MPI, </a:t>
            </a:r>
            <a:r>
              <a:rPr lang="en-US" dirty="0" err="1" smtClean="0"/>
              <a:t>OpenMP</a:t>
            </a:r>
            <a:r>
              <a:rPr lang="en-US" dirty="0" smtClean="0"/>
              <a:t>, </a:t>
            </a:r>
            <a:r>
              <a:rPr lang="en-US" dirty="0" err="1" smtClean="0"/>
              <a:t>pthreads</a:t>
            </a:r>
            <a:r>
              <a:rPr lang="en-US" dirty="0" smtClean="0"/>
              <a:t>, </a:t>
            </a:r>
            <a:r>
              <a:rPr lang="en-US" dirty="0" err="1" smtClean="0"/>
              <a:t>OmpSs</a:t>
            </a:r>
            <a:r>
              <a:rPr lang="en-US" dirty="0" smtClean="0"/>
              <a:t>, CUDA, </a:t>
            </a:r>
            <a:r>
              <a:rPr lang="en-US" dirty="0" err="1" smtClean="0"/>
              <a:t>OpenCL</a:t>
            </a:r>
            <a:r>
              <a:rPr lang="en-US" dirty="0" smtClean="0"/>
              <a:t>, MIC…</a:t>
            </a:r>
          </a:p>
          <a:p>
            <a:pPr lvl="2"/>
            <a:r>
              <a:rPr lang="en-US" dirty="0" smtClean="0"/>
              <a:t>API entry/exit, </a:t>
            </a:r>
            <a:r>
              <a:rPr lang="en-US" dirty="0" err="1"/>
              <a:t>OpenMP</a:t>
            </a:r>
            <a:r>
              <a:rPr lang="en-US" dirty="0"/>
              <a:t> outlined </a:t>
            </a:r>
            <a:r>
              <a:rPr lang="en-US" dirty="0" smtClean="0"/>
              <a:t>routines</a:t>
            </a:r>
          </a:p>
          <a:p>
            <a:pPr lvl="1"/>
            <a:r>
              <a:rPr lang="en-US" dirty="0"/>
              <a:t>Selected user functions</a:t>
            </a:r>
          </a:p>
          <a:p>
            <a:pPr lvl="1"/>
            <a:r>
              <a:rPr lang="en-US" dirty="0" smtClean="0"/>
              <a:t>Periodic/</a:t>
            </a:r>
            <a:r>
              <a:rPr lang="en-US" dirty="0" err="1" smtClean="0"/>
              <a:t>hwc</a:t>
            </a:r>
            <a:r>
              <a:rPr lang="en-US" dirty="0" smtClean="0"/>
              <a:t> overflow </a:t>
            </a:r>
            <a:r>
              <a:rPr lang="en-US" dirty="0"/>
              <a:t>samples</a:t>
            </a:r>
          </a:p>
          <a:p>
            <a:pPr lvl="1"/>
            <a:r>
              <a:rPr lang="en-US" dirty="0"/>
              <a:t>User events</a:t>
            </a:r>
          </a:p>
          <a:p>
            <a:endParaRPr lang="en-US" dirty="0" smtClean="0"/>
          </a:p>
        </p:txBody>
      </p:sp>
    </p:spTree>
    <p:extLst>
      <p:ext uri="{BB962C8B-B14F-4D97-AF65-F5344CB8AC3E}">
        <p14:creationId xmlns:p14="http://schemas.microsoft.com/office/powerpoint/2010/main" val="223471133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err="1" smtClean="0"/>
              <a:t>Extrae</a:t>
            </a:r>
            <a:endParaRPr lang="en-US" dirty="0"/>
          </a:p>
        </p:txBody>
      </p:sp>
      <p:sp>
        <p:nvSpPr>
          <p:cNvPr id="4" name="3 Marcador de contenido"/>
          <p:cNvSpPr>
            <a:spLocks noGrp="1"/>
          </p:cNvSpPr>
          <p:nvPr>
            <p:ph idx="1"/>
          </p:nvPr>
        </p:nvSpPr>
        <p:spPr/>
        <p:txBody>
          <a:bodyPr>
            <a:normAutofit/>
          </a:bodyPr>
          <a:lstStyle/>
          <a:p>
            <a:r>
              <a:rPr lang="en-US" dirty="0" smtClean="0"/>
              <a:t>Additional information</a:t>
            </a:r>
          </a:p>
          <a:p>
            <a:pPr lvl="1"/>
            <a:r>
              <a:rPr lang="en-US" dirty="0" smtClean="0"/>
              <a:t>Counters</a:t>
            </a:r>
          </a:p>
          <a:p>
            <a:pPr lvl="2"/>
            <a:r>
              <a:rPr lang="en-US" dirty="0" smtClean="0"/>
              <a:t>PAPI</a:t>
            </a:r>
          </a:p>
          <a:p>
            <a:pPr lvl="2"/>
            <a:r>
              <a:rPr lang="en-US" dirty="0" smtClean="0"/>
              <a:t>Network counters</a:t>
            </a:r>
          </a:p>
          <a:p>
            <a:pPr lvl="2"/>
            <a:r>
              <a:rPr lang="en-US" dirty="0" smtClean="0"/>
              <a:t>OS counters</a:t>
            </a:r>
          </a:p>
          <a:p>
            <a:pPr lvl="1"/>
            <a:r>
              <a:rPr lang="en-US" dirty="0" smtClean="0"/>
              <a:t>Link to source code</a:t>
            </a:r>
          </a:p>
          <a:p>
            <a:pPr lvl="2"/>
            <a:r>
              <a:rPr lang="en-US" dirty="0" err="1" smtClean="0"/>
              <a:t>Callstack</a:t>
            </a:r>
            <a:endParaRPr lang="en-US" dirty="0" smtClean="0"/>
          </a:p>
          <a:p>
            <a:pPr lvl="2"/>
            <a:r>
              <a:rPr lang="en-US" dirty="0" err="1"/>
              <a:t>OpenMP</a:t>
            </a:r>
            <a:r>
              <a:rPr lang="en-US" dirty="0"/>
              <a:t> outlined routines and their containers</a:t>
            </a:r>
          </a:p>
          <a:p>
            <a:pPr lvl="2"/>
            <a:r>
              <a:rPr lang="en-US" dirty="0" smtClean="0"/>
              <a:t>Selected user functions</a:t>
            </a:r>
          </a:p>
          <a:p>
            <a:pPr lvl="2"/>
            <a:endParaRPr lang="en-US" dirty="0" smtClean="0"/>
          </a:p>
          <a:p>
            <a:r>
              <a:rPr lang="en-US" dirty="0" err="1"/>
              <a:t>Extrae</a:t>
            </a:r>
            <a:r>
              <a:rPr lang="en-US" dirty="0"/>
              <a:t> API:</a:t>
            </a:r>
          </a:p>
          <a:p>
            <a:pPr lvl="1"/>
            <a:r>
              <a:rPr lang="en-US" dirty="0"/>
              <a:t>On/off</a:t>
            </a:r>
          </a:p>
          <a:p>
            <a:pPr lvl="1"/>
            <a:r>
              <a:rPr lang="en-US" dirty="0"/>
              <a:t>User events </a:t>
            </a:r>
          </a:p>
          <a:p>
            <a:pPr lvl="2"/>
            <a:endParaRPr lang="en-US" dirty="0"/>
          </a:p>
          <a:p>
            <a:pPr lvl="2"/>
            <a:endParaRPr lang="en-US" dirty="0" smtClean="0"/>
          </a:p>
        </p:txBody>
      </p:sp>
    </p:spTree>
    <p:extLst>
      <p:ext uri="{BB962C8B-B14F-4D97-AF65-F5344CB8AC3E}">
        <p14:creationId xmlns:p14="http://schemas.microsoft.com/office/powerpoint/2010/main" val="281860627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smtClean="0"/>
              <a:t>How does </a:t>
            </a:r>
            <a:r>
              <a:rPr lang="en-US" dirty="0" err="1" smtClean="0"/>
              <a:t>Extrae</a:t>
            </a:r>
            <a:r>
              <a:rPr lang="en-US" dirty="0" smtClean="0"/>
              <a:t> intercept your app?</a:t>
            </a:r>
            <a:endParaRPr lang="en-US" dirty="0"/>
          </a:p>
        </p:txBody>
      </p:sp>
      <p:sp>
        <p:nvSpPr>
          <p:cNvPr id="4" name="3 Marcador de contenido"/>
          <p:cNvSpPr>
            <a:spLocks noGrp="1"/>
          </p:cNvSpPr>
          <p:nvPr>
            <p:ph idx="1"/>
          </p:nvPr>
        </p:nvSpPr>
        <p:spPr/>
        <p:txBody>
          <a:bodyPr>
            <a:normAutofit fontScale="92500" lnSpcReduction="10000"/>
          </a:bodyPr>
          <a:lstStyle/>
          <a:p>
            <a:r>
              <a:rPr lang="en-US" dirty="0"/>
              <a:t>LD_PRELOAD</a:t>
            </a:r>
          </a:p>
          <a:p>
            <a:pPr lvl="1"/>
            <a:r>
              <a:rPr lang="en-US" dirty="0"/>
              <a:t>Works on production binaries</a:t>
            </a:r>
          </a:p>
          <a:p>
            <a:pPr lvl="1"/>
            <a:r>
              <a:rPr lang="en-US" dirty="0" smtClean="0"/>
              <a:t>Specific library </a:t>
            </a:r>
            <a:r>
              <a:rPr lang="en-US" dirty="0"/>
              <a:t>for each combination of </a:t>
            </a:r>
            <a:r>
              <a:rPr lang="en-US" dirty="0" smtClean="0"/>
              <a:t>runtimes</a:t>
            </a:r>
          </a:p>
          <a:p>
            <a:pPr lvl="1"/>
            <a:r>
              <a:rPr lang="en-US" dirty="0" smtClean="0"/>
              <a:t>Does not require knowledge on the application</a:t>
            </a:r>
            <a:endParaRPr lang="en-US" dirty="0"/>
          </a:p>
          <a:p>
            <a:endParaRPr lang="en-US" dirty="0" smtClean="0"/>
          </a:p>
          <a:p>
            <a:pPr marL="0" indent="0">
              <a:buNone/>
            </a:pPr>
            <a:endParaRPr lang="en-US" dirty="0" smtClean="0"/>
          </a:p>
          <a:p>
            <a:endParaRPr lang="en-US" dirty="0" smtClean="0"/>
          </a:p>
          <a:p>
            <a:r>
              <a:rPr lang="en-US" dirty="0" smtClean="0"/>
              <a:t>Dynamic instrumentation</a:t>
            </a:r>
          </a:p>
          <a:p>
            <a:pPr lvl="1"/>
            <a:r>
              <a:rPr lang="en-US" dirty="0" smtClean="0"/>
              <a:t>Works on production binaries</a:t>
            </a:r>
          </a:p>
          <a:p>
            <a:pPr lvl="1"/>
            <a:r>
              <a:rPr lang="en-US" dirty="0" smtClean="0"/>
              <a:t>Just specify functions to be instrumented.</a:t>
            </a:r>
          </a:p>
          <a:p>
            <a:endParaRPr lang="en-US" dirty="0" smtClean="0"/>
          </a:p>
          <a:p>
            <a:r>
              <a:rPr lang="en-US" dirty="0" smtClean="0"/>
              <a:t>Other possibilities</a:t>
            </a:r>
          </a:p>
          <a:p>
            <a:pPr lvl="1"/>
            <a:r>
              <a:rPr lang="en-US" dirty="0"/>
              <a:t>Link </a:t>
            </a:r>
            <a:r>
              <a:rPr lang="en-US" dirty="0" smtClean="0"/>
              <a:t>instrumentation library statically </a:t>
            </a:r>
            <a:r>
              <a:rPr lang="en-US" dirty="0"/>
              <a:t>(i.e., </a:t>
            </a:r>
            <a:r>
              <a:rPr lang="en-US" dirty="0" smtClean="0"/>
              <a:t>PMPI @ BG/Q, …)</a:t>
            </a:r>
            <a:endParaRPr lang="en-US" dirty="0"/>
          </a:p>
          <a:p>
            <a:pPr lvl="1"/>
            <a:r>
              <a:rPr lang="en-US" dirty="0" err="1" smtClean="0"/>
              <a:t>OmpSs</a:t>
            </a:r>
            <a:r>
              <a:rPr lang="en-US" dirty="0" smtClean="0"/>
              <a:t> (instrumentation calls injected by compiler + linked to library)</a:t>
            </a:r>
          </a:p>
        </p:txBody>
      </p:sp>
      <p:pic>
        <p:nvPicPr>
          <p:cNvPr id="614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983" y="1412776"/>
            <a:ext cx="1962473" cy="185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37264" y="3861047"/>
            <a:ext cx="1915909" cy="461665"/>
          </a:xfrm>
          <a:prstGeom prst="rect">
            <a:avLst/>
          </a:prstGeom>
          <a:noFill/>
          <a:ln>
            <a:solidFill>
              <a:srgbClr val="3333CC"/>
            </a:solidFill>
          </a:ln>
        </p:spPr>
        <p:txBody>
          <a:bodyPr wrap="none" rtlCol="0">
            <a:spAutoFit/>
          </a:bodyPr>
          <a:lstStyle/>
          <a:p>
            <a:r>
              <a:rPr lang="en-US" sz="1200" dirty="0">
                <a:solidFill>
                  <a:srgbClr val="004990"/>
                </a:solidFill>
              </a:rPr>
              <a:t>Based on </a:t>
            </a:r>
            <a:r>
              <a:rPr lang="en-US" sz="1200" dirty="0" err="1" smtClean="0">
                <a:solidFill>
                  <a:srgbClr val="004990"/>
                </a:solidFill>
              </a:rPr>
              <a:t>DynInst</a:t>
            </a:r>
            <a:endParaRPr lang="en-US" sz="1200" dirty="0" smtClean="0">
              <a:solidFill>
                <a:srgbClr val="004990"/>
              </a:solidFill>
            </a:endParaRPr>
          </a:p>
          <a:p>
            <a:r>
              <a:rPr lang="en-US" sz="1200" dirty="0" err="1" smtClean="0">
                <a:solidFill>
                  <a:srgbClr val="004990"/>
                </a:solidFill>
              </a:rPr>
              <a:t>U.Wisconsin</a:t>
            </a:r>
            <a:r>
              <a:rPr lang="en-US" sz="1200" dirty="0" smtClean="0">
                <a:solidFill>
                  <a:srgbClr val="004990"/>
                </a:solidFill>
              </a:rPr>
              <a:t>/</a:t>
            </a:r>
            <a:r>
              <a:rPr lang="en-US" sz="1200" dirty="0" err="1" smtClean="0">
                <a:solidFill>
                  <a:srgbClr val="004990"/>
                </a:solidFill>
              </a:rPr>
              <a:t>U.Maryland</a:t>
            </a:r>
            <a:endParaRPr lang="en-US" sz="1200" dirty="0">
              <a:solidFill>
                <a:srgbClr val="004990"/>
              </a:solidFill>
            </a:endParaRPr>
          </a:p>
        </p:txBody>
      </p:sp>
    </p:spTree>
    <p:extLst>
      <p:ext uri="{BB962C8B-B14F-4D97-AF65-F5344CB8AC3E}">
        <p14:creationId xmlns:p14="http://schemas.microsoft.com/office/powerpoint/2010/main" val="37871705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384"/>
            <a:ext cx="8928992" cy="792088"/>
          </a:xfrm>
        </p:spPr>
        <p:txBody>
          <a:bodyPr/>
          <a:lstStyle/>
          <a:p>
            <a:r>
              <a:rPr lang="en-US" dirty="0" smtClean="0"/>
              <a:t>Performance Analytics</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Dominant practice</a:t>
            </a:r>
          </a:p>
          <a:p>
            <a:pPr lvl="1"/>
            <a:r>
              <a:rPr lang="en-US" dirty="0" smtClean="0"/>
              <a:t>We focus a lot on capturing a lot of data</a:t>
            </a:r>
          </a:p>
          <a:p>
            <a:pPr lvl="1"/>
            <a:r>
              <a:rPr lang="en-US" dirty="0" smtClean="0"/>
              <a:t>but we present either everything or first order statistics</a:t>
            </a:r>
          </a:p>
          <a:p>
            <a:pPr lvl="1"/>
            <a:r>
              <a:rPr lang="en-US" dirty="0"/>
              <a:t>a</a:t>
            </a:r>
            <a:r>
              <a:rPr lang="en-US" dirty="0" smtClean="0"/>
              <a:t>nd require new experiments without squeezing the potential information from the previous one</a:t>
            </a:r>
          </a:p>
          <a:p>
            <a:pPr marL="0" indent="0">
              <a:buNone/>
            </a:pPr>
            <a:endParaRPr lang="en-US" dirty="0" smtClean="0"/>
          </a:p>
          <a:p>
            <a:r>
              <a:rPr lang="en-US" dirty="0" smtClean="0"/>
              <a:t>Need for performance analytics </a:t>
            </a:r>
          </a:p>
          <a:p>
            <a:pPr lvl="1"/>
            <a:r>
              <a:rPr lang="en-US" dirty="0"/>
              <a:t>Leveraging techniques from data analytics, mining, signal processing, life sciences,…</a:t>
            </a:r>
          </a:p>
          <a:p>
            <a:pPr lvl="1"/>
            <a:r>
              <a:rPr lang="en-US" dirty="0" smtClean="0"/>
              <a:t>towards insight</a:t>
            </a:r>
          </a:p>
          <a:p>
            <a:pPr lvl="1"/>
            <a:r>
              <a:rPr lang="en-US" dirty="0" smtClean="0"/>
              <a:t>And models</a:t>
            </a:r>
          </a:p>
          <a:p>
            <a:pPr lvl="1"/>
            <a:endParaRPr lang="en-US" dirty="0" smtClean="0"/>
          </a:p>
          <a:p>
            <a:r>
              <a:rPr lang="en-US" dirty="0" smtClean="0"/>
              <a:t>Some techniques worked on at BSC</a:t>
            </a:r>
          </a:p>
          <a:p>
            <a:pPr lvl="1"/>
            <a:r>
              <a:rPr lang="en-US" dirty="0" smtClean="0"/>
              <a:t>Spectral analysis</a:t>
            </a:r>
          </a:p>
          <a:p>
            <a:pPr lvl="1"/>
            <a:r>
              <a:rPr lang="en-US" dirty="0" smtClean="0"/>
              <a:t>Clustering</a:t>
            </a:r>
          </a:p>
          <a:p>
            <a:pPr lvl="1"/>
            <a:r>
              <a:rPr lang="en-US" dirty="0" smtClean="0"/>
              <a:t>Folding</a:t>
            </a:r>
          </a:p>
          <a:p>
            <a:pPr lvl="1"/>
            <a:r>
              <a:rPr lang="en-US" dirty="0" smtClean="0"/>
              <a:t>Simulation (</a:t>
            </a:r>
            <a:r>
              <a:rPr lang="en-US" dirty="0" err="1" smtClean="0"/>
              <a:t>Dimemas</a:t>
            </a:r>
            <a:r>
              <a:rPr lang="en-US" dirty="0" smtClean="0"/>
              <a:t>)</a:t>
            </a:r>
            <a:endParaRPr lang="en-US" dirty="0"/>
          </a:p>
        </p:txBody>
      </p:sp>
    </p:spTree>
    <p:extLst>
      <p:ext uri="{BB962C8B-B14F-4D97-AF65-F5344CB8AC3E}">
        <p14:creationId xmlns:p14="http://schemas.microsoft.com/office/powerpoint/2010/main" val="208603793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a:t>How to use </a:t>
            </a:r>
            <a:r>
              <a:rPr lang="en-US" dirty="0" err="1"/>
              <a:t>Extrae</a:t>
            </a:r>
            <a:r>
              <a:rPr lang="en-US" dirty="0"/>
              <a:t>?</a:t>
            </a:r>
          </a:p>
        </p:txBody>
      </p:sp>
      <p:sp>
        <p:nvSpPr>
          <p:cNvPr id="4" name="3 Marcador de contenido"/>
          <p:cNvSpPr>
            <a:spLocks noGrp="1"/>
          </p:cNvSpPr>
          <p:nvPr>
            <p:ph idx="1"/>
          </p:nvPr>
        </p:nvSpPr>
        <p:spPr/>
        <p:txBody>
          <a:bodyPr>
            <a:normAutofit/>
          </a:bodyPr>
          <a:lstStyle/>
          <a:p>
            <a:r>
              <a:rPr lang="en-US" dirty="0" smtClean="0"/>
              <a:t>Adapt job submission script</a:t>
            </a:r>
          </a:p>
          <a:p>
            <a:pPr lvl="1"/>
            <a:r>
              <a:rPr lang="en-US" dirty="0" smtClean="0"/>
              <a:t>Specify LD_PRELOAD library and xml instrumentation control file</a:t>
            </a:r>
          </a:p>
          <a:p>
            <a:r>
              <a:rPr lang="en-US" dirty="0" smtClean="0"/>
              <a:t>Specify the data to be captured in the .xml </a:t>
            </a:r>
            <a:r>
              <a:rPr lang="en-US" dirty="0"/>
              <a:t>instrumentation control </a:t>
            </a:r>
            <a:r>
              <a:rPr lang="en-US" dirty="0" smtClean="0"/>
              <a:t>file</a:t>
            </a:r>
          </a:p>
          <a:p>
            <a:r>
              <a:rPr lang="en-US" dirty="0" smtClean="0"/>
              <a:t>Run and get the trace</a:t>
            </a:r>
            <a:r>
              <a:rPr lang="en-US" dirty="0"/>
              <a:t> </a:t>
            </a:r>
            <a:r>
              <a:rPr lang="en-US" dirty="0" smtClean="0"/>
              <a:t>…</a:t>
            </a:r>
          </a:p>
          <a:p>
            <a:endParaRPr lang="en-US" dirty="0" smtClean="0"/>
          </a:p>
          <a:p>
            <a:endParaRPr lang="en-US" dirty="0" smtClean="0"/>
          </a:p>
        </p:txBody>
      </p:sp>
      <p:sp>
        <p:nvSpPr>
          <p:cNvPr id="6" name="TextBox 5"/>
          <p:cNvSpPr txBox="1"/>
          <p:nvPr/>
        </p:nvSpPr>
        <p:spPr>
          <a:xfrm>
            <a:off x="827584" y="4493132"/>
            <a:ext cx="7704856" cy="1296028"/>
          </a:xfrm>
          <a:prstGeom prst="rect">
            <a:avLst/>
          </a:prstGeom>
          <a:solidFill>
            <a:schemeClr val="bg1"/>
          </a:solidFill>
          <a:ln w="9525">
            <a:solidFill>
              <a:schemeClr val="tx1"/>
            </a:solidFill>
            <a:miter lim="800000"/>
            <a:headEnd/>
            <a:tailEnd/>
          </a:ln>
          <a:effectLst/>
          <a:extLst/>
        </p:spPr>
        <p:txBody>
          <a:bodyPr wrap="square" lIns="64294" tIns="32147" rIns="64294" bIns="32147">
            <a:spAutoFit/>
          </a:bodyPr>
          <a:lstStyle>
            <a:defPPr>
              <a:defRPr lang="es-ES"/>
            </a:defPPr>
            <a:lvl1pPr algn="r">
              <a:defRPr sz="1400">
                <a:latin typeface="Arial" charset="0"/>
              </a:defRPr>
            </a:lvl1pPr>
          </a:lstStyle>
          <a:p>
            <a:pPr algn="l"/>
            <a:r>
              <a:rPr lang="en-US" sz="1600" dirty="0" err="1">
                <a:solidFill>
                  <a:srgbClr val="004990"/>
                </a:solidFill>
              </a:rPr>
              <a:t>Extrae</a:t>
            </a:r>
            <a:r>
              <a:rPr lang="en-US" sz="1600" dirty="0">
                <a:solidFill>
                  <a:srgbClr val="004990"/>
                </a:solidFill>
              </a:rPr>
              <a:t> 2.3.4 User's Guide available </a:t>
            </a:r>
            <a:r>
              <a:rPr lang="en-US" sz="1600" dirty="0" smtClean="0">
                <a:solidFill>
                  <a:srgbClr val="004990"/>
                </a:solidFill>
              </a:rPr>
              <a:t>in</a:t>
            </a:r>
          </a:p>
          <a:p>
            <a:pPr algn="l"/>
            <a:r>
              <a:rPr lang="en-US" sz="1600" dirty="0">
                <a:solidFill>
                  <a:srgbClr val="004990"/>
                </a:solidFill>
              </a:rPr>
              <a:t>	</a:t>
            </a:r>
            <a:r>
              <a:rPr lang="en-US" sz="1600" dirty="0" smtClean="0">
                <a:solidFill>
                  <a:srgbClr val="004990"/>
                </a:solidFill>
              </a:rPr>
              <a:t> </a:t>
            </a:r>
            <a:r>
              <a:rPr lang="en-US" sz="1600" dirty="0" smtClean="0">
                <a:solidFill>
                  <a:srgbClr val="004990"/>
                </a:solidFill>
                <a:hlinkClick r:id="rId3"/>
              </a:rPr>
              <a:t>http</a:t>
            </a:r>
            <a:r>
              <a:rPr lang="en-US" sz="1600" dirty="0">
                <a:solidFill>
                  <a:srgbClr val="004990"/>
                </a:solidFill>
                <a:hlinkClick r:id="rId3"/>
              </a:rPr>
              <a:t>://</a:t>
            </a:r>
            <a:r>
              <a:rPr lang="en-US" sz="1600" dirty="0" smtClean="0">
                <a:solidFill>
                  <a:srgbClr val="004990"/>
                </a:solidFill>
                <a:hlinkClick r:id="rId3"/>
              </a:rPr>
              <a:t>www.bsc.es/computer-sciences/performance-tools/documentation</a:t>
            </a:r>
            <a:endParaRPr lang="en-US" sz="1600" dirty="0" smtClean="0">
              <a:solidFill>
                <a:srgbClr val="004990"/>
              </a:solidFill>
            </a:endParaRPr>
          </a:p>
          <a:p>
            <a:pPr algn="l"/>
            <a:r>
              <a:rPr lang="en-US" sz="1600" dirty="0" smtClean="0">
                <a:solidFill>
                  <a:srgbClr val="004990"/>
                </a:solidFill>
              </a:rPr>
              <a:t> </a:t>
            </a:r>
            <a:r>
              <a:rPr lang="en-US" sz="1600" dirty="0" smtClean="0"/>
              <a:t> </a:t>
            </a:r>
          </a:p>
          <a:p>
            <a:pPr algn="l"/>
            <a:r>
              <a:rPr lang="en-US" sz="1600" dirty="0">
                <a:solidFill>
                  <a:srgbClr val="004990"/>
                </a:solidFill>
              </a:rPr>
              <a:t>Default control files and further </a:t>
            </a:r>
            <a:r>
              <a:rPr lang="en-US" sz="1600" dirty="0" smtClean="0">
                <a:solidFill>
                  <a:srgbClr val="004990"/>
                </a:solidFill>
              </a:rPr>
              <a:t>examples within installation in </a:t>
            </a:r>
          </a:p>
          <a:p>
            <a:pPr algn="l"/>
            <a:r>
              <a:rPr lang="en-US" sz="1600" dirty="0">
                <a:solidFill>
                  <a:srgbClr val="004990"/>
                </a:solidFill>
              </a:rPr>
              <a:t>	</a:t>
            </a:r>
            <a:r>
              <a:rPr lang="en-US" sz="1600" dirty="0" smtClean="0">
                <a:solidFill>
                  <a:srgbClr val="004990"/>
                </a:solidFill>
              </a:rPr>
              <a:t>$EXTRAE_HOME/share/example</a:t>
            </a:r>
            <a:endParaRPr lang="en-US" sz="1600" dirty="0">
              <a:solidFill>
                <a:srgbClr val="004990"/>
              </a:solidFill>
            </a:endParaRPr>
          </a:p>
        </p:txBody>
      </p:sp>
    </p:spTree>
    <p:extLst>
      <p:ext uri="{BB962C8B-B14F-4D97-AF65-F5344CB8AC3E}">
        <p14:creationId xmlns:p14="http://schemas.microsoft.com/office/powerpoint/2010/main" val="245119382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Spectral</a:t>
            </a:r>
            <a:r>
              <a:rPr lang="es-ES" dirty="0" smtClean="0"/>
              <a:t> </a:t>
            </a:r>
            <a:r>
              <a:rPr lang="es-ES" dirty="0" err="1" smtClean="0"/>
              <a:t>analysis</a:t>
            </a:r>
            <a:endParaRPr lang="es-ES" dirty="0"/>
          </a:p>
        </p:txBody>
      </p:sp>
    </p:spTree>
    <p:extLst>
      <p:ext uri="{BB962C8B-B14F-4D97-AF65-F5344CB8AC3E}">
        <p14:creationId xmlns:p14="http://schemas.microsoft.com/office/powerpoint/2010/main" val="42167975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Repetitive behavior</a:t>
            </a:r>
            <a:endParaRPr lang="en-US" dirty="0"/>
          </a:p>
        </p:txBody>
      </p:sp>
      <p:sp>
        <p:nvSpPr>
          <p:cNvPr id="4" name="Content Placeholder 3"/>
          <p:cNvSpPr>
            <a:spLocks noGrp="1"/>
          </p:cNvSpPr>
          <p:nvPr>
            <p:ph idx="1"/>
          </p:nvPr>
        </p:nvSpPr>
        <p:spPr/>
        <p:txBody>
          <a:bodyPr>
            <a:normAutofit/>
          </a:bodyPr>
          <a:lstStyle/>
          <a:p>
            <a:r>
              <a:rPr lang="en-US" dirty="0" smtClean="0"/>
              <a:t>Applications tend to have Iterative behavior</a:t>
            </a:r>
          </a:p>
          <a:p>
            <a:pPr lvl="1"/>
            <a:r>
              <a:rPr lang="en-US" dirty="0" smtClean="0"/>
              <a:t>Detailed analysis can be applied to a few such iterations</a:t>
            </a:r>
          </a:p>
          <a:p>
            <a:pPr marL="0" indent="0">
              <a:buNone/>
            </a:pPr>
            <a:endParaRPr lang="en-US" dirty="0"/>
          </a:p>
          <a:p>
            <a:r>
              <a:rPr lang="en-US" dirty="0" smtClean="0"/>
              <a:t>Metrics in </a:t>
            </a:r>
            <a:r>
              <a:rPr lang="en-US" dirty="0" err="1" smtClean="0"/>
              <a:t>Paraver</a:t>
            </a:r>
            <a:r>
              <a:rPr lang="en-US" dirty="0" smtClean="0"/>
              <a:t> are functions </a:t>
            </a:r>
            <a:r>
              <a:rPr lang="en-US" dirty="0"/>
              <a:t>of </a:t>
            </a:r>
            <a:r>
              <a:rPr lang="en-US" dirty="0" smtClean="0"/>
              <a:t>time</a:t>
            </a:r>
          </a:p>
          <a:p>
            <a:pPr lvl="1"/>
            <a:r>
              <a:rPr lang="en-US" dirty="0" smtClean="0"/>
              <a:t>Natural target for signal processing techniques to automatically detect such iterative structure</a:t>
            </a:r>
            <a:endParaRPr lang="en-US" dirty="0"/>
          </a:p>
          <a:p>
            <a:pPr lvl="1"/>
            <a:r>
              <a:rPr lang="en-US" dirty="0" smtClean="0"/>
              <a:t>Relevant functions of time at global application level</a:t>
            </a:r>
          </a:p>
          <a:p>
            <a:pPr lvl="2"/>
            <a:r>
              <a:rPr lang="en-US" dirty="0" smtClean="0"/>
              <a:t># processes in MPI, outside MPI, …</a:t>
            </a:r>
          </a:p>
          <a:p>
            <a:pPr lvl="2"/>
            <a:r>
              <a:rPr lang="en-US" dirty="0" smtClean="0"/>
              <a:t>Sum of useful burst duration</a:t>
            </a:r>
          </a:p>
          <a:p>
            <a:pPr lvl="3"/>
            <a:r>
              <a:rPr lang="en-US" dirty="0" smtClean="0"/>
              <a:t>Semantic: high when many processes are in the middle of very long computation bursts</a:t>
            </a:r>
          </a:p>
          <a:p>
            <a:pPr lvl="3"/>
            <a:r>
              <a:rPr lang="en-US" dirty="0" smtClean="0"/>
              <a:t>Does capture repetitive structure of application </a:t>
            </a:r>
          </a:p>
          <a:p>
            <a:pPr lvl="1"/>
            <a:endParaRPr lang="en-US" dirty="0"/>
          </a:p>
        </p:txBody>
      </p:sp>
    </p:spTree>
    <p:extLst>
      <p:ext uri="{BB962C8B-B14F-4D97-AF65-F5344CB8AC3E}">
        <p14:creationId xmlns:p14="http://schemas.microsoft.com/office/powerpoint/2010/main" val="2589384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4" name="Picture 2" descr="Autocorr_CPM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4234" y="5607641"/>
            <a:ext cx="2380052" cy="809384"/>
          </a:xfrm>
          <a:prstGeom prst="rect">
            <a:avLst/>
          </a:prstGeom>
          <a:noFill/>
          <a:extLst>
            <a:ext uri="{909E8E84-426E-40DD-AFC4-6F175D3DCCD1}">
              <a14:hiddenFill xmlns:a14="http://schemas.microsoft.com/office/drawing/2010/main">
                <a:solidFill>
                  <a:srgbClr val="FFFFFF"/>
                </a:solidFill>
              </a14:hiddenFill>
            </a:ext>
          </a:extLst>
        </p:spPr>
      </p:pic>
      <p:sp>
        <p:nvSpPr>
          <p:cNvPr id="289795" name="Rectangle 3"/>
          <p:cNvSpPr>
            <a:spLocks noGrp="1" noChangeArrowheads="1"/>
          </p:cNvSpPr>
          <p:nvPr>
            <p:ph type="title"/>
          </p:nvPr>
        </p:nvSpPr>
        <p:spPr/>
        <p:txBody>
          <a:bodyPr/>
          <a:lstStyle/>
          <a:p>
            <a:r>
              <a:rPr lang="en-US" dirty="0"/>
              <a:t>Signal processing applied to performance analysis</a:t>
            </a:r>
          </a:p>
        </p:txBody>
      </p:sp>
      <p:sp>
        <p:nvSpPr>
          <p:cNvPr id="289796" name="Rectangle 4"/>
          <p:cNvSpPr>
            <a:spLocks noGrp="1" noChangeArrowheads="1"/>
          </p:cNvSpPr>
          <p:nvPr>
            <p:ph type="body" idx="1"/>
          </p:nvPr>
        </p:nvSpPr>
        <p:spPr>
          <a:xfrm>
            <a:off x="179512" y="1232498"/>
            <a:ext cx="3046732" cy="4888683"/>
          </a:xfrm>
        </p:spPr>
        <p:txBody>
          <a:bodyPr>
            <a:normAutofit fontScale="92500" lnSpcReduction="20000"/>
          </a:bodyPr>
          <a:lstStyle/>
          <a:p>
            <a:r>
              <a:rPr lang="en-US" dirty="0" smtClean="0"/>
              <a:t>Techniques</a:t>
            </a:r>
          </a:p>
          <a:p>
            <a:pPr lvl="1"/>
            <a:r>
              <a:rPr lang="en-GB" sz="1800" dirty="0" smtClean="0"/>
              <a:t>Mathematical morphology</a:t>
            </a:r>
          </a:p>
          <a:p>
            <a:pPr lvl="2"/>
            <a:r>
              <a:rPr lang="en-GB" sz="1600" dirty="0" smtClean="0"/>
              <a:t>clean </a:t>
            </a:r>
            <a:r>
              <a:rPr lang="en-GB" sz="1600" dirty="0"/>
              <a:t>up perturbed regions</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1800" dirty="0"/>
              <a:t>Wavelet </a:t>
            </a:r>
            <a:r>
              <a:rPr lang="en-GB" sz="1800" dirty="0" smtClean="0"/>
              <a:t>transform</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1600" dirty="0" smtClean="0"/>
              <a:t>identify </a:t>
            </a:r>
            <a:r>
              <a:rPr lang="en-GB" sz="1600" dirty="0"/>
              <a:t>coarse regions</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1800" dirty="0"/>
              <a:t>Spectral </a:t>
            </a:r>
            <a:r>
              <a:rPr lang="en-GB" sz="1800" dirty="0" smtClean="0"/>
              <a:t>analysis</a:t>
            </a:r>
          </a:p>
          <a:p>
            <a:pPr lvl="2">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GB" sz="1600" dirty="0" smtClean="0"/>
              <a:t>detailed  </a:t>
            </a:r>
            <a:r>
              <a:rPr lang="en-GB" sz="1600" dirty="0"/>
              <a:t>periodic pattern</a:t>
            </a:r>
          </a:p>
          <a:p>
            <a:endParaRPr lang="en-US" dirty="0" smtClean="0"/>
          </a:p>
          <a:p>
            <a:r>
              <a:rPr lang="en-US" dirty="0" smtClean="0"/>
              <a:t>Useful</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US" sz="1800" dirty="0"/>
              <a:t>Identify </a:t>
            </a:r>
            <a:r>
              <a:rPr lang="en-US" sz="1800" dirty="0" smtClean="0"/>
              <a:t>structure (periodicity)</a:t>
            </a:r>
            <a:endParaRPr lang="en-US" sz="1800" dirty="0"/>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US" sz="1800" dirty="0"/>
              <a:t>Reduce trace sizes</a:t>
            </a:r>
          </a:p>
          <a:p>
            <a:pPr lvl="1">
              <a:tabLst>
                <a:tab pos="629595" algn="l"/>
                <a:tab pos="945510" algn="l"/>
                <a:tab pos="1261424" algn="l"/>
                <a:tab pos="1577339" algn="l"/>
                <a:tab pos="1893252" algn="l"/>
                <a:tab pos="2209167" algn="l"/>
                <a:tab pos="2525081" algn="l"/>
                <a:tab pos="2840995" algn="l"/>
                <a:tab pos="3156909" algn="l"/>
                <a:tab pos="3472823" algn="l"/>
                <a:tab pos="3788737" algn="l"/>
                <a:tab pos="4104652" algn="l"/>
                <a:tab pos="4420566" algn="l"/>
                <a:tab pos="4736480" algn="l"/>
                <a:tab pos="5052394" algn="l"/>
                <a:tab pos="5368309" algn="l"/>
                <a:tab pos="5684222" algn="l"/>
                <a:tab pos="6000137" algn="l"/>
                <a:tab pos="6316051" algn="l"/>
                <a:tab pos="6631965" algn="l"/>
              </a:tabLst>
            </a:pPr>
            <a:r>
              <a:rPr lang="en-US" sz="1800" dirty="0"/>
              <a:t>Increase precision of </a:t>
            </a:r>
            <a:r>
              <a:rPr lang="en-US" sz="1800" dirty="0" smtClean="0"/>
              <a:t>profiles (report non perturbed stats)</a:t>
            </a:r>
            <a:endParaRPr lang="en-US" sz="1800" dirty="0"/>
          </a:p>
          <a:p>
            <a:endParaRPr lang="en-US" dirty="0"/>
          </a:p>
        </p:txBody>
      </p:sp>
      <p:pic>
        <p:nvPicPr>
          <p:cNvPr id="289797" name="Picture 5" descr="CPMD"/>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7593" y="795988"/>
            <a:ext cx="5013515" cy="10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8" name="Picture 6" descr="flushing"/>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005" y="1706965"/>
            <a:ext cx="5722396" cy="75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9" name="Text Box 7"/>
          <p:cNvSpPr txBox="1">
            <a:spLocks noChangeArrowheads="1"/>
          </p:cNvSpPr>
          <p:nvPr/>
        </p:nvSpPr>
        <p:spPr bwMode="auto">
          <a:xfrm>
            <a:off x="3333413" y="1934709"/>
            <a:ext cx="806003" cy="2790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a:latin typeface="Arial" charset="0"/>
              </a:rPr>
              <a:t>Flushing</a:t>
            </a:r>
          </a:p>
        </p:txBody>
      </p:sp>
      <p:pic>
        <p:nvPicPr>
          <p:cNvPr id="289800" name="Picture 8" descr="flushing2"/>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005" y="2467228"/>
            <a:ext cx="5722396" cy="91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801" name="Picture 9" descr="Wavelet"/>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005" y="3429558"/>
            <a:ext cx="5722396" cy="8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02" name="Text Box 10"/>
          <p:cNvSpPr txBox="1">
            <a:spLocks noChangeArrowheads="1"/>
          </p:cNvSpPr>
          <p:nvPr/>
        </p:nvSpPr>
        <p:spPr bwMode="auto">
          <a:xfrm>
            <a:off x="3333413" y="2625755"/>
            <a:ext cx="806003" cy="49344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a:latin typeface="Arial" charset="0"/>
              </a:rPr>
              <a:t>Flushing</a:t>
            </a:r>
          </a:p>
          <a:p>
            <a:pPr algn="r"/>
            <a:r>
              <a:rPr lang="en-US" sz="1400">
                <a:latin typeface="Arial" charset="0"/>
              </a:rPr>
              <a:t>filtered</a:t>
            </a:r>
          </a:p>
        </p:txBody>
      </p:sp>
      <p:sp>
        <p:nvSpPr>
          <p:cNvPr id="289803" name="Text Box 11"/>
          <p:cNvSpPr txBox="1">
            <a:spLocks noChangeArrowheads="1"/>
          </p:cNvSpPr>
          <p:nvPr/>
        </p:nvSpPr>
        <p:spPr bwMode="auto">
          <a:xfrm>
            <a:off x="3226244" y="3429558"/>
            <a:ext cx="913172" cy="70667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a:latin typeface="Arial" charset="0"/>
              </a:rPr>
              <a:t>Wavelet</a:t>
            </a:r>
          </a:p>
          <a:p>
            <a:pPr algn="r"/>
            <a:r>
              <a:rPr lang="en-US" sz="1400">
                <a:latin typeface="Arial" charset="0"/>
              </a:rPr>
              <a:t>High</a:t>
            </a:r>
          </a:p>
          <a:p>
            <a:pPr algn="r"/>
            <a:r>
              <a:rPr lang="en-US" sz="1400">
                <a:latin typeface="Arial" charset="0"/>
              </a:rPr>
              <a:t>frequency</a:t>
            </a:r>
          </a:p>
        </p:txBody>
      </p:sp>
      <p:pic>
        <p:nvPicPr>
          <p:cNvPr id="289804" name="Picture 12" descr="signal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3998" y="4290297"/>
            <a:ext cx="2328700" cy="70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805" name="Text Box 13"/>
          <p:cNvSpPr txBox="1">
            <a:spLocks noChangeArrowheads="1"/>
          </p:cNvSpPr>
          <p:nvPr/>
        </p:nvSpPr>
        <p:spPr bwMode="auto">
          <a:xfrm>
            <a:off x="3393696" y="4442127"/>
            <a:ext cx="1514883" cy="2790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a:latin typeface="Arial" charset="0"/>
                <a:cs typeface="Arial" charset="0"/>
                <a:sym typeface="Symbol" pitchFamily="18" charset="2"/>
              </a:rPr>
              <a:t> </a:t>
            </a:r>
            <a:r>
              <a:rPr lang="en-US" sz="1400">
                <a:latin typeface="Arial" charset="0"/>
              </a:rPr>
              <a:t>Useful Duration</a:t>
            </a:r>
          </a:p>
        </p:txBody>
      </p:sp>
      <p:sp>
        <p:nvSpPr>
          <p:cNvPr id="289806" name="Text Box 14"/>
          <p:cNvSpPr txBox="1">
            <a:spLocks noChangeArrowheads="1"/>
          </p:cNvSpPr>
          <p:nvPr/>
        </p:nvSpPr>
        <p:spPr bwMode="auto">
          <a:xfrm>
            <a:off x="3340111" y="5808591"/>
            <a:ext cx="1329570" cy="2790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a:latin typeface="Arial" charset="0"/>
              </a:rPr>
              <a:t>Autocorrelation</a:t>
            </a:r>
          </a:p>
        </p:txBody>
      </p:sp>
      <p:pic>
        <p:nvPicPr>
          <p:cNvPr id="289807" name="Picture 15" descr="freq_CPM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5821" y="4847377"/>
            <a:ext cx="2228229" cy="792639"/>
          </a:xfrm>
          <a:prstGeom prst="rect">
            <a:avLst/>
          </a:prstGeom>
          <a:noFill/>
          <a:extLst>
            <a:ext uri="{909E8E84-426E-40DD-AFC4-6F175D3DCCD1}">
              <a14:hiddenFill xmlns:a14="http://schemas.microsoft.com/office/drawing/2010/main">
                <a:solidFill>
                  <a:srgbClr val="FFFFFF"/>
                </a:solidFill>
              </a14:hiddenFill>
            </a:ext>
          </a:extLst>
        </p:spPr>
      </p:pic>
      <p:sp>
        <p:nvSpPr>
          <p:cNvPr id="289808" name="Text Box 16"/>
          <p:cNvSpPr txBox="1">
            <a:spLocks noChangeArrowheads="1"/>
          </p:cNvSpPr>
          <p:nvPr/>
        </p:nvSpPr>
        <p:spPr bwMode="auto">
          <a:xfrm>
            <a:off x="3333413" y="5175596"/>
            <a:ext cx="1398783" cy="2790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4" tIns="32147" rIns="64294" bIns="32147">
            <a:spAutoFit/>
          </a:bodyPr>
          <a:lstStyle/>
          <a:p>
            <a:pPr algn="r"/>
            <a:r>
              <a:rPr lang="en-US" sz="1400" dirty="0">
                <a:latin typeface="Arial" charset="0"/>
              </a:rPr>
              <a:t>Spectral density</a:t>
            </a:r>
          </a:p>
        </p:txBody>
      </p:sp>
      <p:grpSp>
        <p:nvGrpSpPr>
          <p:cNvPr id="289809" name="Group 17"/>
          <p:cNvGrpSpPr>
            <a:grpSpLocks/>
          </p:cNvGrpSpPr>
          <p:nvPr/>
        </p:nvGrpSpPr>
        <p:grpSpPr bwMode="auto">
          <a:xfrm>
            <a:off x="6421233" y="5683541"/>
            <a:ext cx="309228" cy="338266"/>
            <a:chOff x="5460" y="5092"/>
            <a:chExt cx="277" cy="303"/>
          </a:xfrm>
        </p:grpSpPr>
        <p:sp>
          <p:nvSpPr>
            <p:cNvPr id="289810" name="Text Box 18"/>
            <p:cNvSpPr txBox="1">
              <a:spLocks noChangeArrowheads="1"/>
            </p:cNvSpPr>
            <p:nvPr/>
          </p:nvSpPr>
          <p:spPr bwMode="auto">
            <a:xfrm>
              <a:off x="5460" y="5092"/>
              <a:ext cx="277" cy="303"/>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1422" tIns="45711" rIns="91422" bIns="45711">
              <a:spAutoFit/>
            </a:bodyPr>
            <a:lstStyle>
              <a:lvl1pPr>
                <a:tabLst>
                  <a:tab pos="1065213" algn="l"/>
                </a:tabLst>
                <a:defRPr sz="2400">
                  <a:solidFill>
                    <a:schemeClr val="tx1"/>
                  </a:solidFill>
                  <a:latin typeface="Times New Roman" pitchFamily="18" charset="0"/>
                </a:defRPr>
              </a:lvl1pPr>
              <a:lvl2pPr>
                <a:tabLst>
                  <a:tab pos="1065213" algn="l"/>
                </a:tabLst>
                <a:defRPr sz="2400">
                  <a:solidFill>
                    <a:schemeClr val="tx1"/>
                  </a:solidFill>
                  <a:latin typeface="Times New Roman" pitchFamily="18" charset="0"/>
                </a:defRPr>
              </a:lvl2pPr>
              <a:lvl3pPr>
                <a:tabLst>
                  <a:tab pos="1065213" algn="l"/>
                </a:tabLst>
                <a:defRPr sz="2400">
                  <a:solidFill>
                    <a:schemeClr val="tx1"/>
                  </a:solidFill>
                  <a:latin typeface="Times New Roman" pitchFamily="18" charset="0"/>
                </a:defRPr>
              </a:lvl3pPr>
              <a:lvl4pPr>
                <a:tabLst>
                  <a:tab pos="1065213" algn="l"/>
                </a:tabLst>
                <a:defRPr sz="2400">
                  <a:solidFill>
                    <a:schemeClr val="tx1"/>
                  </a:solidFill>
                  <a:latin typeface="Times New Roman" pitchFamily="18" charset="0"/>
                </a:defRPr>
              </a:lvl4pPr>
              <a:lvl5pPr>
                <a:tabLst>
                  <a:tab pos="1065213" algn="l"/>
                </a:tabLst>
                <a:defRPr sz="2400">
                  <a:solidFill>
                    <a:schemeClr val="tx1"/>
                  </a:solidFill>
                  <a:latin typeface="Times New Roman" pitchFamily="18" charset="0"/>
                </a:defRPr>
              </a:lvl5pPr>
              <a:lvl6pPr eaLnBrk="0" fontAlgn="base" hangingPunct="0">
                <a:spcBef>
                  <a:spcPct val="0"/>
                </a:spcBef>
                <a:spcAft>
                  <a:spcPct val="0"/>
                </a:spcAft>
                <a:tabLst>
                  <a:tab pos="1065213" algn="l"/>
                </a:tabLst>
                <a:defRPr sz="2400">
                  <a:solidFill>
                    <a:schemeClr val="tx1"/>
                  </a:solidFill>
                  <a:latin typeface="Times New Roman" pitchFamily="18" charset="0"/>
                </a:defRPr>
              </a:lvl6pPr>
              <a:lvl7pPr eaLnBrk="0" fontAlgn="base" hangingPunct="0">
                <a:spcBef>
                  <a:spcPct val="0"/>
                </a:spcBef>
                <a:spcAft>
                  <a:spcPct val="0"/>
                </a:spcAft>
                <a:tabLst>
                  <a:tab pos="1065213" algn="l"/>
                </a:tabLst>
                <a:defRPr sz="2400">
                  <a:solidFill>
                    <a:schemeClr val="tx1"/>
                  </a:solidFill>
                  <a:latin typeface="Times New Roman" pitchFamily="18" charset="0"/>
                </a:defRPr>
              </a:lvl7pPr>
              <a:lvl8pPr eaLnBrk="0" fontAlgn="base" hangingPunct="0">
                <a:spcBef>
                  <a:spcPct val="0"/>
                </a:spcBef>
                <a:spcAft>
                  <a:spcPct val="0"/>
                </a:spcAft>
                <a:tabLst>
                  <a:tab pos="1065213" algn="l"/>
                </a:tabLst>
                <a:defRPr sz="2400">
                  <a:solidFill>
                    <a:schemeClr val="tx1"/>
                  </a:solidFill>
                  <a:latin typeface="Times New Roman" pitchFamily="18" charset="0"/>
                </a:defRPr>
              </a:lvl8pPr>
              <a:lvl9pPr eaLnBrk="0" fontAlgn="base" hangingPunct="0">
                <a:spcBef>
                  <a:spcPct val="0"/>
                </a:spcBef>
                <a:spcAft>
                  <a:spcPct val="0"/>
                </a:spcAft>
                <a:tabLst>
                  <a:tab pos="1065213" algn="l"/>
                </a:tabLst>
                <a:defRPr sz="2400">
                  <a:solidFill>
                    <a:schemeClr val="tx1"/>
                  </a:solidFill>
                  <a:latin typeface="Times New Roman" pitchFamily="18" charset="0"/>
                </a:defRPr>
              </a:lvl9pPr>
            </a:lstStyle>
            <a:p>
              <a:pPr algn="ctr" eaLnBrk="1" hangingPunct="1"/>
              <a:r>
                <a:rPr lang="en-US" sz="1600" dirty="0">
                  <a:solidFill>
                    <a:srgbClr val="000000"/>
                  </a:solidFill>
                  <a:latin typeface="Arial" charset="0"/>
                </a:rPr>
                <a:t>T</a:t>
              </a:r>
              <a:endParaRPr lang="en-US" dirty="0">
                <a:solidFill>
                  <a:srgbClr val="000000"/>
                </a:solidFill>
                <a:latin typeface="Arial" charset="0"/>
              </a:endParaRPr>
            </a:p>
          </p:txBody>
        </p:sp>
        <p:sp>
          <p:nvSpPr>
            <p:cNvPr id="289811" name="Line 19"/>
            <p:cNvSpPr>
              <a:spLocks noChangeShapeType="1"/>
            </p:cNvSpPr>
            <p:nvPr/>
          </p:nvSpPr>
          <p:spPr bwMode="auto">
            <a:xfrm>
              <a:off x="5478" y="5334"/>
              <a:ext cx="240" cy="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689046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89809"/>
                                        </p:tgtEl>
                                        <p:attrNameLst>
                                          <p:attrName>style.visibility</p:attrName>
                                        </p:attrNameLst>
                                      </p:cBhvr>
                                      <p:to>
                                        <p:strVal val="visible"/>
                                      </p:to>
                                    </p:set>
                                    <p:anim calcmode="lin" valueType="num">
                                      <p:cBhvr>
                                        <p:cTn id="7" dur="500" fill="hold"/>
                                        <p:tgtEl>
                                          <p:spTgt spid="289809"/>
                                        </p:tgtEl>
                                        <p:attrNameLst>
                                          <p:attrName>ppt_w</p:attrName>
                                        </p:attrNameLst>
                                      </p:cBhvr>
                                      <p:tavLst>
                                        <p:tav tm="0">
                                          <p:val>
                                            <p:fltVal val="0"/>
                                          </p:val>
                                        </p:tav>
                                        <p:tav tm="100000">
                                          <p:val>
                                            <p:strVal val="#ppt_w"/>
                                          </p:val>
                                        </p:tav>
                                      </p:tavLst>
                                    </p:anim>
                                    <p:anim calcmode="lin" valueType="num">
                                      <p:cBhvr>
                                        <p:cTn id="8" dur="500" fill="hold"/>
                                        <p:tgtEl>
                                          <p:spTgt spid="2898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Signal processing applied to performance analysis</a:t>
            </a:r>
          </a:p>
        </p:txBody>
      </p:sp>
      <p:sp>
        <p:nvSpPr>
          <p:cNvPr id="510979" name="Rectangle 3"/>
          <p:cNvSpPr>
            <a:spLocks noGrp="1" noChangeArrowheads="1"/>
          </p:cNvSpPr>
          <p:nvPr>
            <p:ph type="body" idx="1"/>
          </p:nvPr>
        </p:nvSpPr>
        <p:spPr>
          <a:xfrm>
            <a:off x="261045" y="1232297"/>
            <a:ext cx="4712791" cy="4893469"/>
          </a:xfrm>
        </p:spPr>
        <p:txBody>
          <a:bodyPr>
            <a:normAutofit/>
          </a:bodyPr>
          <a:lstStyle/>
          <a:p>
            <a:endParaRPr lang="en-US" sz="2200" dirty="0"/>
          </a:p>
          <a:p>
            <a:endParaRPr lang="en-US" sz="2200" dirty="0"/>
          </a:p>
          <a:p>
            <a:endParaRPr lang="en-US" sz="2200" dirty="0"/>
          </a:p>
          <a:p>
            <a:r>
              <a:rPr lang="en-US" sz="2200" dirty="0" smtClean="0"/>
              <a:t>Hierarchical </a:t>
            </a:r>
            <a:r>
              <a:rPr lang="en-US" sz="2200" dirty="0"/>
              <a:t>structure </a:t>
            </a:r>
            <a:r>
              <a:rPr lang="en-US" sz="2200" dirty="0" smtClean="0"/>
              <a:t>identification</a:t>
            </a:r>
            <a:endParaRPr lang="en-US" sz="2200" dirty="0"/>
          </a:p>
        </p:txBody>
      </p:sp>
      <p:pic>
        <p:nvPicPr>
          <p:cNvPr id="510980" name="Picture 4" descr="explicacioretall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836" y="683121"/>
            <a:ext cx="3992687" cy="56402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7750" y="4916008"/>
            <a:ext cx="3888431" cy="519224"/>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s-ES" sz="1300" b="1" dirty="0">
                <a:solidFill>
                  <a:srgbClr val="009900"/>
                </a:solidFill>
                <a:latin typeface="Times New Roman" pitchFamily="18" charset="0"/>
              </a:rPr>
              <a:t>M. </a:t>
            </a:r>
            <a:r>
              <a:rPr lang="es-ES" sz="1300" b="1" dirty="0" smtClean="0">
                <a:solidFill>
                  <a:srgbClr val="009900"/>
                </a:solidFill>
                <a:latin typeface="Times New Roman" pitchFamily="18" charset="0"/>
              </a:rPr>
              <a:t>Casas et al., </a:t>
            </a:r>
            <a:r>
              <a:rPr lang="es-ES" sz="1300" b="1" dirty="0">
                <a:solidFill>
                  <a:srgbClr val="009900"/>
                </a:solidFill>
                <a:latin typeface="Times New Roman" pitchFamily="18" charset="0"/>
              </a:rPr>
              <a:t>“</a:t>
            </a:r>
            <a:r>
              <a:rPr lang="es-ES" sz="1300" b="1" dirty="0" err="1">
                <a:solidFill>
                  <a:srgbClr val="009900"/>
                </a:solidFill>
                <a:latin typeface="Times New Roman" pitchFamily="18" charset="0"/>
              </a:rPr>
              <a:t>Automatic</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structure</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extraction</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from</a:t>
            </a:r>
            <a:r>
              <a:rPr lang="es-ES" sz="1300" b="1" dirty="0">
                <a:solidFill>
                  <a:srgbClr val="009900"/>
                </a:solidFill>
                <a:latin typeface="Times New Roman" pitchFamily="18" charset="0"/>
              </a:rPr>
              <a:t> MPI </a:t>
            </a:r>
            <a:r>
              <a:rPr lang="es-ES" sz="1300" b="1" dirty="0" err="1" smtClean="0">
                <a:solidFill>
                  <a:srgbClr val="009900"/>
                </a:solidFill>
                <a:latin typeface="Times New Roman" pitchFamily="18" charset="0"/>
              </a:rPr>
              <a:t>applications</a:t>
            </a:r>
            <a:r>
              <a:rPr lang="es-ES" sz="1300" b="1" dirty="0" smtClean="0">
                <a:solidFill>
                  <a:srgbClr val="009900"/>
                </a:solidFill>
                <a:latin typeface="Times New Roman" pitchFamily="18" charset="0"/>
              </a:rPr>
              <a:t> </a:t>
            </a:r>
            <a:r>
              <a:rPr lang="es-ES" sz="1300" b="1" dirty="0" err="1" smtClean="0">
                <a:solidFill>
                  <a:srgbClr val="009900"/>
                </a:solidFill>
                <a:latin typeface="Times New Roman" pitchFamily="18" charset="0"/>
              </a:rPr>
              <a:t>tracefiles</a:t>
            </a:r>
            <a:r>
              <a:rPr lang="es-ES" sz="1300" b="1" dirty="0">
                <a:solidFill>
                  <a:srgbClr val="009900"/>
                </a:solidFill>
                <a:latin typeface="Times New Roman" pitchFamily="18" charset="0"/>
              </a:rPr>
              <a:t>,” </a:t>
            </a:r>
            <a:r>
              <a:rPr lang="es-ES" sz="1300" b="1" dirty="0" smtClean="0">
                <a:solidFill>
                  <a:srgbClr val="009900"/>
                </a:solidFill>
                <a:latin typeface="Times New Roman" pitchFamily="18" charset="0"/>
              </a:rPr>
              <a:t>Euro-Par 2007</a:t>
            </a:r>
            <a:endParaRPr lang="en-US" sz="1300" b="1" dirty="0">
              <a:solidFill>
                <a:srgbClr val="009900"/>
              </a:solidFill>
              <a:latin typeface="Times New Roman" pitchFamily="18" charset="0"/>
            </a:endParaRPr>
          </a:p>
        </p:txBody>
      </p:sp>
      <p:sp>
        <p:nvSpPr>
          <p:cNvPr id="6" name="Rectangle 5"/>
          <p:cNvSpPr/>
          <p:nvPr/>
        </p:nvSpPr>
        <p:spPr>
          <a:xfrm>
            <a:off x="197749" y="5587631"/>
            <a:ext cx="3888431" cy="519224"/>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a:solidFill>
                  <a:srgbClr val="009900"/>
                </a:solidFill>
                <a:latin typeface="Times New Roman" pitchFamily="18" charset="0"/>
              </a:rPr>
              <a:t>M. Casas, R. Badia, J. Gimenez, "Automatic analysis of speedup of MPI applications", </a:t>
            </a:r>
            <a:r>
              <a:rPr lang="en-US" sz="1300" b="1" dirty="0" smtClean="0">
                <a:solidFill>
                  <a:srgbClr val="009900"/>
                </a:solidFill>
                <a:latin typeface="Times New Roman" pitchFamily="18" charset="0"/>
              </a:rPr>
              <a:t>ICS '08</a:t>
            </a:r>
            <a:endParaRPr lang="en-US" sz="1300" b="1" dirty="0">
              <a:solidFill>
                <a:srgbClr val="009900"/>
              </a:solidFill>
              <a:latin typeface="Times New Roman" pitchFamily="18" charset="0"/>
            </a:endParaRPr>
          </a:p>
        </p:txBody>
      </p:sp>
    </p:spTree>
    <p:extLst>
      <p:ext uri="{BB962C8B-B14F-4D97-AF65-F5344CB8AC3E}">
        <p14:creationId xmlns:p14="http://schemas.microsoft.com/office/powerpoint/2010/main" val="15336335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919" y="-10082"/>
            <a:ext cx="7967812" cy="681192"/>
          </a:xfrm>
        </p:spPr>
        <p:txBody>
          <a:bodyPr/>
          <a:lstStyle/>
          <a:p>
            <a:r>
              <a:rPr lang="en-US" dirty="0" smtClean="0"/>
              <a:t>Scalability: online automatic interval selection</a:t>
            </a:r>
            <a:endParaRPr lang="en-US"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1365" y="1706553"/>
            <a:ext cx="4196160" cy="128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155149" y="5373216"/>
            <a:ext cx="5793123"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s-ES" sz="1300" b="1" dirty="0">
                <a:solidFill>
                  <a:srgbClr val="009900"/>
                </a:solidFill>
                <a:latin typeface="Times New Roman" pitchFamily="18" charset="0"/>
              </a:rPr>
              <a:t>“ G. </a:t>
            </a:r>
            <a:r>
              <a:rPr lang="es-ES" sz="1300" b="1" dirty="0" err="1">
                <a:solidFill>
                  <a:srgbClr val="009900"/>
                </a:solidFill>
                <a:latin typeface="Times New Roman" pitchFamily="18" charset="0"/>
              </a:rPr>
              <a:t>Llort</a:t>
            </a:r>
            <a:r>
              <a:rPr lang="es-ES" sz="1300" b="1" dirty="0">
                <a:solidFill>
                  <a:srgbClr val="009900"/>
                </a:solidFill>
                <a:latin typeface="Times New Roman" pitchFamily="18" charset="0"/>
              </a:rPr>
              <a:t> et </a:t>
            </a:r>
            <a:r>
              <a:rPr lang="es-ES" sz="1300" b="1" dirty="0" err="1">
                <a:solidFill>
                  <a:srgbClr val="009900"/>
                </a:solidFill>
                <a:latin typeface="Times New Roman" pitchFamily="18" charset="0"/>
              </a:rPr>
              <a:t>all</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Scalable</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tracing</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with</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dynamic</a:t>
            </a:r>
            <a:r>
              <a:rPr lang="es-ES" sz="1300" b="1" dirty="0">
                <a:solidFill>
                  <a:srgbClr val="009900"/>
                </a:solidFill>
                <a:latin typeface="Times New Roman" pitchFamily="18" charset="0"/>
              </a:rPr>
              <a:t> </a:t>
            </a:r>
            <a:r>
              <a:rPr lang="es-ES" sz="1300" b="1" dirty="0" err="1">
                <a:solidFill>
                  <a:srgbClr val="009900"/>
                </a:solidFill>
                <a:latin typeface="Times New Roman" pitchFamily="18" charset="0"/>
              </a:rPr>
              <a:t>levels</a:t>
            </a:r>
            <a:r>
              <a:rPr lang="es-ES" sz="1300" b="1" dirty="0">
                <a:solidFill>
                  <a:srgbClr val="009900"/>
                </a:solidFill>
                <a:latin typeface="Times New Roman" pitchFamily="18" charset="0"/>
              </a:rPr>
              <a:t> of </a:t>
            </a:r>
            <a:r>
              <a:rPr lang="es-ES" sz="1300" b="1" dirty="0" err="1">
                <a:solidFill>
                  <a:srgbClr val="009900"/>
                </a:solidFill>
                <a:latin typeface="Times New Roman" pitchFamily="18" charset="0"/>
              </a:rPr>
              <a:t>detail</a:t>
            </a:r>
            <a:r>
              <a:rPr lang="es-ES" sz="1300" b="1" dirty="0">
                <a:solidFill>
                  <a:srgbClr val="009900"/>
                </a:solidFill>
                <a:latin typeface="Times New Roman" pitchFamily="18" charset="0"/>
              </a:rPr>
              <a:t>”</a:t>
            </a:r>
            <a:r>
              <a:rPr lang="en-GB" sz="1300" b="1" dirty="0">
                <a:solidFill>
                  <a:srgbClr val="009900"/>
                </a:solidFill>
                <a:latin typeface="Times New Roman" pitchFamily="18" charset="0"/>
              </a:rPr>
              <a:t> </a:t>
            </a:r>
            <a:r>
              <a:rPr lang="es-ES" sz="1300" b="1" dirty="0">
                <a:solidFill>
                  <a:srgbClr val="009900"/>
                </a:solidFill>
                <a:latin typeface="Times New Roman" pitchFamily="18" charset="0"/>
              </a:rPr>
              <a:t>ICPADS 2011 </a:t>
            </a:r>
            <a:endParaRPr lang="en-US" sz="1300" b="1" dirty="0">
              <a:solidFill>
                <a:srgbClr val="009900"/>
              </a:solidFill>
              <a:latin typeface="Times New Roman" pitchFamily="18" charset="0"/>
            </a:endParaRPr>
          </a:p>
        </p:txBody>
      </p:sp>
      <p:grpSp>
        <p:nvGrpSpPr>
          <p:cNvPr id="5" name="Group 4"/>
          <p:cNvGrpSpPr/>
          <p:nvPr/>
        </p:nvGrpSpPr>
        <p:grpSpPr>
          <a:xfrm>
            <a:off x="381727" y="1134589"/>
            <a:ext cx="3420138" cy="4108781"/>
            <a:chOff x="5397502" y="952797"/>
            <a:chExt cx="4714908" cy="5755998"/>
          </a:xfrm>
        </p:grpSpPr>
        <p:sp>
          <p:nvSpPr>
            <p:cNvPr id="6" name="57 Retraso"/>
            <p:cNvSpPr/>
            <p:nvPr/>
          </p:nvSpPr>
          <p:spPr>
            <a:xfrm rot="16200000">
              <a:off x="5969006" y="1350947"/>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1100" dirty="0"/>
                <a:t>T</a:t>
              </a:r>
              <a:r>
                <a:rPr lang="es-ES" sz="1100" baseline="-25000" dirty="0"/>
                <a:t>0</a:t>
              </a:r>
            </a:p>
          </p:txBody>
        </p:sp>
        <p:sp>
          <p:nvSpPr>
            <p:cNvPr id="7" name="58 Retraso"/>
            <p:cNvSpPr/>
            <p:nvPr/>
          </p:nvSpPr>
          <p:spPr>
            <a:xfrm rot="5400000">
              <a:off x="5969006" y="1831961"/>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8" name="59 Retraso"/>
            <p:cNvSpPr/>
            <p:nvPr/>
          </p:nvSpPr>
          <p:spPr>
            <a:xfrm rot="5400000">
              <a:off x="6969138" y="1831961"/>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9" name="60 Retraso"/>
            <p:cNvSpPr/>
            <p:nvPr/>
          </p:nvSpPr>
          <p:spPr>
            <a:xfrm rot="5400000">
              <a:off x="9183716" y="1831961"/>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cxnSp>
          <p:nvCxnSpPr>
            <p:cNvPr id="10" name="62 Conector recto de flecha"/>
            <p:cNvCxnSpPr>
              <a:stCxn id="35" idx="2"/>
              <a:endCxn id="11" idx="5"/>
            </p:cNvCxnSpPr>
            <p:nvPr/>
          </p:nvCxnSpPr>
          <p:spPr>
            <a:xfrm rot="16200000" flipH="1">
              <a:off x="6059946" y="2466229"/>
              <a:ext cx="629255" cy="384576"/>
            </a:xfrm>
            <a:prstGeom prst="straightConnector1">
              <a:avLst/>
            </a:prstGeom>
            <a:noFill/>
            <a:ln w="18000">
              <a:solidFill>
                <a:srgbClr val="000000"/>
              </a:solidFill>
              <a:prstDash val="solid"/>
              <a:headEnd type="arrow"/>
              <a:tailEnd type="arrow"/>
            </a:ln>
          </p:spPr>
        </p:cxnSp>
        <p:sp>
          <p:nvSpPr>
            <p:cNvPr id="11" name="63 Forma libre"/>
            <p:cNvSpPr/>
            <p:nvPr/>
          </p:nvSpPr>
          <p:spPr>
            <a:xfrm>
              <a:off x="6520146" y="2926324"/>
              <a:ext cx="31932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sp>
          <p:nvSpPr>
            <p:cNvPr id="12" name="64 Forma libre"/>
            <p:cNvSpPr/>
            <p:nvPr/>
          </p:nvSpPr>
          <p:spPr>
            <a:xfrm>
              <a:off x="6911466" y="3817868"/>
              <a:ext cx="319320" cy="3204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sp>
          <p:nvSpPr>
            <p:cNvPr id="13" name="65 Forma libre"/>
            <p:cNvSpPr/>
            <p:nvPr/>
          </p:nvSpPr>
          <p:spPr>
            <a:xfrm>
              <a:off x="8297106" y="3817868"/>
              <a:ext cx="319320" cy="3204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cxnSp>
          <p:nvCxnSpPr>
            <p:cNvPr id="14" name="66 Conector recto de flecha"/>
            <p:cNvCxnSpPr>
              <a:stCxn id="11" idx="2"/>
              <a:endCxn id="12" idx="5"/>
            </p:cNvCxnSpPr>
            <p:nvPr/>
          </p:nvCxnSpPr>
          <p:spPr>
            <a:xfrm rot="16200000" flipH="1">
              <a:off x="6509805" y="3416364"/>
              <a:ext cx="618377" cy="278375"/>
            </a:xfrm>
            <a:prstGeom prst="straightConnector1">
              <a:avLst/>
            </a:prstGeom>
            <a:noFill/>
            <a:ln w="18000">
              <a:solidFill>
                <a:srgbClr val="000000"/>
              </a:solidFill>
              <a:prstDash val="solid"/>
              <a:headEnd type="arrow"/>
              <a:tailEnd type="arrow"/>
            </a:ln>
          </p:spPr>
        </p:cxnSp>
        <p:sp>
          <p:nvSpPr>
            <p:cNvPr id="15" name="67 Forma libre"/>
            <p:cNvSpPr/>
            <p:nvPr/>
          </p:nvSpPr>
          <p:spPr>
            <a:xfrm>
              <a:off x="8687705" y="2922584"/>
              <a:ext cx="32004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cxnSp>
          <p:nvCxnSpPr>
            <p:cNvPr id="16" name="68 Conector recto de flecha"/>
            <p:cNvCxnSpPr>
              <a:stCxn id="24" idx="2"/>
              <a:endCxn id="15" idx="11"/>
            </p:cNvCxnSpPr>
            <p:nvPr/>
          </p:nvCxnSpPr>
          <p:spPr>
            <a:xfrm rot="5400000">
              <a:off x="8858148" y="2446666"/>
              <a:ext cx="625515" cy="419962"/>
            </a:xfrm>
            <a:prstGeom prst="straightConnector1">
              <a:avLst/>
            </a:prstGeom>
            <a:noFill/>
            <a:ln w="18000">
              <a:solidFill>
                <a:srgbClr val="000000"/>
              </a:solidFill>
              <a:prstDash val="solid"/>
              <a:headEnd type="arrow"/>
              <a:tailEnd type="arrow"/>
            </a:ln>
          </p:spPr>
        </p:cxnSp>
        <p:cxnSp>
          <p:nvCxnSpPr>
            <p:cNvPr id="17" name="69 Conector recto de flecha"/>
            <p:cNvCxnSpPr>
              <a:stCxn id="13" idx="11"/>
              <a:endCxn id="15" idx="2"/>
            </p:cNvCxnSpPr>
            <p:nvPr/>
          </p:nvCxnSpPr>
          <p:spPr>
            <a:xfrm rot="5400000" flipH="1" flipV="1">
              <a:off x="8397660" y="3414676"/>
              <a:ext cx="622117" cy="278014"/>
            </a:xfrm>
            <a:prstGeom prst="straightConnector1">
              <a:avLst/>
            </a:prstGeom>
            <a:noFill/>
            <a:ln w="18000">
              <a:solidFill>
                <a:srgbClr val="000000"/>
              </a:solidFill>
              <a:prstDash val="solid"/>
              <a:headEnd type="arrow"/>
              <a:tailEnd type="arrow"/>
            </a:ln>
          </p:spPr>
        </p:cxnSp>
        <p:sp>
          <p:nvSpPr>
            <p:cNvPr id="18" name="70 Forma libre"/>
            <p:cNvSpPr/>
            <p:nvPr/>
          </p:nvSpPr>
          <p:spPr>
            <a:xfrm>
              <a:off x="7266426" y="2922584"/>
              <a:ext cx="31968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sp>
          <p:nvSpPr>
            <p:cNvPr id="19" name="71 Forma libre"/>
            <p:cNvSpPr/>
            <p:nvPr/>
          </p:nvSpPr>
          <p:spPr>
            <a:xfrm>
              <a:off x="7941426" y="2922584"/>
              <a:ext cx="31968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cxnSp>
          <p:nvCxnSpPr>
            <p:cNvPr id="20" name="72 Conector recto de flecha"/>
            <p:cNvCxnSpPr>
              <a:stCxn id="12" idx="11"/>
              <a:endCxn id="18" idx="2"/>
            </p:cNvCxnSpPr>
            <p:nvPr/>
          </p:nvCxnSpPr>
          <p:spPr>
            <a:xfrm rot="5400000" flipH="1" flipV="1">
              <a:off x="6994110" y="3432586"/>
              <a:ext cx="622117" cy="242195"/>
            </a:xfrm>
            <a:prstGeom prst="straightConnector1">
              <a:avLst/>
            </a:prstGeom>
            <a:noFill/>
            <a:ln w="18000">
              <a:solidFill>
                <a:srgbClr val="000000"/>
              </a:solidFill>
              <a:prstDash val="solid"/>
              <a:headEnd type="arrow"/>
              <a:tailEnd type="arrow"/>
            </a:ln>
          </p:spPr>
        </p:cxnSp>
        <p:cxnSp>
          <p:nvCxnSpPr>
            <p:cNvPr id="21" name="73 Conector recto de flecha"/>
            <p:cNvCxnSpPr>
              <a:stCxn id="13" idx="5"/>
              <a:endCxn id="19" idx="2"/>
            </p:cNvCxnSpPr>
            <p:nvPr/>
          </p:nvCxnSpPr>
          <p:spPr>
            <a:xfrm rot="16200000" flipV="1">
              <a:off x="7911486" y="3432405"/>
              <a:ext cx="622117" cy="242555"/>
            </a:xfrm>
            <a:prstGeom prst="straightConnector1">
              <a:avLst/>
            </a:prstGeom>
            <a:noFill/>
            <a:ln w="18000">
              <a:solidFill>
                <a:srgbClr val="000000"/>
              </a:solidFill>
              <a:prstDash val="solid"/>
              <a:headEnd type="arrow"/>
              <a:tailEnd type="arrow"/>
            </a:ln>
          </p:spPr>
        </p:cxnSp>
        <p:sp>
          <p:nvSpPr>
            <p:cNvPr id="22" name="74 Forma libre"/>
            <p:cNvSpPr/>
            <p:nvPr/>
          </p:nvSpPr>
          <p:spPr>
            <a:xfrm>
              <a:off x="7016946" y="2023850"/>
              <a:ext cx="32040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cxnSp>
          <p:nvCxnSpPr>
            <p:cNvPr id="23" name="75 Conector recto de flecha"/>
            <p:cNvCxnSpPr>
              <a:stCxn id="22" idx="2"/>
              <a:endCxn id="11" idx="11"/>
            </p:cNvCxnSpPr>
            <p:nvPr/>
          </p:nvCxnSpPr>
          <p:spPr>
            <a:xfrm rot="5400000">
              <a:off x="6670322" y="2466320"/>
              <a:ext cx="629255" cy="384395"/>
            </a:xfrm>
            <a:prstGeom prst="straightConnector1">
              <a:avLst/>
            </a:prstGeom>
            <a:noFill/>
            <a:ln w="18000">
              <a:solidFill>
                <a:srgbClr val="000000"/>
              </a:solidFill>
              <a:prstDash val="solid"/>
              <a:headEnd type="arrow"/>
              <a:tailEnd type="arrow"/>
            </a:ln>
          </p:spPr>
        </p:cxnSp>
        <p:sp>
          <p:nvSpPr>
            <p:cNvPr id="24" name="76 Forma libre"/>
            <p:cNvSpPr/>
            <p:nvPr/>
          </p:nvSpPr>
          <p:spPr>
            <a:xfrm>
              <a:off x="9220866" y="2023850"/>
              <a:ext cx="32004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pic>
          <p:nvPicPr>
            <p:cNvPr id="25" name="77 Imagen"/>
            <p:cNvPicPr>
              <a:picLocks noChangeAspect="1"/>
            </p:cNvPicPr>
            <p:nvPr/>
          </p:nvPicPr>
          <p:blipFill>
            <a:blip r:embed="rId3" cstate="print">
              <a:alphaModFix/>
              <a:lum/>
            </a:blip>
            <a:srcRect/>
            <a:stretch>
              <a:fillRect/>
            </a:stretch>
          </p:blipFill>
          <p:spPr>
            <a:xfrm>
              <a:off x="9349506" y="2078991"/>
              <a:ext cx="78840" cy="213120"/>
            </a:xfrm>
            <a:prstGeom prst="rect">
              <a:avLst/>
            </a:prstGeom>
            <a:noFill/>
            <a:ln>
              <a:noFill/>
            </a:ln>
          </p:spPr>
        </p:pic>
        <p:pic>
          <p:nvPicPr>
            <p:cNvPr id="26" name="78 Imagen"/>
            <p:cNvPicPr>
              <a:picLocks noChangeAspect="1"/>
            </p:cNvPicPr>
            <p:nvPr/>
          </p:nvPicPr>
          <p:blipFill>
            <a:blip r:embed="rId3" cstate="print">
              <a:alphaModFix/>
              <a:lum/>
            </a:blip>
            <a:srcRect/>
            <a:stretch>
              <a:fillRect/>
            </a:stretch>
          </p:blipFill>
          <p:spPr>
            <a:xfrm>
              <a:off x="7139076" y="2080569"/>
              <a:ext cx="78840" cy="213120"/>
            </a:xfrm>
            <a:prstGeom prst="rect">
              <a:avLst/>
            </a:prstGeom>
            <a:noFill/>
            <a:ln>
              <a:noFill/>
            </a:ln>
          </p:spPr>
        </p:pic>
        <p:cxnSp>
          <p:nvCxnSpPr>
            <p:cNvPr id="27" name="80 Conector recto de flecha"/>
            <p:cNvCxnSpPr>
              <a:stCxn id="12" idx="2"/>
              <a:endCxn id="31" idx="1"/>
            </p:cNvCxnSpPr>
            <p:nvPr/>
          </p:nvCxnSpPr>
          <p:spPr>
            <a:xfrm rot="16200000" flipH="1">
              <a:off x="6893846" y="4315547"/>
              <a:ext cx="522785" cy="168225"/>
            </a:xfrm>
            <a:prstGeom prst="straightConnector1">
              <a:avLst/>
            </a:prstGeom>
            <a:noFill/>
            <a:ln w="18000">
              <a:solidFill>
                <a:srgbClr val="000000"/>
              </a:solidFill>
              <a:prstDash val="solid"/>
              <a:headEnd type="arrow"/>
              <a:tailEnd type="arrow"/>
            </a:ln>
          </p:spPr>
        </p:cxnSp>
        <p:cxnSp>
          <p:nvCxnSpPr>
            <p:cNvPr id="28" name="81 Conector recto de flecha"/>
            <p:cNvCxnSpPr>
              <a:stCxn id="13" idx="7"/>
              <a:endCxn id="31" idx="7"/>
            </p:cNvCxnSpPr>
            <p:nvPr/>
          </p:nvCxnSpPr>
          <p:spPr>
            <a:xfrm rot="16200000" flipH="1" flipV="1">
              <a:off x="7986643" y="4303875"/>
              <a:ext cx="569658" cy="144698"/>
            </a:xfrm>
            <a:prstGeom prst="straightConnector1">
              <a:avLst/>
            </a:prstGeom>
            <a:noFill/>
            <a:ln w="18000">
              <a:solidFill>
                <a:srgbClr val="000000"/>
              </a:solidFill>
              <a:prstDash val="solid"/>
              <a:headEnd type="arrow"/>
              <a:tailEnd type="arrow"/>
            </a:ln>
          </p:spPr>
        </p:cxnSp>
        <p:sp>
          <p:nvSpPr>
            <p:cNvPr id="29" name="82 Rectángulo redondeado"/>
            <p:cNvSpPr/>
            <p:nvPr/>
          </p:nvSpPr>
          <p:spPr>
            <a:xfrm>
              <a:off x="7120806" y="5567028"/>
              <a:ext cx="1190633" cy="71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a:t>Clustering</a:t>
              </a:r>
              <a:r>
                <a:rPr lang="es-ES" sz="1000" dirty="0"/>
                <a:t> </a:t>
              </a:r>
              <a:r>
                <a:rPr lang="es-ES" sz="1000" dirty="0" err="1"/>
                <a:t>Analysis</a:t>
              </a:r>
              <a:endParaRPr lang="es-ES" sz="1000" dirty="0"/>
            </a:p>
          </p:txBody>
        </p:sp>
        <p:cxnSp>
          <p:nvCxnSpPr>
            <p:cNvPr id="30" name="83 Conector recto de flecha"/>
            <p:cNvCxnSpPr>
              <a:stCxn id="31" idx="4"/>
              <a:endCxn id="29" idx="0"/>
            </p:cNvCxnSpPr>
            <p:nvPr/>
          </p:nvCxnSpPr>
          <p:spPr>
            <a:xfrm rot="5400000">
              <a:off x="7539085" y="5386876"/>
              <a:ext cx="357190" cy="3114"/>
            </a:xfrm>
            <a:prstGeom prst="straightConnector1">
              <a:avLst/>
            </a:prstGeom>
            <a:noFill/>
            <a:ln w="18000">
              <a:solidFill>
                <a:srgbClr val="000000"/>
              </a:solidFill>
              <a:prstDash val="solid"/>
              <a:headEnd type="arrow"/>
              <a:tailEnd type="arrow"/>
            </a:ln>
          </p:spPr>
        </p:cxnSp>
        <p:sp>
          <p:nvSpPr>
            <p:cNvPr id="31" name="84 Elipse"/>
            <p:cNvSpPr/>
            <p:nvPr/>
          </p:nvSpPr>
          <p:spPr>
            <a:xfrm>
              <a:off x="7040576" y="4566896"/>
              <a:ext cx="1357322" cy="642942"/>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a:solidFill>
                    <a:schemeClr val="tx1"/>
                  </a:solidFill>
                </a:rPr>
                <a:t>MRNet</a:t>
              </a:r>
              <a:r>
                <a:rPr lang="es-ES" sz="1000" dirty="0">
                  <a:solidFill>
                    <a:schemeClr val="tx1"/>
                  </a:solidFill>
                </a:rPr>
                <a:t> Front-</a:t>
              </a:r>
              <a:r>
                <a:rPr lang="es-ES" sz="1000" dirty="0" err="1">
                  <a:solidFill>
                    <a:schemeClr val="tx1"/>
                  </a:solidFill>
                </a:rPr>
                <a:t>end</a:t>
              </a:r>
              <a:endParaRPr lang="es-ES" sz="1000" dirty="0">
                <a:solidFill>
                  <a:schemeClr val="tx1"/>
                </a:solidFill>
              </a:endParaRPr>
            </a:p>
          </p:txBody>
        </p:sp>
        <p:sp>
          <p:nvSpPr>
            <p:cNvPr id="32" name="85 Retraso"/>
            <p:cNvSpPr/>
            <p:nvPr/>
          </p:nvSpPr>
          <p:spPr>
            <a:xfrm rot="16200000">
              <a:off x="6969138" y="1350947"/>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1100" dirty="0"/>
                <a:t>T</a:t>
              </a:r>
              <a:r>
                <a:rPr lang="es-ES" sz="1100" baseline="-25000" dirty="0"/>
                <a:t>1</a:t>
              </a:r>
            </a:p>
          </p:txBody>
        </p:sp>
        <p:sp>
          <p:nvSpPr>
            <p:cNvPr id="33" name="86 Retraso"/>
            <p:cNvSpPr/>
            <p:nvPr/>
          </p:nvSpPr>
          <p:spPr>
            <a:xfrm rot="16200000">
              <a:off x="9183716" y="1350946"/>
              <a:ext cx="428628" cy="71438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ES" sz="1100" dirty="0" err="1"/>
                <a:t>T</a:t>
              </a:r>
              <a:r>
                <a:rPr lang="es-ES" sz="1100" baseline="-25000" dirty="0" err="1"/>
                <a:t>n</a:t>
              </a:r>
              <a:endParaRPr lang="es-ES" sz="1100" baseline="-25000" dirty="0"/>
            </a:p>
          </p:txBody>
        </p:sp>
        <p:grpSp>
          <p:nvGrpSpPr>
            <p:cNvPr id="34" name="90 Grupo"/>
            <p:cNvGrpSpPr/>
            <p:nvPr/>
          </p:nvGrpSpPr>
          <p:grpSpPr>
            <a:xfrm>
              <a:off x="7397766" y="2065325"/>
              <a:ext cx="571504" cy="228602"/>
              <a:chOff x="4897436" y="6351605"/>
              <a:chExt cx="1071570" cy="428628"/>
            </a:xfrm>
            <a:solidFill>
              <a:schemeClr val="bg1"/>
            </a:solidFill>
          </p:grpSpPr>
          <p:sp>
            <p:nvSpPr>
              <p:cNvPr id="45" name="91 Proceso"/>
              <p:cNvSpPr/>
              <p:nvPr/>
            </p:nvSpPr>
            <p:spPr>
              <a:xfrm>
                <a:off x="5040312" y="6423043"/>
                <a:ext cx="142876" cy="285752"/>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46" name="92 Proceso"/>
              <p:cNvSpPr/>
              <p:nvPr/>
            </p:nvSpPr>
            <p:spPr>
              <a:xfrm>
                <a:off x="5183188" y="6423043"/>
                <a:ext cx="142876" cy="285752"/>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47" name="93 Proceso"/>
              <p:cNvSpPr/>
              <p:nvPr/>
            </p:nvSpPr>
            <p:spPr>
              <a:xfrm>
                <a:off x="5326064" y="6423043"/>
                <a:ext cx="142876" cy="285752"/>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48" name="94 Proceso"/>
              <p:cNvSpPr/>
              <p:nvPr/>
            </p:nvSpPr>
            <p:spPr>
              <a:xfrm>
                <a:off x="5468940" y="6351605"/>
                <a:ext cx="357190" cy="428628"/>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dirty="0">
                    <a:solidFill>
                      <a:schemeClr val="tx1"/>
                    </a:solidFill>
                  </a:rPr>
                  <a:t>…</a:t>
                </a:r>
              </a:p>
            </p:txBody>
          </p:sp>
          <p:sp>
            <p:nvSpPr>
              <p:cNvPr id="49" name="95 Proceso"/>
              <p:cNvSpPr/>
              <p:nvPr/>
            </p:nvSpPr>
            <p:spPr>
              <a:xfrm>
                <a:off x="5826130" y="6423043"/>
                <a:ext cx="142876" cy="285752"/>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50" name="96 Proceso"/>
              <p:cNvSpPr/>
              <p:nvPr/>
            </p:nvSpPr>
            <p:spPr>
              <a:xfrm>
                <a:off x="4897436" y="6423043"/>
                <a:ext cx="142876" cy="285752"/>
              </a:xfrm>
              <a:prstGeom prst="flowChartProcess">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grpSp>
        <p:sp>
          <p:nvSpPr>
            <p:cNvPr id="35" name="61 Forma libre"/>
            <p:cNvSpPr/>
            <p:nvPr/>
          </p:nvSpPr>
          <p:spPr>
            <a:xfrm>
              <a:off x="6022625" y="2023850"/>
              <a:ext cx="319320" cy="32004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200 f10 1"/>
                <a:gd name="f16" fmla="*/ 18400 f10 1"/>
                <a:gd name="f17" fmla="*/ 18400 f11 1"/>
                <a:gd name="f18" fmla="*/ 3200 f11 1"/>
                <a:gd name="f19" fmla="*/ f12 1 f2"/>
                <a:gd name="f20" fmla="*/ f13 1 f2"/>
                <a:gd name="f21" fmla="*/ f14 1 f2"/>
                <a:gd name="f22" fmla="*/ 10800 f10 1"/>
                <a:gd name="f23" fmla="*/ 0 f11 1"/>
                <a:gd name="f24" fmla="*/ 3160 f10 1"/>
                <a:gd name="f25" fmla="*/ 3160 f11 1"/>
                <a:gd name="f26" fmla="*/ 0 f10 1"/>
                <a:gd name="f27" fmla="*/ 10800 f11 1"/>
                <a:gd name="f28" fmla="*/ 18440 f11 1"/>
                <a:gd name="f29" fmla="*/ 21600 f11 1"/>
                <a:gd name="f30" fmla="*/ 18440 f10 1"/>
                <a:gd name="f31" fmla="*/ 21600 f10 1"/>
                <a:gd name="f32" fmla="+- 0 0 f19"/>
                <a:gd name="f33" fmla="+- f20 0 f1"/>
                <a:gd name="f34" fmla="+- f21 0 f1"/>
                <a:gd name="f35" fmla="*/ f32 f0 1"/>
                <a:gd name="f36" fmla="+- f34 0 f33"/>
                <a:gd name="f37" fmla="*/ f35 1 f5"/>
                <a:gd name="f38" fmla="+- f37 0 f1"/>
                <a:gd name="f39" fmla="cos 1 f38"/>
                <a:gd name="f40" fmla="sin 1 f38"/>
                <a:gd name="f41" fmla="+- 0 0 f39"/>
                <a:gd name="f42" fmla="+- 0 0 f40"/>
                <a:gd name="f43" fmla="*/ 10800 f41 1"/>
                <a:gd name="f44" fmla="*/ 10800 f42 1"/>
                <a:gd name="f45" fmla="*/ f43 f43 1"/>
                <a:gd name="f46" fmla="*/ f44 f44 1"/>
                <a:gd name="f47" fmla="+- f45 f46 0"/>
                <a:gd name="f48" fmla="sqrt f47"/>
                <a:gd name="f49" fmla="*/ f6 1 f48"/>
                <a:gd name="f50" fmla="*/ f41 f49 1"/>
                <a:gd name="f51" fmla="*/ f42 f49 1"/>
                <a:gd name="f52" fmla="+- 10800 0 f50"/>
                <a:gd name="f53" fmla="+- 10800 0 f51"/>
              </a:gdLst>
              <a:ahLst/>
              <a:cxnLst>
                <a:cxn ang="3cd4">
                  <a:pos x="hc" y="t"/>
                </a:cxn>
                <a:cxn ang="0">
                  <a:pos x="r" y="vc"/>
                </a:cxn>
                <a:cxn ang="cd4">
                  <a:pos x="hc" y="b"/>
                </a:cxn>
                <a:cxn ang="cd2">
                  <a:pos x="l" y="vc"/>
                </a:cxn>
                <a:cxn ang="f33">
                  <a:pos x="f22" y="f23"/>
                </a:cxn>
                <a:cxn ang="f33">
                  <a:pos x="f24" y="f25"/>
                </a:cxn>
                <a:cxn ang="f33">
                  <a:pos x="f26" y="f27"/>
                </a:cxn>
                <a:cxn ang="f33">
                  <a:pos x="f24" y="f28"/>
                </a:cxn>
                <a:cxn ang="f33">
                  <a:pos x="f22" y="f29"/>
                </a:cxn>
                <a:cxn ang="f33">
                  <a:pos x="f30" y="f28"/>
                </a:cxn>
                <a:cxn ang="f33">
                  <a:pos x="f31" y="f27"/>
                </a:cxn>
                <a:cxn ang="f33">
                  <a:pos x="f30" y="f25"/>
                </a:cxn>
              </a:cxnLst>
              <a:rect l="f15" t="f18" r="f16" b="f17"/>
              <a:pathLst>
                <a:path w="21600" h="21600">
                  <a:moveTo>
                    <a:pt x="f52" y="f53"/>
                  </a:moveTo>
                  <a:arcTo wR="f9" hR="f9" stAng="f33" swAng="f36"/>
                  <a:close/>
                </a:path>
              </a:pathLst>
            </a:custGeom>
            <a:solidFill>
              <a:srgbClr val="FFFFFF"/>
            </a:solidFill>
            <a:ln w="0">
              <a:solidFill>
                <a:srgbClr val="000000"/>
              </a:solidFill>
              <a:prstDash val="solid"/>
            </a:ln>
          </p:spPr>
          <p:txBody>
            <a:bodyPr vert="horz" lIns="90000" tIns="45000" rIns="90000" bIns="4500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s-ES" sz="1100">
                <a:latin typeface="Arial" pitchFamily="18"/>
                <a:ea typeface="DejaVu Sans" pitchFamily="2"/>
                <a:cs typeface="Tahoma" pitchFamily="2"/>
              </a:endParaRPr>
            </a:p>
          </p:txBody>
        </p:sp>
        <p:pic>
          <p:nvPicPr>
            <p:cNvPr id="36" name="79 Imagen"/>
            <p:cNvPicPr>
              <a:picLocks noChangeAspect="1"/>
            </p:cNvPicPr>
            <p:nvPr/>
          </p:nvPicPr>
          <p:blipFill>
            <a:blip r:embed="rId3" cstate="print">
              <a:alphaModFix/>
              <a:lum/>
            </a:blip>
            <a:srcRect/>
            <a:stretch>
              <a:fillRect/>
            </a:stretch>
          </p:blipFill>
          <p:spPr>
            <a:xfrm>
              <a:off x="6146564" y="2088189"/>
              <a:ext cx="78840" cy="213120"/>
            </a:xfrm>
            <a:prstGeom prst="rect">
              <a:avLst/>
            </a:prstGeom>
            <a:noFill/>
            <a:ln>
              <a:noFill/>
            </a:ln>
          </p:spPr>
        </p:pic>
        <p:sp>
          <p:nvSpPr>
            <p:cNvPr id="37" name="111 Cilindro"/>
            <p:cNvSpPr/>
            <p:nvPr/>
          </p:nvSpPr>
          <p:spPr>
            <a:xfrm>
              <a:off x="8040708" y="1279507"/>
              <a:ext cx="428628" cy="500066"/>
            </a:xfrm>
            <a:prstGeom prst="can">
              <a:avLst/>
            </a:prstGeom>
            <a:solidFill>
              <a:schemeClr val="tx2">
                <a:lumMod val="20000"/>
                <a:lumOff val="8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cxnSp>
          <p:nvCxnSpPr>
            <p:cNvPr id="38" name="112 Conector recto de flecha"/>
            <p:cNvCxnSpPr>
              <a:stCxn id="37" idx="3"/>
              <a:endCxn id="49" idx="0"/>
            </p:cNvCxnSpPr>
            <p:nvPr/>
          </p:nvCxnSpPr>
          <p:spPr>
            <a:xfrm rot="5400000">
              <a:off x="7931170" y="1779573"/>
              <a:ext cx="323852" cy="323852"/>
            </a:xfrm>
            <a:prstGeom prst="straightConnector1">
              <a:avLst/>
            </a:prstGeom>
            <a:noFill/>
            <a:ln w="18000">
              <a:solidFill>
                <a:srgbClr val="000000"/>
              </a:solidFill>
              <a:prstDash val="solid"/>
              <a:headEnd type="arrow"/>
              <a:tailEnd type="none"/>
            </a:ln>
          </p:spPr>
        </p:cxnSp>
        <p:sp>
          <p:nvSpPr>
            <p:cNvPr id="39" name="122 Llamada con línea 1 (sin borde)"/>
            <p:cNvSpPr/>
            <p:nvPr/>
          </p:nvSpPr>
          <p:spPr>
            <a:xfrm>
              <a:off x="6969138" y="952797"/>
              <a:ext cx="1928826" cy="428628"/>
            </a:xfrm>
            <a:prstGeom prst="callout1">
              <a:avLst>
                <a:gd name="adj1" fmla="val 54305"/>
                <a:gd name="adj2" fmla="val 6679"/>
                <a:gd name="adj3" fmla="val 284499"/>
                <a:gd name="adj4" fmla="val -35864"/>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a:solidFill>
                    <a:schemeClr val="tx2"/>
                  </a:solidFill>
                </a:rPr>
                <a:t>Back-</a:t>
              </a:r>
              <a:r>
                <a:rPr lang="es-ES" sz="1000" dirty="0" err="1">
                  <a:solidFill>
                    <a:schemeClr val="tx2"/>
                  </a:solidFill>
                </a:rPr>
                <a:t>end</a:t>
              </a:r>
              <a:r>
                <a:rPr lang="es-ES" sz="1000" dirty="0">
                  <a:solidFill>
                    <a:schemeClr val="tx2"/>
                  </a:solidFill>
                </a:rPr>
                <a:t> </a:t>
              </a:r>
              <a:r>
                <a:rPr lang="es-ES" sz="1000" dirty="0" err="1">
                  <a:solidFill>
                    <a:schemeClr val="tx2"/>
                  </a:solidFill>
                </a:rPr>
                <a:t>threads</a:t>
              </a:r>
              <a:endParaRPr lang="es-ES" sz="1000" dirty="0">
                <a:solidFill>
                  <a:schemeClr val="tx2"/>
                </a:solidFill>
              </a:endParaRPr>
            </a:p>
          </p:txBody>
        </p:sp>
        <p:sp>
          <p:nvSpPr>
            <p:cNvPr id="40" name="125 CuadroTexto"/>
            <p:cNvSpPr txBox="1"/>
            <p:nvPr/>
          </p:nvSpPr>
          <p:spPr>
            <a:xfrm>
              <a:off x="5397502" y="3902433"/>
              <a:ext cx="1071570" cy="540511"/>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hangingPunct="0">
                <a:buNone/>
              </a:pPr>
              <a:r>
                <a:rPr lang="es-ES" sz="1000" dirty="0" err="1">
                  <a:solidFill>
                    <a:schemeClr val="tx2"/>
                  </a:solidFill>
                  <a:latin typeface="+mj-lt"/>
                  <a:ea typeface="DejaVu Sans" pitchFamily="2"/>
                  <a:cs typeface="Tahoma" pitchFamily="2"/>
                </a:rPr>
                <a:t>Aggregate</a:t>
              </a:r>
              <a:endParaRPr lang="es-ES" sz="1000" dirty="0">
                <a:solidFill>
                  <a:schemeClr val="tx2"/>
                </a:solidFill>
                <a:latin typeface="+mj-lt"/>
                <a:ea typeface="DejaVu Sans" pitchFamily="2"/>
                <a:cs typeface="Tahoma" pitchFamily="2"/>
              </a:endParaRPr>
            </a:p>
            <a:p>
              <a:pPr lvl="0" algn="ctr" hangingPunct="0">
                <a:buNone/>
              </a:pPr>
              <a:r>
                <a:rPr lang="es-ES" sz="1000" dirty="0">
                  <a:solidFill>
                    <a:schemeClr val="tx2"/>
                  </a:solidFill>
                  <a:ea typeface="DejaVu Sans" pitchFamily="2"/>
                  <a:cs typeface="Tahoma" pitchFamily="2"/>
                </a:rPr>
                <a:t>data</a:t>
              </a:r>
              <a:endParaRPr lang="es-ES" sz="1000" dirty="0">
                <a:solidFill>
                  <a:schemeClr val="tx2"/>
                </a:solidFill>
                <a:latin typeface="+mj-lt"/>
                <a:ea typeface="DejaVu Sans" pitchFamily="2"/>
                <a:cs typeface="Tahoma" pitchFamily="2"/>
              </a:endParaRPr>
            </a:p>
          </p:txBody>
        </p:sp>
        <p:sp>
          <p:nvSpPr>
            <p:cNvPr id="41" name="126 Flecha derecha"/>
            <p:cNvSpPr/>
            <p:nvPr/>
          </p:nvSpPr>
          <p:spPr>
            <a:xfrm rot="4084866">
              <a:off x="5035469" y="3895397"/>
              <a:ext cx="2872798" cy="236149"/>
            </a:xfrm>
            <a:prstGeom prst="rightArrow">
              <a:avLst>
                <a:gd name="adj1" fmla="val 50000"/>
                <a:gd name="adj2" fmla="val 80666"/>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dirty="0"/>
            </a:p>
          </p:txBody>
        </p:sp>
        <p:sp>
          <p:nvSpPr>
            <p:cNvPr id="42" name="127 Flecha derecha"/>
            <p:cNvSpPr/>
            <p:nvPr/>
          </p:nvSpPr>
          <p:spPr>
            <a:xfrm rot="17515134" flipV="1">
              <a:off x="7607238" y="3895397"/>
              <a:ext cx="2872798" cy="236149"/>
            </a:xfrm>
            <a:prstGeom prst="rightArrow">
              <a:avLst>
                <a:gd name="adj1" fmla="val 50000"/>
                <a:gd name="adj2" fmla="val 80666"/>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00"/>
            </a:p>
          </p:txBody>
        </p:sp>
        <p:sp>
          <p:nvSpPr>
            <p:cNvPr id="43" name="128 CuadroTexto"/>
            <p:cNvSpPr txBox="1"/>
            <p:nvPr/>
          </p:nvSpPr>
          <p:spPr>
            <a:xfrm>
              <a:off x="9040840" y="3902433"/>
              <a:ext cx="1071570" cy="540511"/>
            </a:xfrm>
            <a:prstGeom prst="rect">
              <a:avLst/>
            </a:prstGeom>
            <a:noFill/>
            <a:ln>
              <a:noFill/>
            </a:ln>
          </p:spPr>
          <p:txBody>
            <a:bodyPr vert="horz" wrap="square" lIns="90000" tIns="45000" rIns="90000" bIns="4500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s-ES" sz="1000" dirty="0" err="1">
                  <a:solidFill>
                    <a:schemeClr val="tx2"/>
                  </a:solidFill>
                  <a:latin typeface="+mj-lt"/>
                  <a:ea typeface="DejaVu Sans" pitchFamily="2"/>
                  <a:cs typeface="Tahoma" pitchFamily="2"/>
                </a:rPr>
                <a:t>Broadcast</a:t>
              </a:r>
              <a:endParaRPr lang="es-ES" sz="1000" dirty="0">
                <a:solidFill>
                  <a:schemeClr val="tx2"/>
                </a:solidFill>
                <a:latin typeface="+mj-lt"/>
                <a:ea typeface="DejaVu Sans" pitchFamily="2"/>
                <a:cs typeface="Tahoma" pitchFamily="2"/>
              </a:endParaRPr>
            </a:p>
            <a:p>
              <a:pPr lvl="0" algn="ctr" hangingPunct="0">
                <a:buNone/>
              </a:pPr>
              <a:r>
                <a:rPr lang="es-ES" sz="1000" dirty="0" err="1">
                  <a:solidFill>
                    <a:schemeClr val="tx2"/>
                  </a:solidFill>
                  <a:ea typeface="DejaVu Sans" pitchFamily="2"/>
                  <a:cs typeface="Tahoma" pitchFamily="2"/>
                </a:rPr>
                <a:t>results</a:t>
              </a:r>
              <a:endParaRPr lang="es-ES" sz="1000" dirty="0">
                <a:solidFill>
                  <a:schemeClr val="tx2"/>
                </a:solidFill>
                <a:latin typeface="+mj-lt"/>
                <a:ea typeface="DejaVu Sans" pitchFamily="2"/>
                <a:cs typeface="Tahoma" pitchFamily="2"/>
              </a:endParaRPr>
            </a:p>
          </p:txBody>
        </p:sp>
        <p:sp>
          <p:nvSpPr>
            <p:cNvPr id="44" name="129 Llamada con línea 1 (sin borde)"/>
            <p:cNvSpPr/>
            <p:nvPr/>
          </p:nvSpPr>
          <p:spPr>
            <a:xfrm>
              <a:off x="5683254" y="6280167"/>
              <a:ext cx="1928826" cy="428628"/>
            </a:xfrm>
            <a:prstGeom prst="callout1">
              <a:avLst>
                <a:gd name="adj1" fmla="val 26047"/>
                <a:gd name="adj2" fmla="val 49503"/>
                <a:gd name="adj3" fmla="val -71682"/>
                <a:gd name="adj4" fmla="val 71344"/>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00" dirty="0" err="1">
                  <a:solidFill>
                    <a:schemeClr val="tx2"/>
                  </a:solidFill>
                </a:rPr>
                <a:t>Structure</a:t>
              </a:r>
              <a:r>
                <a:rPr lang="es-ES" sz="1000" dirty="0">
                  <a:solidFill>
                    <a:schemeClr val="tx2"/>
                  </a:solidFill>
                </a:rPr>
                <a:t> </a:t>
              </a:r>
              <a:r>
                <a:rPr lang="es-ES" sz="1000" dirty="0" err="1">
                  <a:solidFill>
                    <a:schemeClr val="tx2"/>
                  </a:solidFill>
                </a:rPr>
                <a:t>detection</a:t>
              </a:r>
              <a:endParaRPr lang="es-ES" sz="1000" dirty="0">
                <a:solidFill>
                  <a:schemeClr val="tx2"/>
                </a:solidFill>
              </a:endParaRPr>
            </a:p>
          </p:txBody>
        </p:sp>
      </p:grpSp>
      <p:grpSp>
        <p:nvGrpSpPr>
          <p:cNvPr id="59" name="Group 58"/>
          <p:cNvGrpSpPr/>
          <p:nvPr/>
        </p:nvGrpSpPr>
        <p:grpSpPr>
          <a:xfrm>
            <a:off x="4637316" y="1768443"/>
            <a:ext cx="3823115" cy="2287020"/>
            <a:chOff x="5112319" y="1949381"/>
            <a:chExt cx="4214719" cy="2521016"/>
          </a:xfrm>
        </p:grpSpPr>
        <p:sp>
          <p:nvSpPr>
            <p:cNvPr id="51" name="Rectangle 50"/>
            <p:cNvSpPr/>
            <p:nvPr/>
          </p:nvSpPr>
          <p:spPr>
            <a:xfrm>
              <a:off x="5112319" y="4063277"/>
              <a:ext cx="4214719" cy="407120"/>
            </a:xfrm>
            <a:prstGeom prst="rect">
              <a:avLst/>
            </a:prstGeom>
            <a:ln>
              <a:solidFill>
                <a:schemeClr val="accent2"/>
              </a:solidFill>
            </a:ln>
          </p:spPr>
          <p:txBody>
            <a:bodyPr wrap="square">
              <a:spAutoFit/>
            </a:bodyPr>
            <a:lstStyle/>
            <a:p>
              <a:r>
                <a:rPr lang="en-US" i="1" smtClean="0">
                  <a:solidFill>
                    <a:srgbClr val="666666"/>
                  </a:solidFill>
                </a:rPr>
                <a:t>Detailed trace for only small interval </a:t>
              </a:r>
              <a:endParaRPr lang="en-US"/>
            </a:p>
          </p:txBody>
        </p:sp>
        <p:sp>
          <p:nvSpPr>
            <p:cNvPr id="52" name="Rectangle 51"/>
            <p:cNvSpPr/>
            <p:nvPr/>
          </p:nvSpPr>
          <p:spPr bwMode="auto">
            <a:xfrm>
              <a:off x="5760392" y="1950340"/>
              <a:ext cx="108012" cy="1397449"/>
            </a:xfrm>
            <a:prstGeom prst="rect">
              <a:avLst/>
            </a:prstGeom>
            <a:noFill/>
            <a:ln w="50800" cap="flat" cmpd="sng" algn="ctr">
              <a:solidFill>
                <a:srgbClr val="00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sp>
          <p:nvSpPr>
            <p:cNvPr id="53" name="Rectangle 52"/>
            <p:cNvSpPr/>
            <p:nvPr/>
          </p:nvSpPr>
          <p:spPr bwMode="auto">
            <a:xfrm>
              <a:off x="6660492" y="1949381"/>
              <a:ext cx="108012" cy="1397449"/>
            </a:xfrm>
            <a:prstGeom prst="rect">
              <a:avLst/>
            </a:prstGeom>
            <a:noFill/>
            <a:ln w="5080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45000"/>
              </a:pPr>
              <a:endParaRPr lang="en-US" sz="1600">
                <a:solidFill>
                  <a:schemeClr val="bg1"/>
                </a:solidFill>
                <a:latin typeface="Arial" charset="0"/>
                <a:cs typeface="Arial" charset="0"/>
              </a:endParaRPr>
            </a:p>
          </p:txBody>
        </p:sp>
        <p:cxnSp>
          <p:nvCxnSpPr>
            <p:cNvPr id="55" name="Straight Arrow Connector 54"/>
            <p:cNvCxnSpPr>
              <a:stCxn id="51" idx="0"/>
              <a:endCxn id="52" idx="2"/>
            </p:cNvCxnSpPr>
            <p:nvPr/>
          </p:nvCxnSpPr>
          <p:spPr bwMode="auto">
            <a:xfrm flipH="1" flipV="1">
              <a:off x="5814398" y="3347789"/>
              <a:ext cx="1405282" cy="715488"/>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a:stCxn id="51" idx="0"/>
              <a:endCxn id="53" idx="2"/>
            </p:cNvCxnSpPr>
            <p:nvPr/>
          </p:nvCxnSpPr>
          <p:spPr bwMode="auto">
            <a:xfrm flipH="1" flipV="1">
              <a:off x="6714498" y="3346830"/>
              <a:ext cx="505181" cy="716447"/>
            </a:xfrm>
            <a:prstGeom prst="straightConnector1">
              <a:avLst/>
            </a:prstGeom>
            <a:solidFill>
              <a:srgbClr val="00B8FF"/>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7871485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Clustering</a:t>
            </a:r>
            <a:endParaRPr lang="es-ES" dirty="0"/>
          </a:p>
        </p:txBody>
      </p:sp>
    </p:spTree>
    <p:extLst>
      <p:ext uri="{BB962C8B-B14F-4D97-AF65-F5344CB8AC3E}">
        <p14:creationId xmlns:p14="http://schemas.microsoft.com/office/powerpoint/2010/main" val="3299941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2"/>
          <p:cNvSpPr>
            <a:spLocks noGrp="1"/>
          </p:cNvSpPr>
          <p:nvPr>
            <p:ph type="title"/>
          </p:nvPr>
        </p:nvSpPr>
        <p:spPr/>
        <p:txBody>
          <a:bodyPr lIns="82800" tIns="41400" rIns="82800" bIns="41400" anchor="ctr">
            <a:normAutofit fontScale="90000"/>
          </a:bodyPr>
          <a:lstStyle/>
          <a:p>
            <a:r>
              <a:rPr lang="en-US" dirty="0"/>
              <a:t>Clustering: analysis of performance @ serial computation bursts</a:t>
            </a:r>
            <a:endParaRPr lang="en-GB" dirty="0" smtClean="0"/>
          </a:p>
        </p:txBody>
      </p:sp>
      <p:sp>
        <p:nvSpPr>
          <p:cNvPr id="138242" name="Contenidor de contingut 3"/>
          <p:cNvSpPr>
            <a:spLocks noGrp="1"/>
          </p:cNvSpPr>
          <p:nvPr>
            <p:ph idx="1"/>
          </p:nvPr>
        </p:nvSpPr>
        <p:spPr/>
        <p:txBody>
          <a:bodyPr lIns="64440" tIns="32040" rIns="64440" bIns="32040">
            <a:normAutofit/>
          </a:bodyPr>
          <a:lstStyle/>
          <a:p>
            <a:pPr eaLnBrk="1" hangingPunct="1"/>
            <a:r>
              <a:rPr lang="en-GB" sz="2000" dirty="0" smtClean="0"/>
              <a:t>Identification of computation structure</a:t>
            </a:r>
          </a:p>
          <a:p>
            <a:pPr lvl="1" eaLnBrk="1" hangingPunct="1"/>
            <a:r>
              <a:rPr lang="en-GB" sz="1800" dirty="0" smtClean="0"/>
              <a:t>CPU burst = region between consecutive runtime (MPI, </a:t>
            </a:r>
            <a:r>
              <a:rPr lang="en-GB" sz="1800" dirty="0" err="1" smtClean="0"/>
              <a:t>OpenMP</a:t>
            </a:r>
            <a:r>
              <a:rPr lang="en-GB" sz="1800" dirty="0" smtClean="0"/>
              <a:t>) calls </a:t>
            </a:r>
          </a:p>
          <a:p>
            <a:pPr lvl="2" eaLnBrk="1" hangingPunct="1"/>
            <a:r>
              <a:rPr lang="en-GB" sz="1600" dirty="0" smtClean="0"/>
              <a:t>Described with performance hardware counters</a:t>
            </a:r>
          </a:p>
          <a:p>
            <a:pPr lvl="2" eaLnBrk="1" hangingPunct="1"/>
            <a:r>
              <a:rPr lang="en-GB" sz="1600" dirty="0" smtClean="0"/>
              <a:t>Associated with call stack data</a:t>
            </a:r>
          </a:p>
          <a:p>
            <a:pPr lvl="2" eaLnBrk="1" hangingPunct="1"/>
            <a:endParaRPr lang="en-GB" sz="1600" dirty="0" smtClean="0"/>
          </a:p>
          <a:p>
            <a:r>
              <a:rPr lang="en-US" sz="2000" dirty="0"/>
              <a:t>Scatter plot on some relevant metrics</a:t>
            </a:r>
          </a:p>
          <a:p>
            <a:pPr lvl="1"/>
            <a:r>
              <a:rPr lang="en-US" sz="1600" dirty="0"/>
              <a:t>Instructions: idea of computational complexity, computational load imbalance,…</a:t>
            </a:r>
          </a:p>
          <a:p>
            <a:pPr lvl="1"/>
            <a:r>
              <a:rPr lang="en-US" sz="1600" dirty="0"/>
              <a:t>IPC: Idea of absolute performance and performance imbalance</a:t>
            </a:r>
          </a:p>
          <a:p>
            <a:pPr lvl="1"/>
            <a:r>
              <a:rPr lang="en-US" sz="1600" dirty="0"/>
              <a:t>Automatically Identify clusters</a:t>
            </a:r>
          </a:p>
          <a:p>
            <a:pPr eaLnBrk="1" hangingPunct="1"/>
            <a:endParaRPr lang="en-US" sz="2000" dirty="0" smtClean="0"/>
          </a:p>
        </p:txBody>
      </p:sp>
      <p:pic>
        <p:nvPicPr>
          <p:cNvPr id="5" name="Picture 7"/>
          <p:cNvPicPr>
            <a:picLocks noChangeAspect="1" noChangeArrowheads="1"/>
          </p:cNvPicPr>
          <p:nvPr/>
        </p:nvPicPr>
        <p:blipFill>
          <a:blip r:embed="rId3"/>
          <a:srcRect/>
          <a:stretch>
            <a:fillRect/>
          </a:stretch>
        </p:blipFill>
        <p:spPr bwMode="auto">
          <a:xfrm>
            <a:off x="5292080" y="4058218"/>
            <a:ext cx="3050605" cy="2251896"/>
          </a:xfrm>
          <a:prstGeom prst="rect">
            <a:avLst/>
          </a:prstGeom>
          <a:noFill/>
          <a:ln w="9525">
            <a:solidFill>
              <a:srgbClr val="02357E"/>
            </a:solidFill>
            <a:miter lim="800000"/>
            <a:headEnd/>
            <a:tailEnd/>
          </a:ln>
        </p:spPr>
      </p:pic>
    </p:spTree>
    <p:extLst>
      <p:ext uri="{BB962C8B-B14F-4D97-AF65-F5344CB8AC3E}">
        <p14:creationId xmlns:p14="http://schemas.microsoft.com/office/powerpoint/2010/main" val="12437157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4"/>
          <p:cNvSpPr>
            <a:spLocks noGrp="1"/>
          </p:cNvSpPr>
          <p:nvPr>
            <p:ph type="title"/>
          </p:nvPr>
        </p:nvSpPr>
        <p:spPr/>
        <p:txBody>
          <a:bodyPr/>
          <a:lstStyle/>
          <a:p>
            <a:r>
              <a:rPr lang="en-US" dirty="0"/>
              <a:t>Using Clustering to identify structure</a:t>
            </a:r>
            <a:endParaRPr lang="en-GB" dirty="0" smtClean="0"/>
          </a:p>
        </p:txBody>
      </p:sp>
      <p:grpSp>
        <p:nvGrpSpPr>
          <p:cNvPr id="4" name="Group 3"/>
          <p:cNvGrpSpPr/>
          <p:nvPr/>
        </p:nvGrpSpPr>
        <p:grpSpPr>
          <a:xfrm>
            <a:off x="4283969" y="3832260"/>
            <a:ext cx="4448191" cy="2549068"/>
            <a:chOff x="4283969" y="3689668"/>
            <a:chExt cx="4448191" cy="2549068"/>
          </a:xfrm>
        </p:grpSpPr>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760" y="3689668"/>
              <a:ext cx="3398400" cy="254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Down Arrow 13"/>
            <p:cNvSpPr>
              <a:spLocks noChangeArrowheads="1"/>
            </p:cNvSpPr>
            <p:nvPr/>
          </p:nvSpPr>
          <p:spPr bwMode="auto">
            <a:xfrm rot="16200000">
              <a:off x="4458203" y="4560984"/>
              <a:ext cx="400364" cy="748831"/>
            </a:xfrm>
            <a:prstGeom prst="downArrow">
              <a:avLst>
                <a:gd name="adj1" fmla="val 50000"/>
                <a:gd name="adj2" fmla="val 49977"/>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grpSp>
        <p:nvGrpSpPr>
          <p:cNvPr id="7" name="Group 6"/>
          <p:cNvGrpSpPr/>
          <p:nvPr/>
        </p:nvGrpSpPr>
        <p:grpSpPr>
          <a:xfrm>
            <a:off x="4976640" y="1008107"/>
            <a:ext cx="3925440" cy="2348885"/>
            <a:chOff x="4976640" y="1008107"/>
            <a:chExt cx="3925440" cy="2348885"/>
          </a:xfrm>
        </p:grpSpPr>
        <p:pic>
          <p:nvPicPr>
            <p:cNvPr id="1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640" y="1008107"/>
              <a:ext cx="3925440" cy="143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Down Arrow 16"/>
            <p:cNvSpPr>
              <a:spLocks noChangeArrowheads="1"/>
            </p:cNvSpPr>
            <p:nvPr/>
          </p:nvSpPr>
          <p:spPr bwMode="auto">
            <a:xfrm rot="10800000">
              <a:off x="6772321" y="2636917"/>
              <a:ext cx="391967" cy="720075"/>
            </a:xfrm>
            <a:prstGeom prst="downArrow">
              <a:avLst>
                <a:gd name="adj1" fmla="val 50000"/>
                <a:gd name="adj2" fmla="val 50091"/>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grpSp>
        <p:nvGrpSpPr>
          <p:cNvPr id="2" name="Group 1"/>
          <p:cNvGrpSpPr/>
          <p:nvPr/>
        </p:nvGrpSpPr>
        <p:grpSpPr>
          <a:xfrm>
            <a:off x="432000" y="935520"/>
            <a:ext cx="4011840" cy="2203999"/>
            <a:chOff x="432000" y="935520"/>
            <a:chExt cx="4011840" cy="2203999"/>
          </a:xfrm>
        </p:grpSpPr>
        <p:grpSp>
          <p:nvGrpSpPr>
            <p:cNvPr id="6" name="Group 5"/>
            <p:cNvGrpSpPr>
              <a:grpSpLocks/>
            </p:cNvGrpSpPr>
            <p:nvPr/>
          </p:nvGrpSpPr>
          <p:grpSpPr bwMode="auto">
            <a:xfrm>
              <a:off x="499664" y="1700808"/>
              <a:ext cx="3928320" cy="1438711"/>
              <a:chOff x="5483973" y="1111250"/>
              <a:chExt cx="4329952" cy="1585973"/>
            </a:xfrm>
          </p:grpSpPr>
          <p:pic>
            <p:nvPicPr>
              <p:cNvPr id="15382" name="Picture 13" descr="G:\home\jgonzale\Thesis Document\Slides\FIGURAS_PRELECTURA\01_CLUSTER_BASIC\WRF_IBERIA\wrf_ipc_time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111250"/>
                <a:ext cx="4327525" cy="15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5483973" y="2338434"/>
                <a:ext cx="556926" cy="356243"/>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GB" sz="1500" b="1" dirty="0">
                    <a:solidFill>
                      <a:schemeClr val="tx1"/>
                    </a:solidFill>
                    <a:latin typeface="+mj-lt"/>
                  </a:rPr>
                  <a:t>IPC</a:t>
                </a:r>
              </a:p>
            </p:txBody>
          </p:sp>
        </p:grpSp>
        <p:grpSp>
          <p:nvGrpSpPr>
            <p:cNvPr id="5" name="Group 4"/>
            <p:cNvGrpSpPr>
              <a:grpSpLocks/>
            </p:cNvGrpSpPr>
            <p:nvPr/>
          </p:nvGrpSpPr>
          <p:grpSpPr bwMode="auto">
            <a:xfrm>
              <a:off x="432000" y="935520"/>
              <a:ext cx="4011840" cy="1485368"/>
              <a:chOff x="3288507" y="2635920"/>
              <a:chExt cx="4423568" cy="1638778"/>
            </a:xfrm>
          </p:grpSpPr>
          <p:pic>
            <p:nvPicPr>
              <p:cNvPr id="15376" name="Picture 12" descr="G:\home\jgonzale\Thesis Document\Slides\FIGURAS_PRELECTURA\01_CLUSTER_BASIC\WRF_IBERIA\wrf_instructions_tim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550" y="2635920"/>
                <a:ext cx="4327525" cy="15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3288507" y="3918156"/>
                <a:ext cx="2570322" cy="35654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GB" sz="1500" b="1" dirty="0">
                    <a:solidFill>
                      <a:schemeClr val="tx1"/>
                    </a:solidFill>
                    <a:latin typeface="+mj-lt"/>
                  </a:rPr>
                  <a:t>Completed Instructions</a:t>
                </a:r>
              </a:p>
            </p:txBody>
          </p:sp>
        </p:grpSp>
      </p:grpSp>
      <p:grpSp>
        <p:nvGrpSpPr>
          <p:cNvPr id="3" name="Group 2"/>
          <p:cNvGrpSpPr/>
          <p:nvPr/>
        </p:nvGrpSpPr>
        <p:grpSpPr>
          <a:xfrm>
            <a:off x="519840" y="3139518"/>
            <a:ext cx="3398400" cy="3270598"/>
            <a:chOff x="519840" y="3139518"/>
            <a:chExt cx="3398400" cy="3270598"/>
          </a:xfrm>
        </p:grpSpPr>
        <p:pic>
          <p:nvPicPr>
            <p:cNvPr id="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840" y="3861048"/>
              <a:ext cx="3398400" cy="254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p:cNvSpPr>
              <a:spLocks noChangeArrowheads="1"/>
            </p:cNvSpPr>
            <p:nvPr/>
          </p:nvSpPr>
          <p:spPr bwMode="auto">
            <a:xfrm>
              <a:off x="2051720" y="3139518"/>
              <a:ext cx="427960" cy="733045"/>
            </a:xfrm>
            <a:prstGeom prst="downArrow">
              <a:avLst>
                <a:gd name="adj1" fmla="val 50000"/>
                <a:gd name="adj2" fmla="val 49953"/>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spTree>
    <p:custDataLst>
      <p:tags r:id="rId1"/>
    </p:custDataLst>
    <p:extLst>
      <p:ext uri="{BB962C8B-B14F-4D97-AF65-F5344CB8AC3E}">
        <p14:creationId xmlns:p14="http://schemas.microsoft.com/office/powerpoint/2010/main" val="966238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2"/>
          <p:cNvSpPr>
            <a:spLocks noGrp="1"/>
          </p:cNvSpPr>
          <p:nvPr>
            <p:ph type="title"/>
          </p:nvPr>
        </p:nvSpPr>
        <p:spPr/>
        <p:txBody>
          <a:bodyPr lIns="82800" tIns="41400" rIns="82800" bIns="41400" anchor="ctr">
            <a:normAutofit fontScale="90000"/>
          </a:bodyPr>
          <a:lstStyle/>
          <a:p>
            <a:r>
              <a:rPr lang="en-US" dirty="0"/>
              <a:t>Clustering: analysis of performance @ serial computation bursts</a:t>
            </a:r>
            <a:endParaRPr lang="en-GB" dirty="0" smtClean="0"/>
          </a:p>
        </p:txBody>
      </p:sp>
      <p:sp>
        <p:nvSpPr>
          <p:cNvPr id="138242" name="Contenidor de contingut 3"/>
          <p:cNvSpPr>
            <a:spLocks noGrp="1"/>
          </p:cNvSpPr>
          <p:nvPr>
            <p:ph idx="1"/>
          </p:nvPr>
        </p:nvSpPr>
        <p:spPr/>
        <p:txBody>
          <a:bodyPr lIns="64440" tIns="32040" rIns="64440" bIns="32040"/>
          <a:lstStyle/>
          <a:p>
            <a:pPr eaLnBrk="1" hangingPunct="1"/>
            <a:r>
              <a:rPr lang="en-GB" dirty="0" smtClean="0"/>
              <a:t>“Good” clustering algorithms ?</a:t>
            </a:r>
          </a:p>
          <a:p>
            <a:pPr lvl="1"/>
            <a:r>
              <a:rPr lang="en-GB" dirty="0" smtClean="0"/>
              <a:t>Data </a:t>
            </a:r>
            <a:r>
              <a:rPr lang="en-GB" dirty="0"/>
              <a:t>not necessarily </a:t>
            </a:r>
            <a:r>
              <a:rPr lang="en-GB" dirty="0" smtClean="0"/>
              <a:t>Gaussian </a:t>
            </a:r>
            <a:r>
              <a:rPr lang="en-GB" dirty="0" smtClean="0">
                <a:sym typeface="Wingdings" pitchFamily="2" charset="2"/>
              </a:rPr>
              <a:t> K-means type of algorithms not very good</a:t>
            </a:r>
            <a:endParaRPr lang="en-GB" dirty="0"/>
          </a:p>
          <a:p>
            <a:pPr lvl="1"/>
            <a:r>
              <a:rPr lang="en-GB" dirty="0" smtClean="0"/>
              <a:t>Density based algorithms “better”</a:t>
            </a:r>
          </a:p>
          <a:p>
            <a:pPr lvl="2"/>
            <a:r>
              <a:rPr lang="en-GB" dirty="0" smtClean="0"/>
              <a:t>DBSCAN</a:t>
            </a:r>
          </a:p>
          <a:p>
            <a:pPr eaLnBrk="1" hangingPunct="1"/>
            <a:endParaRPr lang="en-US" dirty="0" smtClean="0"/>
          </a:p>
        </p:txBody>
      </p:sp>
      <p:pic>
        <p:nvPicPr>
          <p:cNvPr id="5" name="Picture 7"/>
          <p:cNvPicPr>
            <a:picLocks noChangeAspect="1" noChangeArrowheads="1"/>
          </p:cNvPicPr>
          <p:nvPr/>
        </p:nvPicPr>
        <p:blipFill>
          <a:blip r:embed="rId3"/>
          <a:srcRect/>
          <a:stretch>
            <a:fillRect/>
          </a:stretch>
        </p:blipFill>
        <p:spPr bwMode="auto">
          <a:xfrm>
            <a:off x="685800" y="3788246"/>
            <a:ext cx="3122613" cy="2305050"/>
          </a:xfrm>
          <a:prstGeom prst="rect">
            <a:avLst/>
          </a:prstGeom>
          <a:noFill/>
          <a:ln w="9525">
            <a:solidFill>
              <a:srgbClr val="02357E"/>
            </a:solidFill>
            <a:miter lim="800000"/>
            <a:headEnd/>
            <a:tailEnd/>
          </a:ln>
        </p:spPr>
      </p:pic>
      <p:pic>
        <p:nvPicPr>
          <p:cNvPr id="6" name="Picture 8"/>
          <p:cNvPicPr>
            <a:picLocks noChangeAspect="1" noChangeArrowheads="1"/>
          </p:cNvPicPr>
          <p:nvPr/>
        </p:nvPicPr>
        <p:blipFill>
          <a:blip r:embed="rId4"/>
          <a:srcRect/>
          <a:stretch>
            <a:fillRect/>
          </a:stretch>
        </p:blipFill>
        <p:spPr bwMode="auto">
          <a:xfrm>
            <a:off x="5327037" y="3796184"/>
            <a:ext cx="3122613" cy="2305050"/>
          </a:xfrm>
          <a:prstGeom prst="rect">
            <a:avLst/>
          </a:prstGeom>
          <a:noFill/>
          <a:ln w="9525">
            <a:solidFill>
              <a:srgbClr val="02357E"/>
            </a:solidFill>
            <a:miter lim="800000"/>
            <a:headEnd/>
            <a:tailEnd/>
          </a:ln>
        </p:spPr>
      </p:pic>
      <p:sp>
        <p:nvSpPr>
          <p:cNvPr id="7" name="AutoShape 9"/>
          <p:cNvSpPr>
            <a:spLocks/>
          </p:cNvSpPr>
          <p:nvPr/>
        </p:nvSpPr>
        <p:spPr bwMode="auto">
          <a:xfrm>
            <a:off x="4005263" y="4834409"/>
            <a:ext cx="1143000" cy="228600"/>
          </a:xfrm>
          <a:prstGeom prst="rightArrow">
            <a:avLst>
              <a:gd name="adj1" fmla="val 50000"/>
              <a:gd name="adj2" fmla="val 125000"/>
            </a:avLst>
          </a:prstGeom>
          <a:blipFill dpi="0" rotWithShape="0">
            <a:blip r:embed="rId5"/>
            <a:srcRect/>
            <a:tile tx="0" ty="0" sx="100000" sy="100000" flip="none" algn="tl"/>
          </a:blipFill>
          <a:ln w="25400">
            <a:solidFill>
              <a:srgbClr val="000000"/>
            </a:solidFill>
            <a:miter lim="800000"/>
            <a:headEnd/>
            <a:tailEnd/>
          </a:ln>
        </p:spPr>
        <p:txBody>
          <a:bodyPr wrap="none" anchor="ctr"/>
          <a:lstStyle/>
          <a:p>
            <a:pPr algn="ct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38248" name="Rectangle 11"/>
          <p:cNvSpPr>
            <a:spLocks noChangeArrowheads="1"/>
          </p:cNvSpPr>
          <p:nvPr/>
        </p:nvSpPr>
        <p:spPr bwMode="auto">
          <a:xfrm>
            <a:off x="971600" y="6422199"/>
            <a:ext cx="7478861"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smtClean="0">
                <a:solidFill>
                  <a:srgbClr val="009900"/>
                </a:solidFill>
                <a:latin typeface="Times New Roman" pitchFamily="18" charset="0"/>
              </a:rPr>
              <a:t>J. Gonzalez et al, “Automatic </a:t>
            </a:r>
            <a:r>
              <a:rPr lang="en-US" sz="1300" b="1" dirty="0">
                <a:solidFill>
                  <a:srgbClr val="009900"/>
                </a:solidFill>
                <a:latin typeface="Times New Roman" pitchFamily="18" charset="0"/>
              </a:rPr>
              <a:t>Detection of Parallel Applications </a:t>
            </a:r>
            <a:r>
              <a:rPr lang="en-US" sz="1300" b="1" dirty="0" smtClean="0">
                <a:solidFill>
                  <a:srgbClr val="009900"/>
                </a:solidFill>
                <a:latin typeface="Times New Roman" pitchFamily="18" charset="0"/>
              </a:rPr>
              <a:t>Computation” </a:t>
            </a:r>
            <a:r>
              <a:rPr lang="en-US" sz="1300" b="1" dirty="0">
                <a:solidFill>
                  <a:srgbClr val="009900"/>
                </a:solidFill>
                <a:latin typeface="Times New Roman" pitchFamily="18" charset="0"/>
              </a:rPr>
              <a:t>Phases. (IPDPS 2009)</a:t>
            </a:r>
            <a:endParaRPr lang="en-GB" sz="1300" b="1" dirty="0">
              <a:solidFill>
                <a:srgbClr val="009900"/>
              </a:solidFill>
              <a:latin typeface="Times New Roman" pitchFamily="18" charset="0"/>
            </a:endParaRPr>
          </a:p>
        </p:txBody>
      </p:sp>
      <p:pic>
        <p:nvPicPr>
          <p:cNvPr id="532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8954" y="2132856"/>
            <a:ext cx="3492232"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764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500" fill="hold"/>
                                        <p:tgtEl>
                                          <p:spTgt spid="53250"/>
                                        </p:tgtEl>
                                        <p:attrNameLst>
                                          <p:attrName>ppt_w</p:attrName>
                                        </p:attrNameLst>
                                      </p:cBhvr>
                                      <p:tavLst>
                                        <p:tav tm="0">
                                          <p:val>
                                            <p:fltVal val="0"/>
                                          </p:val>
                                        </p:tav>
                                        <p:tav tm="100000">
                                          <p:val>
                                            <p:strVal val="#ppt_w"/>
                                          </p:val>
                                        </p:tav>
                                      </p:tavLst>
                                    </p:anim>
                                    <p:anim calcmode="lin" valueType="num">
                                      <p:cBhvr>
                                        <p:cTn id="8" dur="500" fill="hold"/>
                                        <p:tgtEl>
                                          <p:spTgt spid="53250"/>
                                        </p:tgtEl>
                                        <p:attrNameLst>
                                          <p:attrName>ppt_h</p:attrName>
                                        </p:attrNameLst>
                                      </p:cBhvr>
                                      <p:tavLst>
                                        <p:tav tm="0">
                                          <p:val>
                                            <p:fltVal val="0"/>
                                          </p:val>
                                        </p:tav>
                                        <p:tav tm="100000">
                                          <p:val>
                                            <p:strVal val="#ppt_h"/>
                                          </p:val>
                                        </p:tav>
                                      </p:tavLst>
                                    </p:anim>
                                    <p:animEffect transition="in" filter="fade">
                                      <p:cBhvr>
                                        <p:cTn id="9" dur="500"/>
                                        <p:tgtEl>
                                          <p:spTgt spid="5325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par>
                                <p:cTn id="15" presetID="5" presetClass="entr" presetSubtype="1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itle 4"/>
          <p:cNvSpPr>
            <a:spLocks noGrp="1"/>
          </p:cNvSpPr>
          <p:nvPr>
            <p:ph type="title"/>
          </p:nvPr>
        </p:nvSpPr>
        <p:spPr/>
        <p:txBody>
          <a:bodyPr/>
          <a:lstStyle/>
          <a:p>
            <a:r>
              <a:rPr lang="en-US" dirty="0"/>
              <a:t>Using Clustering to identify structure</a:t>
            </a:r>
            <a:endParaRPr lang="en-GB" dirty="0" smtClean="0"/>
          </a:p>
        </p:txBody>
      </p:sp>
      <p:grpSp>
        <p:nvGrpSpPr>
          <p:cNvPr id="4" name="Group 3"/>
          <p:cNvGrpSpPr/>
          <p:nvPr/>
        </p:nvGrpSpPr>
        <p:grpSpPr>
          <a:xfrm>
            <a:off x="4283969" y="3832260"/>
            <a:ext cx="4448191" cy="2549068"/>
            <a:chOff x="4283969" y="3689668"/>
            <a:chExt cx="4448191" cy="2549068"/>
          </a:xfrm>
        </p:grpSpPr>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760" y="3689668"/>
              <a:ext cx="3398400" cy="254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Down Arrow 13"/>
            <p:cNvSpPr>
              <a:spLocks noChangeArrowheads="1"/>
            </p:cNvSpPr>
            <p:nvPr/>
          </p:nvSpPr>
          <p:spPr bwMode="auto">
            <a:xfrm rot="16200000">
              <a:off x="4458203" y="4560984"/>
              <a:ext cx="400364" cy="748831"/>
            </a:xfrm>
            <a:prstGeom prst="downArrow">
              <a:avLst>
                <a:gd name="adj1" fmla="val 50000"/>
                <a:gd name="adj2" fmla="val 49977"/>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grpSp>
        <p:nvGrpSpPr>
          <p:cNvPr id="7" name="Group 6"/>
          <p:cNvGrpSpPr/>
          <p:nvPr/>
        </p:nvGrpSpPr>
        <p:grpSpPr>
          <a:xfrm>
            <a:off x="4976640" y="1008107"/>
            <a:ext cx="3925440" cy="2348885"/>
            <a:chOff x="4976640" y="1008107"/>
            <a:chExt cx="3925440" cy="2348885"/>
          </a:xfrm>
        </p:grpSpPr>
        <p:pic>
          <p:nvPicPr>
            <p:cNvPr id="1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6640" y="1008107"/>
              <a:ext cx="3925440" cy="143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Down Arrow 16"/>
            <p:cNvSpPr>
              <a:spLocks noChangeArrowheads="1"/>
            </p:cNvSpPr>
            <p:nvPr/>
          </p:nvSpPr>
          <p:spPr bwMode="auto">
            <a:xfrm rot="10800000">
              <a:off x="6772321" y="2636917"/>
              <a:ext cx="391967" cy="720075"/>
            </a:xfrm>
            <a:prstGeom prst="downArrow">
              <a:avLst>
                <a:gd name="adj1" fmla="val 50000"/>
                <a:gd name="adj2" fmla="val 50091"/>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grpSp>
        <p:nvGrpSpPr>
          <p:cNvPr id="2" name="Group 1"/>
          <p:cNvGrpSpPr/>
          <p:nvPr/>
        </p:nvGrpSpPr>
        <p:grpSpPr>
          <a:xfrm>
            <a:off x="432000" y="935520"/>
            <a:ext cx="4011840" cy="2203999"/>
            <a:chOff x="432000" y="935520"/>
            <a:chExt cx="4011840" cy="2203999"/>
          </a:xfrm>
        </p:grpSpPr>
        <p:grpSp>
          <p:nvGrpSpPr>
            <p:cNvPr id="6" name="Group 5"/>
            <p:cNvGrpSpPr>
              <a:grpSpLocks/>
            </p:cNvGrpSpPr>
            <p:nvPr/>
          </p:nvGrpSpPr>
          <p:grpSpPr bwMode="auto">
            <a:xfrm>
              <a:off x="499664" y="1700808"/>
              <a:ext cx="3928320" cy="1438711"/>
              <a:chOff x="5483973" y="1111250"/>
              <a:chExt cx="4329952" cy="1585973"/>
            </a:xfrm>
          </p:grpSpPr>
          <p:pic>
            <p:nvPicPr>
              <p:cNvPr id="15382" name="Picture 13" descr="G:\home\jgonzale\Thesis Document\Slides\FIGURAS_PRELECTURA\01_CLUSTER_BASIC\WRF_IBERIA\wrf_ipc_time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111250"/>
                <a:ext cx="4327525" cy="15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5483973" y="2338434"/>
                <a:ext cx="556926" cy="356243"/>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GB" sz="1500" b="1" dirty="0">
                    <a:solidFill>
                      <a:schemeClr val="tx1"/>
                    </a:solidFill>
                    <a:latin typeface="+mj-lt"/>
                  </a:rPr>
                  <a:t>IPC</a:t>
                </a:r>
              </a:p>
            </p:txBody>
          </p:sp>
        </p:grpSp>
        <p:grpSp>
          <p:nvGrpSpPr>
            <p:cNvPr id="5" name="Group 4"/>
            <p:cNvGrpSpPr>
              <a:grpSpLocks/>
            </p:cNvGrpSpPr>
            <p:nvPr/>
          </p:nvGrpSpPr>
          <p:grpSpPr bwMode="auto">
            <a:xfrm>
              <a:off x="432000" y="935520"/>
              <a:ext cx="4011840" cy="1485368"/>
              <a:chOff x="3288507" y="2635920"/>
              <a:chExt cx="4423568" cy="1638778"/>
            </a:xfrm>
          </p:grpSpPr>
          <p:pic>
            <p:nvPicPr>
              <p:cNvPr id="15376" name="Picture 12" descr="G:\home\jgonzale\Thesis Document\Slides\FIGURAS_PRELECTURA\01_CLUSTER_BASIC\WRF_IBERIA\wrf_instructions_tim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550" y="2635920"/>
                <a:ext cx="4327525" cy="158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3288507" y="3918156"/>
                <a:ext cx="2570322" cy="35654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GB" sz="1500" b="1" dirty="0">
                    <a:solidFill>
                      <a:schemeClr val="tx1"/>
                    </a:solidFill>
                    <a:latin typeface="+mj-lt"/>
                  </a:rPr>
                  <a:t>Completed Instructions</a:t>
                </a:r>
              </a:p>
            </p:txBody>
          </p:sp>
        </p:grpSp>
      </p:grpSp>
      <p:grpSp>
        <p:nvGrpSpPr>
          <p:cNvPr id="3" name="Group 2"/>
          <p:cNvGrpSpPr/>
          <p:nvPr/>
        </p:nvGrpSpPr>
        <p:grpSpPr>
          <a:xfrm>
            <a:off x="519840" y="3139518"/>
            <a:ext cx="3398400" cy="3270598"/>
            <a:chOff x="519840" y="3139518"/>
            <a:chExt cx="3398400" cy="3270598"/>
          </a:xfrm>
        </p:grpSpPr>
        <p:pic>
          <p:nvPicPr>
            <p:cNvPr id="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840" y="3861048"/>
              <a:ext cx="3398400" cy="254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Down Arrow 10"/>
            <p:cNvSpPr>
              <a:spLocks noChangeArrowheads="1"/>
            </p:cNvSpPr>
            <p:nvPr/>
          </p:nvSpPr>
          <p:spPr bwMode="auto">
            <a:xfrm>
              <a:off x="2051720" y="3139518"/>
              <a:ext cx="427960" cy="733045"/>
            </a:xfrm>
            <a:prstGeom prst="downArrow">
              <a:avLst>
                <a:gd name="adj1" fmla="val 50000"/>
                <a:gd name="adj2" fmla="val 49953"/>
              </a:avLst>
            </a:prstGeom>
            <a:solidFill>
              <a:srgbClr val="0065B3"/>
            </a:solid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grpSp>
      <p:sp>
        <p:nvSpPr>
          <p:cNvPr id="21" name="Rectangle 11"/>
          <p:cNvSpPr>
            <a:spLocks noChangeArrowheads="1"/>
          </p:cNvSpPr>
          <p:nvPr/>
        </p:nvSpPr>
        <p:spPr bwMode="auto">
          <a:xfrm>
            <a:off x="971600" y="6494207"/>
            <a:ext cx="7478861"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smtClean="0">
                <a:solidFill>
                  <a:srgbClr val="009900"/>
                </a:solidFill>
                <a:latin typeface="Times New Roman" pitchFamily="18" charset="0"/>
              </a:rPr>
              <a:t>J. Gonzalez et al, “Automatic </a:t>
            </a:r>
            <a:r>
              <a:rPr lang="en-US" sz="1300" b="1" dirty="0">
                <a:solidFill>
                  <a:srgbClr val="009900"/>
                </a:solidFill>
                <a:latin typeface="Times New Roman" pitchFamily="18" charset="0"/>
              </a:rPr>
              <a:t>Detection of Parallel Applications </a:t>
            </a:r>
            <a:r>
              <a:rPr lang="en-US" sz="1300" b="1" dirty="0" smtClean="0">
                <a:solidFill>
                  <a:srgbClr val="009900"/>
                </a:solidFill>
                <a:latin typeface="Times New Roman" pitchFamily="18" charset="0"/>
              </a:rPr>
              <a:t>Computation” </a:t>
            </a:r>
            <a:r>
              <a:rPr lang="en-US" sz="1300" b="1" dirty="0">
                <a:solidFill>
                  <a:srgbClr val="009900"/>
                </a:solidFill>
                <a:latin typeface="Times New Roman" pitchFamily="18" charset="0"/>
              </a:rPr>
              <a:t>Phases. (IPDPS 2009)</a:t>
            </a:r>
            <a:endParaRPr lang="en-GB" sz="1300" b="1" dirty="0">
              <a:solidFill>
                <a:srgbClr val="009900"/>
              </a:solidFill>
              <a:latin typeface="Times New Roman" pitchFamily="18" charset="0"/>
            </a:endParaRPr>
          </a:p>
        </p:txBody>
      </p:sp>
    </p:spTree>
    <p:custDataLst>
      <p:tags r:id="rId1"/>
    </p:custDataLst>
    <p:extLst>
      <p:ext uri="{BB962C8B-B14F-4D97-AF65-F5344CB8AC3E}">
        <p14:creationId xmlns:p14="http://schemas.microsoft.com/office/powerpoint/2010/main" val="160217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dirty="0"/>
              <a:t>Performance @ serial computation bursts</a:t>
            </a:r>
          </a:p>
        </p:txBody>
      </p:sp>
      <p:grpSp>
        <p:nvGrpSpPr>
          <p:cNvPr id="402446" name="Group 14"/>
          <p:cNvGrpSpPr>
            <a:grpSpLocks/>
          </p:cNvGrpSpPr>
          <p:nvPr/>
        </p:nvGrpSpPr>
        <p:grpSpPr bwMode="auto">
          <a:xfrm>
            <a:off x="2752421" y="875223"/>
            <a:ext cx="3253036" cy="2802145"/>
            <a:chOff x="5093" y="3255"/>
            <a:chExt cx="2914" cy="2510"/>
          </a:xfrm>
        </p:grpSpPr>
        <p:pic>
          <p:nvPicPr>
            <p:cNvPr id="402436" name="Picture 4" descr="Sc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 y="3255"/>
              <a:ext cx="2914" cy="2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3"/>
            <p:cNvSpPr txBox="1">
              <a:spLocks noChangeArrowheads="1"/>
            </p:cNvSpPr>
            <p:nvPr/>
          </p:nvSpPr>
          <p:spPr bwMode="auto">
            <a:xfrm>
              <a:off x="5987" y="5438"/>
              <a:ext cx="1571" cy="327"/>
            </a:xfrm>
            <a:prstGeom prst="rect">
              <a:avLst/>
            </a:prstGeom>
            <a:solidFill>
              <a:schemeClr val="bg1"/>
            </a:solidFill>
            <a:ln w="9525">
              <a:solidFill>
                <a:schemeClr val="tx1"/>
              </a:solidFill>
              <a:miter lim="800000"/>
              <a:headEnd/>
              <a:tailEnd/>
            </a:ln>
          </p:spPr>
          <p:txBody>
            <a:bodyPr wrap="square" lIns="117943" tIns="58971" rIns="117943" bIns="58971">
              <a:spAutoFit/>
            </a:bodyPr>
            <a:lstStyle>
              <a:lvl1pPr defTabSz="1179513">
                <a:defRPr sz="2400">
                  <a:solidFill>
                    <a:schemeClr val="tx1"/>
                  </a:solidFill>
                  <a:latin typeface="Times New Roman" pitchFamily="18" charset="0"/>
                </a:defRPr>
              </a:lvl1pPr>
              <a:lvl2pPr marL="958850" indent="-368300" defTabSz="1179513">
                <a:defRPr sz="2400">
                  <a:solidFill>
                    <a:schemeClr val="tx1"/>
                  </a:solidFill>
                  <a:latin typeface="Times New Roman" pitchFamily="18" charset="0"/>
                </a:defRPr>
              </a:lvl2pPr>
              <a:lvl3pPr marL="1474788" indent="-295275" defTabSz="1179513">
                <a:defRPr sz="2400">
                  <a:solidFill>
                    <a:schemeClr val="tx1"/>
                  </a:solidFill>
                  <a:latin typeface="Times New Roman" pitchFamily="18" charset="0"/>
                </a:defRPr>
              </a:lvl3pPr>
              <a:lvl4pPr marL="2063750" indent="-293688" defTabSz="1179513">
                <a:defRPr sz="2400">
                  <a:solidFill>
                    <a:schemeClr val="tx1"/>
                  </a:solidFill>
                  <a:latin typeface="Times New Roman" pitchFamily="18" charset="0"/>
                </a:defRPr>
              </a:lvl4pPr>
              <a:lvl5pPr marL="2654300" indent="-295275" defTabSz="1179513">
                <a:defRPr sz="2400">
                  <a:solidFill>
                    <a:schemeClr val="tx1"/>
                  </a:solidFill>
                  <a:latin typeface="Times New Roman" pitchFamily="18" charset="0"/>
                </a:defRPr>
              </a:lvl5pPr>
              <a:lvl6pPr marL="3111500" indent="-295275" defTabSz="1179513" eaLnBrk="0" fontAlgn="base" hangingPunct="0">
                <a:spcBef>
                  <a:spcPct val="0"/>
                </a:spcBef>
                <a:spcAft>
                  <a:spcPct val="0"/>
                </a:spcAft>
                <a:defRPr sz="2400">
                  <a:solidFill>
                    <a:schemeClr val="tx1"/>
                  </a:solidFill>
                  <a:latin typeface="Times New Roman" pitchFamily="18" charset="0"/>
                </a:defRPr>
              </a:lvl6pPr>
              <a:lvl7pPr marL="3568700" indent="-295275" defTabSz="1179513" eaLnBrk="0" fontAlgn="base" hangingPunct="0">
                <a:spcBef>
                  <a:spcPct val="0"/>
                </a:spcBef>
                <a:spcAft>
                  <a:spcPct val="0"/>
                </a:spcAft>
                <a:defRPr sz="2400">
                  <a:solidFill>
                    <a:schemeClr val="tx1"/>
                  </a:solidFill>
                  <a:latin typeface="Times New Roman" pitchFamily="18" charset="0"/>
                </a:defRPr>
              </a:lvl7pPr>
              <a:lvl8pPr marL="4025900" indent="-295275" defTabSz="1179513" eaLnBrk="0" fontAlgn="base" hangingPunct="0">
                <a:spcBef>
                  <a:spcPct val="0"/>
                </a:spcBef>
                <a:spcAft>
                  <a:spcPct val="0"/>
                </a:spcAft>
                <a:defRPr sz="2400">
                  <a:solidFill>
                    <a:schemeClr val="tx1"/>
                  </a:solidFill>
                  <a:latin typeface="Times New Roman" pitchFamily="18" charset="0"/>
                </a:defRPr>
              </a:lvl8pPr>
              <a:lvl9pPr marL="4483100" indent="-295275" defTabSz="1179513"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600" dirty="0" smtClean="0">
                  <a:latin typeface="Arial" charset="0"/>
                </a:rPr>
                <a:t>WRF 128 </a:t>
              </a:r>
              <a:r>
                <a:rPr lang="es-ES" sz="1600" dirty="0" err="1" smtClean="0">
                  <a:latin typeface="Arial" charset="0"/>
                </a:rPr>
                <a:t>cores</a:t>
              </a:r>
              <a:endParaRPr lang="es-ES" sz="1600" dirty="0">
                <a:latin typeface="Arial" charset="0"/>
              </a:endParaRPr>
            </a:p>
          </p:txBody>
        </p:sp>
      </p:grpSp>
      <p:sp>
        <p:nvSpPr>
          <p:cNvPr id="41997" name="Text Box 13"/>
          <p:cNvSpPr txBox="1">
            <a:spLocks noChangeArrowheads="1"/>
          </p:cNvSpPr>
          <p:nvPr/>
        </p:nvSpPr>
        <p:spPr bwMode="auto">
          <a:xfrm>
            <a:off x="7042992" y="3154067"/>
            <a:ext cx="1367526" cy="329965"/>
          </a:xfrm>
          <a:prstGeom prst="rect">
            <a:avLst/>
          </a:prstGeom>
          <a:solidFill>
            <a:schemeClr val="bg1"/>
          </a:solidFill>
          <a:ln w="9525">
            <a:solidFill>
              <a:schemeClr val="tx1"/>
            </a:solidFill>
            <a:miter lim="800000"/>
            <a:headEnd/>
            <a:tailEnd/>
          </a:ln>
        </p:spPr>
        <p:txBody>
          <a:bodyPr lIns="82935" tIns="41467" rIns="82935" bIns="41467">
            <a:spAutoFit/>
          </a:bodyPr>
          <a:lstStyle>
            <a:lvl1pPr defTabSz="1179513">
              <a:defRPr sz="2400">
                <a:solidFill>
                  <a:schemeClr val="tx1"/>
                </a:solidFill>
                <a:latin typeface="Times New Roman" pitchFamily="18" charset="0"/>
              </a:defRPr>
            </a:lvl1pPr>
            <a:lvl2pPr marL="958850" indent="-368300" defTabSz="1179513">
              <a:defRPr sz="2400">
                <a:solidFill>
                  <a:schemeClr val="tx1"/>
                </a:solidFill>
                <a:latin typeface="Times New Roman" pitchFamily="18" charset="0"/>
              </a:defRPr>
            </a:lvl2pPr>
            <a:lvl3pPr marL="1474788" indent="-295275" defTabSz="1179513">
              <a:defRPr sz="2400">
                <a:solidFill>
                  <a:schemeClr val="tx1"/>
                </a:solidFill>
                <a:latin typeface="Times New Roman" pitchFamily="18" charset="0"/>
              </a:defRPr>
            </a:lvl3pPr>
            <a:lvl4pPr marL="2063750" indent="-293688" defTabSz="1179513">
              <a:defRPr sz="2400">
                <a:solidFill>
                  <a:schemeClr val="tx1"/>
                </a:solidFill>
                <a:latin typeface="Times New Roman" pitchFamily="18" charset="0"/>
              </a:defRPr>
            </a:lvl4pPr>
            <a:lvl5pPr marL="2654300" indent="-295275" defTabSz="1179513">
              <a:defRPr sz="2400">
                <a:solidFill>
                  <a:schemeClr val="tx1"/>
                </a:solidFill>
                <a:latin typeface="Times New Roman" pitchFamily="18" charset="0"/>
              </a:defRPr>
            </a:lvl5pPr>
            <a:lvl6pPr marL="3111500" indent="-295275" defTabSz="1179513" eaLnBrk="0" fontAlgn="base" hangingPunct="0">
              <a:spcBef>
                <a:spcPct val="0"/>
              </a:spcBef>
              <a:spcAft>
                <a:spcPct val="0"/>
              </a:spcAft>
              <a:defRPr sz="2400">
                <a:solidFill>
                  <a:schemeClr val="tx1"/>
                </a:solidFill>
                <a:latin typeface="Times New Roman" pitchFamily="18" charset="0"/>
              </a:defRPr>
            </a:lvl6pPr>
            <a:lvl7pPr marL="3568700" indent="-295275" defTabSz="1179513" eaLnBrk="0" fontAlgn="base" hangingPunct="0">
              <a:spcBef>
                <a:spcPct val="0"/>
              </a:spcBef>
              <a:spcAft>
                <a:spcPct val="0"/>
              </a:spcAft>
              <a:defRPr sz="2400">
                <a:solidFill>
                  <a:schemeClr val="tx1"/>
                </a:solidFill>
                <a:latin typeface="Times New Roman" pitchFamily="18" charset="0"/>
              </a:defRPr>
            </a:lvl7pPr>
            <a:lvl8pPr marL="4025900" indent="-295275" defTabSz="1179513" eaLnBrk="0" fontAlgn="base" hangingPunct="0">
              <a:spcBef>
                <a:spcPct val="0"/>
              </a:spcBef>
              <a:spcAft>
                <a:spcPct val="0"/>
              </a:spcAft>
              <a:defRPr sz="2400">
                <a:solidFill>
                  <a:schemeClr val="tx1"/>
                </a:solidFill>
                <a:latin typeface="Times New Roman" pitchFamily="18" charset="0"/>
              </a:defRPr>
            </a:lvl8pPr>
            <a:lvl9pPr marL="4483100" indent="-295275" defTabSz="1179513"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600">
                <a:latin typeface="Arial" charset="0"/>
              </a:rPr>
              <a:t>GROMACS</a:t>
            </a:r>
          </a:p>
        </p:txBody>
      </p:sp>
      <p:grpSp>
        <p:nvGrpSpPr>
          <p:cNvPr id="402447" name="Group 15"/>
          <p:cNvGrpSpPr>
            <a:grpSpLocks/>
          </p:cNvGrpSpPr>
          <p:nvPr/>
        </p:nvGrpSpPr>
        <p:grpSpPr bwMode="auto">
          <a:xfrm>
            <a:off x="217689" y="1188853"/>
            <a:ext cx="2525422" cy="2317172"/>
            <a:chOff x="195" y="3616"/>
            <a:chExt cx="2404" cy="2099"/>
          </a:xfrm>
        </p:grpSpPr>
        <p:pic>
          <p:nvPicPr>
            <p:cNvPr id="402440" name="Picture 8" descr="Scatterpl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 y="3616"/>
              <a:ext cx="2404" cy="1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3"/>
            <p:cNvSpPr txBox="1">
              <a:spLocks noChangeArrowheads="1"/>
            </p:cNvSpPr>
            <p:nvPr/>
          </p:nvSpPr>
          <p:spPr bwMode="auto">
            <a:xfrm>
              <a:off x="512" y="5384"/>
              <a:ext cx="1465" cy="331"/>
            </a:xfrm>
            <a:prstGeom prst="rect">
              <a:avLst/>
            </a:prstGeom>
            <a:solidFill>
              <a:schemeClr val="bg1"/>
            </a:solidFill>
            <a:ln w="9525">
              <a:solidFill>
                <a:schemeClr val="tx1"/>
              </a:solidFill>
              <a:miter lim="800000"/>
              <a:headEnd/>
              <a:tailEnd/>
            </a:ln>
          </p:spPr>
          <p:txBody>
            <a:bodyPr wrap="square" lIns="117943" tIns="58971" rIns="117943" bIns="58971">
              <a:spAutoFit/>
            </a:bodyPr>
            <a:lstStyle>
              <a:lvl1pPr defTabSz="1179513">
                <a:defRPr sz="2400">
                  <a:solidFill>
                    <a:schemeClr val="tx1"/>
                  </a:solidFill>
                  <a:latin typeface="Times New Roman" pitchFamily="18" charset="0"/>
                </a:defRPr>
              </a:lvl1pPr>
              <a:lvl2pPr marL="958850" indent="-368300" defTabSz="1179513">
                <a:defRPr sz="2400">
                  <a:solidFill>
                    <a:schemeClr val="tx1"/>
                  </a:solidFill>
                  <a:latin typeface="Times New Roman" pitchFamily="18" charset="0"/>
                </a:defRPr>
              </a:lvl2pPr>
              <a:lvl3pPr marL="1474788" indent="-295275" defTabSz="1179513">
                <a:defRPr sz="2400">
                  <a:solidFill>
                    <a:schemeClr val="tx1"/>
                  </a:solidFill>
                  <a:latin typeface="Times New Roman" pitchFamily="18" charset="0"/>
                </a:defRPr>
              </a:lvl3pPr>
              <a:lvl4pPr marL="2063750" indent="-293688" defTabSz="1179513">
                <a:defRPr sz="2400">
                  <a:solidFill>
                    <a:schemeClr val="tx1"/>
                  </a:solidFill>
                  <a:latin typeface="Times New Roman" pitchFamily="18" charset="0"/>
                </a:defRPr>
              </a:lvl4pPr>
              <a:lvl5pPr marL="2654300" indent="-295275" defTabSz="1179513">
                <a:defRPr sz="2400">
                  <a:solidFill>
                    <a:schemeClr val="tx1"/>
                  </a:solidFill>
                  <a:latin typeface="Times New Roman" pitchFamily="18" charset="0"/>
                </a:defRPr>
              </a:lvl5pPr>
              <a:lvl6pPr marL="3111500" indent="-295275" defTabSz="1179513" eaLnBrk="0" fontAlgn="base" hangingPunct="0">
                <a:spcBef>
                  <a:spcPct val="0"/>
                </a:spcBef>
                <a:spcAft>
                  <a:spcPct val="0"/>
                </a:spcAft>
                <a:defRPr sz="2400">
                  <a:solidFill>
                    <a:schemeClr val="tx1"/>
                  </a:solidFill>
                  <a:latin typeface="Times New Roman" pitchFamily="18" charset="0"/>
                </a:defRPr>
              </a:lvl6pPr>
              <a:lvl7pPr marL="3568700" indent="-295275" defTabSz="1179513" eaLnBrk="0" fontAlgn="base" hangingPunct="0">
                <a:spcBef>
                  <a:spcPct val="0"/>
                </a:spcBef>
                <a:spcAft>
                  <a:spcPct val="0"/>
                </a:spcAft>
                <a:defRPr sz="2400">
                  <a:solidFill>
                    <a:schemeClr val="tx1"/>
                  </a:solidFill>
                  <a:latin typeface="Times New Roman" pitchFamily="18" charset="0"/>
                </a:defRPr>
              </a:lvl7pPr>
              <a:lvl8pPr marL="4025900" indent="-295275" defTabSz="1179513" eaLnBrk="0" fontAlgn="base" hangingPunct="0">
                <a:spcBef>
                  <a:spcPct val="0"/>
                </a:spcBef>
                <a:spcAft>
                  <a:spcPct val="0"/>
                </a:spcAft>
                <a:defRPr sz="2400">
                  <a:solidFill>
                    <a:schemeClr val="tx1"/>
                  </a:solidFill>
                  <a:latin typeface="Times New Roman" pitchFamily="18" charset="0"/>
                </a:defRPr>
              </a:lvl8pPr>
              <a:lvl9pPr marL="4483100" indent="-295275" defTabSz="1179513"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1600" dirty="0">
                  <a:latin typeface="Arial" charset="0"/>
                </a:rPr>
                <a:t>SPECFEM3D</a:t>
              </a:r>
            </a:p>
          </p:txBody>
        </p:sp>
      </p:grpSp>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395" y="3793988"/>
            <a:ext cx="2411760" cy="9903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625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53896" y="3854289"/>
            <a:ext cx="2398224" cy="86975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37311" y="5301208"/>
            <a:ext cx="2190473" cy="1077218"/>
          </a:xfrm>
          <a:prstGeom prst="rect">
            <a:avLst/>
          </a:prstGeom>
          <a:solidFill>
            <a:schemeClr val="bg1"/>
          </a:solidFill>
          <a:ln>
            <a:solidFill>
              <a:srgbClr val="004990"/>
            </a:solidFill>
          </a:ln>
        </p:spPr>
        <p:txBody>
          <a:bodyPr wrap="square" rtlCol="0">
            <a:spAutoFit/>
          </a:bodyPr>
          <a:lstStyle/>
          <a:p>
            <a:r>
              <a:rPr lang="en-US" sz="1600" dirty="0">
                <a:solidFill>
                  <a:srgbClr val="3333CC"/>
                </a:solidFill>
              </a:rPr>
              <a:t>Asynchronous </a:t>
            </a:r>
            <a:r>
              <a:rPr lang="en-US" sz="1600" dirty="0" smtClean="0">
                <a:solidFill>
                  <a:srgbClr val="3333CC"/>
                </a:solidFill>
              </a:rPr>
              <a:t>SPMD</a:t>
            </a:r>
          </a:p>
          <a:p>
            <a:endParaRPr lang="en-US" sz="1600" dirty="0">
              <a:solidFill>
                <a:srgbClr val="3333CC"/>
              </a:solidFill>
            </a:endParaRPr>
          </a:p>
          <a:p>
            <a:r>
              <a:rPr lang="en-US" sz="1600" dirty="0" smtClean="0">
                <a:solidFill>
                  <a:srgbClr val="3333CC"/>
                </a:solidFill>
              </a:rPr>
              <a:t>Balanced #</a:t>
            </a:r>
            <a:r>
              <a:rPr lang="en-US" sz="1600" dirty="0" err="1" smtClean="0">
                <a:solidFill>
                  <a:srgbClr val="3333CC"/>
                </a:solidFill>
              </a:rPr>
              <a:t>instr</a:t>
            </a:r>
            <a:r>
              <a:rPr lang="en-US" sz="1600" dirty="0" smtClean="0">
                <a:solidFill>
                  <a:srgbClr val="3333CC"/>
                </a:solidFill>
              </a:rPr>
              <a:t> variability in IPC</a:t>
            </a:r>
          </a:p>
        </p:txBody>
      </p:sp>
      <p:sp>
        <p:nvSpPr>
          <p:cNvPr id="15" name="TextBox 14"/>
          <p:cNvSpPr txBox="1"/>
          <p:nvPr/>
        </p:nvSpPr>
        <p:spPr>
          <a:xfrm>
            <a:off x="6743600" y="5301208"/>
            <a:ext cx="1966309" cy="1077218"/>
          </a:xfrm>
          <a:prstGeom prst="rect">
            <a:avLst/>
          </a:prstGeom>
          <a:noFill/>
          <a:ln>
            <a:solidFill>
              <a:srgbClr val="004990"/>
            </a:solidFill>
          </a:ln>
        </p:spPr>
        <p:txBody>
          <a:bodyPr wrap="square" rtlCol="0">
            <a:spAutoFit/>
          </a:bodyPr>
          <a:lstStyle>
            <a:defPPr>
              <a:defRPr lang="es-ES"/>
            </a:defPPr>
            <a:lvl1pPr>
              <a:defRPr sz="1600">
                <a:solidFill>
                  <a:srgbClr val="3333CC"/>
                </a:solidFill>
              </a:defRPr>
            </a:lvl1pPr>
          </a:lstStyle>
          <a:p>
            <a:r>
              <a:rPr lang="en-US" dirty="0" smtClean="0"/>
              <a:t>MPMD structure</a:t>
            </a:r>
          </a:p>
          <a:p>
            <a:endParaRPr lang="en-US" dirty="0" smtClean="0"/>
          </a:p>
          <a:p>
            <a:r>
              <a:rPr lang="en-US" dirty="0" smtClean="0"/>
              <a:t>Different coupled imbalance trends</a:t>
            </a:r>
          </a:p>
        </p:txBody>
      </p:sp>
      <p:sp>
        <p:nvSpPr>
          <p:cNvPr id="17" name="TextBox 16"/>
          <p:cNvSpPr txBox="1"/>
          <p:nvPr/>
        </p:nvSpPr>
        <p:spPr>
          <a:xfrm>
            <a:off x="3428213" y="5301208"/>
            <a:ext cx="2260555" cy="1077218"/>
          </a:xfrm>
          <a:prstGeom prst="rect">
            <a:avLst/>
          </a:prstGeom>
          <a:noFill/>
          <a:ln>
            <a:solidFill>
              <a:srgbClr val="004990"/>
            </a:solidFill>
          </a:ln>
        </p:spPr>
        <p:txBody>
          <a:bodyPr wrap="none" rtlCol="0">
            <a:spAutoFit/>
          </a:bodyPr>
          <a:lstStyle>
            <a:defPPr>
              <a:defRPr lang="es-ES"/>
            </a:defPPr>
            <a:lvl1pPr>
              <a:defRPr sz="1600">
                <a:solidFill>
                  <a:srgbClr val="3333CC"/>
                </a:solidFill>
              </a:defRPr>
            </a:lvl1pPr>
          </a:lstStyle>
          <a:p>
            <a:r>
              <a:rPr lang="en-US" dirty="0" smtClean="0"/>
              <a:t>SPMD</a:t>
            </a:r>
          </a:p>
          <a:p>
            <a:r>
              <a:rPr lang="en-US" dirty="0" smtClean="0"/>
              <a:t>Repeated substructure</a:t>
            </a:r>
          </a:p>
          <a:p>
            <a:endParaRPr lang="en-US" dirty="0" smtClean="0"/>
          </a:p>
          <a:p>
            <a:r>
              <a:rPr lang="en-US" dirty="0" smtClean="0"/>
              <a:t>Coupled imbalance</a:t>
            </a:r>
            <a:endParaRPr lang="en-US"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4078" y="3621836"/>
            <a:ext cx="2923749" cy="1334663"/>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0320" y="1131842"/>
            <a:ext cx="2606842" cy="1847538"/>
          </a:xfrm>
          <a:prstGeom prst="rect">
            <a:avLst/>
          </a:prstGeom>
        </p:spPr>
      </p:pic>
    </p:spTree>
    <p:extLst>
      <p:ext uri="{BB962C8B-B14F-4D97-AF65-F5344CB8AC3E}">
        <p14:creationId xmlns:p14="http://schemas.microsoft.com/office/powerpoint/2010/main" val="348896425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65"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121" y="3869687"/>
            <a:ext cx="2982240" cy="223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p:txBody>
          <a:bodyPr/>
          <a:lstStyle/>
          <a:p>
            <a:r>
              <a:rPr lang="en-GB" smtClean="0"/>
              <a:t>Syntaxis vs. Behaviour</a:t>
            </a:r>
          </a:p>
        </p:txBody>
      </p:sp>
      <p:grpSp>
        <p:nvGrpSpPr>
          <p:cNvPr id="18436" name="Group 2"/>
          <p:cNvGrpSpPr>
            <a:grpSpLocks/>
          </p:cNvGrpSpPr>
          <p:nvPr/>
        </p:nvGrpSpPr>
        <p:grpSpPr bwMode="auto">
          <a:xfrm>
            <a:off x="195840" y="949060"/>
            <a:ext cx="3396961" cy="1192445"/>
            <a:chOff x="973529" y="1175156"/>
            <a:chExt cx="7641834" cy="2597924"/>
          </a:xfrm>
        </p:grpSpPr>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63" y="1175156"/>
              <a:ext cx="7073900" cy="259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73529" y="1175156"/>
              <a:ext cx="2393114" cy="704064"/>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
                  <a:srgbClr val="000000"/>
                </a:buClr>
                <a:buSzPct val="100000"/>
                <a:buFont typeface="Times New Roman" pitchFamily="16" charset="0"/>
                <a:buNone/>
                <a:defRPr/>
              </a:pPr>
              <a:r>
                <a:rPr lang="en-GB" sz="1500" b="1" dirty="0">
                  <a:solidFill>
                    <a:schemeClr val="tx1"/>
                  </a:solidFill>
                  <a:latin typeface="+mj-lt"/>
                </a:rPr>
                <a:t>Routines</a:t>
              </a:r>
            </a:p>
          </p:txBody>
        </p:sp>
      </p:grpSp>
      <p:grpSp>
        <p:nvGrpSpPr>
          <p:cNvPr id="30750" name="Group 3"/>
          <p:cNvGrpSpPr>
            <a:grpSpLocks/>
          </p:cNvGrpSpPr>
          <p:nvPr/>
        </p:nvGrpSpPr>
        <p:grpSpPr bwMode="auto">
          <a:xfrm>
            <a:off x="165825" y="2189030"/>
            <a:ext cx="3426975" cy="1199646"/>
            <a:chOff x="907029" y="4119563"/>
            <a:chExt cx="7708334" cy="2613025"/>
          </a:xfrm>
        </p:grpSpPr>
        <p:pic>
          <p:nvPicPr>
            <p:cNvPr id="18463" name="Picture 2" descr="G:\home\jgonzale\Thesis Document\cluster_analysis\figures\bt_a_64_4it\bt_a_64_4it_spmd_timeline_mark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463" y="4119563"/>
              <a:ext cx="7073900"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07029" y="4119563"/>
              <a:ext cx="2149692" cy="703906"/>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none">
              <a:spAutoFit/>
            </a:bodyPr>
            <a:lstStyle/>
            <a:p>
              <a:pPr algn="ctr" eaLnBrk="0" hangingPunct="0">
                <a:buClr>
                  <a:srgbClr val="000000"/>
                </a:buClr>
                <a:buSzPct val="100000"/>
                <a:buFont typeface="Times New Roman" pitchFamily="16" charset="0"/>
                <a:buNone/>
                <a:defRPr/>
              </a:pPr>
              <a:r>
                <a:rPr lang="en-GB" sz="1500" b="1" dirty="0">
                  <a:solidFill>
                    <a:schemeClr val="tx1"/>
                  </a:solidFill>
                  <a:latin typeface="+mj-lt"/>
                </a:rPr>
                <a:t>Clusters</a:t>
              </a:r>
            </a:p>
          </p:txBody>
        </p:sp>
      </p:grpSp>
      <p:grpSp>
        <p:nvGrpSpPr>
          <p:cNvPr id="7" name="Group 6"/>
          <p:cNvGrpSpPr>
            <a:grpSpLocks/>
          </p:cNvGrpSpPr>
          <p:nvPr/>
        </p:nvGrpSpPr>
        <p:grpSpPr bwMode="auto">
          <a:xfrm>
            <a:off x="152639" y="3886969"/>
            <a:ext cx="3440161" cy="920256"/>
            <a:chOff x="494171" y="4283951"/>
            <a:chExt cx="6563854" cy="1014778"/>
          </a:xfrm>
        </p:grpSpPr>
        <p:pic>
          <p:nvPicPr>
            <p:cNvPr id="1846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883" y="4431452"/>
              <a:ext cx="6406142" cy="8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94171" y="4283951"/>
              <a:ext cx="2112147" cy="356358"/>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
                  <a:srgbClr val="000000"/>
                </a:buClr>
                <a:buSzPct val="100000"/>
                <a:buFont typeface="Times New Roman" pitchFamily="16" charset="0"/>
                <a:buNone/>
                <a:defRPr/>
              </a:pPr>
              <a:r>
                <a:rPr lang="en-GB" sz="1500" b="1" dirty="0">
                  <a:solidFill>
                    <a:schemeClr val="tx1"/>
                  </a:solidFill>
                  <a:latin typeface="+mj-lt"/>
                </a:rPr>
                <a:t>Routines</a:t>
              </a:r>
            </a:p>
          </p:txBody>
        </p:sp>
      </p:grpSp>
      <p:grpSp>
        <p:nvGrpSpPr>
          <p:cNvPr id="6" name="Group 5"/>
          <p:cNvGrpSpPr>
            <a:grpSpLocks/>
          </p:cNvGrpSpPr>
          <p:nvPr/>
        </p:nvGrpSpPr>
        <p:grpSpPr bwMode="auto">
          <a:xfrm>
            <a:off x="142560" y="5127430"/>
            <a:ext cx="3450240" cy="911122"/>
            <a:chOff x="157623" y="5670035"/>
            <a:chExt cx="8740144" cy="881623"/>
          </a:xfrm>
        </p:grpSpPr>
        <p:pic>
          <p:nvPicPr>
            <p:cNvPr id="1845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19" y="5803714"/>
              <a:ext cx="8506248" cy="74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bwMode="auto">
            <a:xfrm>
              <a:off x="157623" y="5670035"/>
              <a:ext cx="2479941" cy="312702"/>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lgn="ctr" eaLnBrk="0" hangingPunct="0">
                <a:buClr>
                  <a:srgbClr val="000000"/>
                </a:buClr>
                <a:buSzPct val="100000"/>
                <a:buFont typeface="Times New Roman" pitchFamily="16" charset="0"/>
                <a:buNone/>
                <a:defRPr/>
              </a:pPr>
              <a:r>
                <a:rPr lang="en-GB" sz="1500" b="1" dirty="0">
                  <a:solidFill>
                    <a:schemeClr val="tx1"/>
                  </a:solidFill>
                  <a:latin typeface="+mj-lt"/>
                </a:rPr>
                <a:t>Clusters</a:t>
              </a:r>
              <a:endParaRPr lang="en-GB" b="1" dirty="0">
                <a:solidFill>
                  <a:schemeClr val="tx1"/>
                </a:solidFill>
                <a:latin typeface="+mj-lt"/>
              </a:endParaRPr>
            </a:p>
          </p:txBody>
        </p:sp>
      </p:grpSp>
      <p:sp>
        <p:nvSpPr>
          <p:cNvPr id="3" name="TextBox 2"/>
          <p:cNvSpPr txBox="1"/>
          <p:nvPr/>
        </p:nvSpPr>
        <p:spPr>
          <a:xfrm>
            <a:off x="4190400" y="949060"/>
            <a:ext cx="969120" cy="545421"/>
          </a:xfrm>
          <a:prstGeom prst="rect">
            <a:avLst/>
          </a:prstGeom>
          <a:noFill/>
        </p:spPr>
        <p:txBody>
          <a:bodyPr lIns="82945" tIns="41473" rIns="82945" bIns="41473">
            <a:spAutoFit/>
          </a:bodyPr>
          <a:lstStyle/>
          <a:p>
            <a:pPr>
              <a:defRPr/>
            </a:pPr>
            <a:r>
              <a:rPr lang="en-GB" sz="1500" b="1" dirty="0">
                <a:latin typeface="+mj-lt"/>
              </a:rPr>
              <a:t>Different</a:t>
            </a:r>
          </a:p>
          <a:p>
            <a:pPr>
              <a:defRPr/>
            </a:pPr>
            <a:r>
              <a:rPr lang="en-GB" sz="1500" b="1" dirty="0">
                <a:latin typeface="+mj-lt"/>
              </a:rPr>
              <a:t>routines</a:t>
            </a:r>
          </a:p>
        </p:txBody>
      </p:sp>
      <p:cxnSp>
        <p:nvCxnSpPr>
          <p:cNvPr id="30727" name="Straight Arrow Connector 5"/>
          <p:cNvCxnSpPr>
            <a:cxnSpLocks noChangeShapeType="1"/>
            <a:stCxn id="3" idx="1"/>
          </p:cNvCxnSpPr>
          <p:nvPr/>
        </p:nvCxnSpPr>
        <p:spPr bwMode="auto">
          <a:xfrm flipH="1">
            <a:off x="3003840" y="1221771"/>
            <a:ext cx="1186560" cy="257265"/>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8" name="Straight Arrow Connector 7"/>
          <p:cNvCxnSpPr>
            <a:cxnSpLocks noChangeShapeType="1"/>
            <a:stCxn id="3" idx="1"/>
          </p:cNvCxnSpPr>
          <p:nvPr/>
        </p:nvCxnSpPr>
        <p:spPr bwMode="auto">
          <a:xfrm flipH="1">
            <a:off x="3265920" y="1221771"/>
            <a:ext cx="924480" cy="37823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9" name="Straight Arrow Connector 10"/>
          <p:cNvCxnSpPr>
            <a:cxnSpLocks noChangeShapeType="1"/>
            <a:stCxn id="3" idx="1"/>
          </p:cNvCxnSpPr>
          <p:nvPr/>
        </p:nvCxnSpPr>
        <p:spPr bwMode="auto">
          <a:xfrm flipH="1">
            <a:off x="3461760" y="1221771"/>
            <a:ext cx="728640" cy="509291"/>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4190400" y="2036374"/>
            <a:ext cx="1296000" cy="545421"/>
          </a:xfrm>
          <a:prstGeom prst="rect">
            <a:avLst/>
          </a:prstGeom>
          <a:noFill/>
        </p:spPr>
        <p:txBody>
          <a:bodyPr lIns="82945" tIns="41473" rIns="82945" bIns="41473">
            <a:spAutoFit/>
          </a:bodyPr>
          <a:lstStyle/>
          <a:p>
            <a:pPr>
              <a:defRPr/>
            </a:pPr>
            <a:r>
              <a:rPr lang="en-GB" sz="1500" b="1" dirty="0">
                <a:latin typeface="+mj-lt"/>
              </a:rPr>
              <a:t>Common</a:t>
            </a:r>
          </a:p>
          <a:p>
            <a:pPr>
              <a:defRPr/>
            </a:pPr>
            <a:r>
              <a:rPr lang="en-GB" sz="1500" b="1" dirty="0">
                <a:latin typeface="+mj-lt"/>
              </a:rPr>
              <a:t>Behaviour</a:t>
            </a:r>
          </a:p>
        </p:txBody>
      </p:sp>
      <p:cxnSp>
        <p:nvCxnSpPr>
          <p:cNvPr id="30731" name="Straight Arrow Connector 12"/>
          <p:cNvCxnSpPr>
            <a:cxnSpLocks noChangeShapeType="1"/>
            <a:stCxn id="31" idx="1"/>
          </p:cNvCxnSpPr>
          <p:nvPr/>
        </p:nvCxnSpPr>
        <p:spPr bwMode="auto">
          <a:xfrm flipH="1">
            <a:off x="3070080" y="2309085"/>
            <a:ext cx="1120320" cy="30911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2" name="Straight Arrow Connector 14"/>
          <p:cNvCxnSpPr>
            <a:cxnSpLocks noChangeShapeType="1"/>
            <a:stCxn id="31" idx="1"/>
          </p:cNvCxnSpPr>
          <p:nvPr/>
        </p:nvCxnSpPr>
        <p:spPr bwMode="auto">
          <a:xfrm flipH="1">
            <a:off x="3265920" y="2309085"/>
            <a:ext cx="924480" cy="480489"/>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3" name="Straight Arrow Connector 17"/>
          <p:cNvCxnSpPr>
            <a:cxnSpLocks noChangeShapeType="1"/>
            <a:stCxn id="31" idx="1"/>
          </p:cNvCxnSpPr>
          <p:nvPr/>
        </p:nvCxnSpPr>
        <p:spPr bwMode="auto">
          <a:xfrm flipH="1">
            <a:off x="3435840" y="2309085"/>
            <a:ext cx="754560" cy="627384"/>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a:xfrm>
            <a:off x="3507210" y="3624861"/>
            <a:ext cx="1260742" cy="545421"/>
          </a:xfrm>
          <a:prstGeom prst="rect">
            <a:avLst/>
          </a:prstGeom>
          <a:noFill/>
        </p:spPr>
        <p:txBody>
          <a:bodyPr wrap="square" lIns="82945" tIns="41473" rIns="82945" bIns="41473">
            <a:spAutoFit/>
          </a:bodyPr>
          <a:lstStyle/>
          <a:p>
            <a:pPr>
              <a:defRPr/>
            </a:pPr>
            <a:r>
              <a:rPr lang="en-GB" sz="1500" b="1" dirty="0">
                <a:latin typeface="+mj-lt"/>
              </a:rPr>
              <a:t>Same routine</a:t>
            </a:r>
          </a:p>
        </p:txBody>
      </p:sp>
      <p:sp>
        <p:nvSpPr>
          <p:cNvPr id="30736" name="Line 14"/>
          <p:cNvSpPr>
            <a:spLocks noChangeShapeType="1"/>
          </p:cNvSpPr>
          <p:nvPr/>
        </p:nvSpPr>
        <p:spPr bwMode="auto">
          <a:xfrm>
            <a:off x="0" y="3624861"/>
            <a:ext cx="9144000" cy="0"/>
          </a:xfrm>
          <a:prstGeom prst="line">
            <a:avLst/>
          </a:prstGeom>
          <a:noFill/>
          <a:ln w="31750">
            <a:solidFill>
              <a:srgbClr val="0235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45" tIns="41473" rIns="82945" bIns="41473"/>
          <a:lstStyle/>
          <a:p>
            <a:endParaRPr lang="en-GB"/>
          </a:p>
        </p:txBody>
      </p:sp>
      <p:pic>
        <p:nvPicPr>
          <p:cNvPr id="20511"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881" y="1133400"/>
            <a:ext cx="3264480" cy="215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2" name="Picture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4960" y="5084173"/>
            <a:ext cx="1784114" cy="14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p:cNvSpPr txBox="1"/>
          <p:nvPr/>
        </p:nvSpPr>
        <p:spPr>
          <a:xfrm>
            <a:off x="3469481" y="4866135"/>
            <a:ext cx="1953255" cy="314588"/>
          </a:xfrm>
          <a:prstGeom prst="rect">
            <a:avLst/>
          </a:prstGeom>
          <a:noFill/>
        </p:spPr>
        <p:txBody>
          <a:bodyPr wrap="none" lIns="82945" tIns="41473" rIns="82945" bIns="41473">
            <a:spAutoFit/>
          </a:bodyPr>
          <a:lstStyle/>
          <a:p>
            <a:pPr>
              <a:defRPr/>
            </a:pPr>
            <a:r>
              <a:rPr lang="en-GB" sz="1500" b="1" dirty="0">
                <a:latin typeface="+mj-lt"/>
              </a:rPr>
              <a:t>Different Behaviour</a:t>
            </a:r>
          </a:p>
        </p:txBody>
      </p:sp>
      <p:sp>
        <p:nvSpPr>
          <p:cNvPr id="49" name="Rectangle 48"/>
          <p:cNvSpPr>
            <a:spLocks noChangeArrowheads="1"/>
          </p:cNvSpPr>
          <p:nvPr/>
        </p:nvSpPr>
        <p:spPr bwMode="auto">
          <a:xfrm>
            <a:off x="6465601" y="5659795"/>
            <a:ext cx="488160" cy="227544"/>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8" name="Rectangle 7"/>
          <p:cNvSpPr>
            <a:spLocks noChangeArrowheads="1"/>
          </p:cNvSpPr>
          <p:nvPr/>
        </p:nvSpPr>
        <p:spPr bwMode="auto">
          <a:xfrm>
            <a:off x="1961280" y="4052586"/>
            <a:ext cx="203040" cy="617825"/>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36" name="Rectangle 35"/>
          <p:cNvSpPr>
            <a:spLocks noChangeArrowheads="1"/>
          </p:cNvSpPr>
          <p:nvPr/>
        </p:nvSpPr>
        <p:spPr bwMode="auto">
          <a:xfrm>
            <a:off x="3182400" y="4052586"/>
            <a:ext cx="203040" cy="617825"/>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37" name="Rectangle 36"/>
          <p:cNvSpPr>
            <a:spLocks noChangeArrowheads="1"/>
          </p:cNvSpPr>
          <p:nvPr/>
        </p:nvSpPr>
        <p:spPr bwMode="auto">
          <a:xfrm>
            <a:off x="1956961" y="5295437"/>
            <a:ext cx="203040" cy="617824"/>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38" name="Rectangle 37"/>
          <p:cNvSpPr>
            <a:spLocks noChangeArrowheads="1"/>
          </p:cNvSpPr>
          <p:nvPr/>
        </p:nvSpPr>
        <p:spPr bwMode="auto">
          <a:xfrm>
            <a:off x="3178081" y="5295437"/>
            <a:ext cx="203040" cy="617824"/>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cxnSp>
        <p:nvCxnSpPr>
          <p:cNvPr id="39" name="Straight Arrow Connector 5"/>
          <p:cNvCxnSpPr>
            <a:cxnSpLocks noChangeShapeType="1"/>
            <a:stCxn id="43" idx="1"/>
            <a:endCxn id="8" idx="0"/>
          </p:cNvCxnSpPr>
          <p:nvPr/>
        </p:nvCxnSpPr>
        <p:spPr bwMode="auto">
          <a:xfrm flipH="1">
            <a:off x="2062800" y="3897572"/>
            <a:ext cx="1444410" cy="155014"/>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5"/>
          <p:cNvCxnSpPr>
            <a:cxnSpLocks noChangeShapeType="1"/>
            <a:stCxn id="43" idx="1"/>
            <a:endCxn id="36" idx="0"/>
          </p:cNvCxnSpPr>
          <p:nvPr/>
        </p:nvCxnSpPr>
        <p:spPr bwMode="auto">
          <a:xfrm flipH="1">
            <a:off x="3283920" y="3897572"/>
            <a:ext cx="223290" cy="155014"/>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
          <p:cNvCxnSpPr>
            <a:cxnSpLocks noChangeShapeType="1"/>
            <a:stCxn id="64" idx="1"/>
            <a:endCxn id="37" idx="0"/>
          </p:cNvCxnSpPr>
          <p:nvPr/>
        </p:nvCxnSpPr>
        <p:spPr bwMode="auto">
          <a:xfrm flipH="1">
            <a:off x="2058481" y="5023429"/>
            <a:ext cx="1411000" cy="27200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
          <p:cNvCxnSpPr>
            <a:cxnSpLocks noChangeShapeType="1"/>
            <a:stCxn id="64" idx="1"/>
            <a:endCxn id="38" idx="0"/>
          </p:cNvCxnSpPr>
          <p:nvPr/>
        </p:nvCxnSpPr>
        <p:spPr bwMode="auto">
          <a:xfrm flipH="1">
            <a:off x="3279601" y="5023429"/>
            <a:ext cx="189880" cy="27200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2230845578"/>
      </p:ext>
    </p:extLst>
  </p:cSld>
  <p:clrMapOvr>
    <a:masterClrMapping/>
  </p:clrMapOvr>
  <p:transition advTm="14953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7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3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846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20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43" grpId="0"/>
      <p:bldP spid="30736" grpId="0" animBg="1"/>
      <p:bldP spid="64" grpId="0"/>
      <p:bldP spid="49" grpId="0" animBg="1"/>
      <p:bldP spid="8" grpId="0" animBg="1"/>
      <p:bldP spid="36" grpId="0" animBg="1"/>
      <p:bldP spid="37" grpId="0" animBg="1"/>
      <p:bldP spid="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Structure </a:t>
            </a:r>
            <a:r>
              <a:rPr lang="en-US" dirty="0" smtClean="0"/>
              <a:t>quality?</a:t>
            </a:r>
            <a:endParaRPr lang="en-US" dirty="0"/>
          </a:p>
        </p:txBody>
      </p:sp>
      <p:sp>
        <p:nvSpPr>
          <p:cNvPr id="4" name="Content Placeholder 3"/>
          <p:cNvSpPr>
            <a:spLocks noGrp="1"/>
          </p:cNvSpPr>
          <p:nvPr>
            <p:ph idx="1"/>
          </p:nvPr>
        </p:nvSpPr>
        <p:spPr>
          <a:xfrm>
            <a:off x="107504" y="980728"/>
            <a:ext cx="8928992" cy="5544616"/>
          </a:xfrm>
          <a:solidFill>
            <a:schemeClr val="bg1"/>
          </a:solidFill>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How many clusters?</a:t>
            </a:r>
          </a:p>
          <a:p>
            <a:r>
              <a:rPr lang="en-US" dirty="0" smtClean="0"/>
              <a:t>Which is better?</a:t>
            </a:r>
          </a:p>
          <a:p>
            <a:pPr lvl="1"/>
            <a:r>
              <a:rPr lang="en-US" dirty="0" smtClean="0"/>
              <a:t>The two describe interesting structure</a:t>
            </a:r>
          </a:p>
          <a:p>
            <a:pPr lvl="1"/>
            <a:r>
              <a:rPr lang="en-US" dirty="0" smtClean="0"/>
              <a:t>Typically SPMD would be a good first level of description for most apps</a:t>
            </a:r>
            <a:endParaRPr lang="en-US"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265920" y="946180"/>
            <a:ext cx="2419200" cy="2024853"/>
          </a:xfrm>
          <a:prstGeom prst="rect">
            <a:avLst/>
          </a:prstGeom>
        </p:spPr>
      </p:pic>
      <p:grpSp>
        <p:nvGrpSpPr>
          <p:cNvPr id="6" name="Group 5"/>
          <p:cNvGrpSpPr/>
          <p:nvPr/>
        </p:nvGrpSpPr>
        <p:grpSpPr>
          <a:xfrm>
            <a:off x="5004048" y="1124744"/>
            <a:ext cx="3885120" cy="3598938"/>
            <a:chOff x="195840" y="2129984"/>
            <a:chExt cx="3885120" cy="3598938"/>
          </a:xfrm>
        </p:grpSpPr>
        <p:pic>
          <p:nvPicPr>
            <p:cNvPr id="7" name="Picture 8" descr="D:\Clustering\Papers\REFINEMENT\graphics\bt_a_64\bt_a_64_10_0014_clusters_time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40" y="4304613"/>
              <a:ext cx="3885120" cy="142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Documents\Thesis\Slides\LSPP12\BT.64.SPMD\bt_a_64_10_0014_pl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053" y="2129984"/>
              <a:ext cx="2628000" cy="197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p:nvGrpSpPr>
        <p:grpSpPr>
          <a:xfrm>
            <a:off x="251520" y="1165294"/>
            <a:ext cx="3885120" cy="3631858"/>
            <a:chOff x="4898880" y="2097064"/>
            <a:chExt cx="3885120" cy="3631858"/>
          </a:xfrm>
        </p:grpSpPr>
        <p:pic>
          <p:nvPicPr>
            <p:cNvPr id="10" name="Picture 9" descr="D:\Clustering\Papers\REFINEMENT\graphics\bt_a_64\bt_a_64_10_0400_clusters_timeli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880" y="4304613"/>
              <a:ext cx="3885120" cy="142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D:\Documents\Thesis\Slides\LSPP12\BT.64.SPMD\bt_a_64_10_0400_plo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173" y="2097064"/>
              <a:ext cx="2629440" cy="197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8244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11" end="11"/>
                                            </p:txEl>
                                          </p:spTgt>
                                        </p:tgtEl>
                                        <p:attrNameLst>
                                          <p:attrName>style.visibility</p:attrName>
                                        </p:attrNameLst>
                                      </p:cBhvr>
                                      <p:to>
                                        <p:strVal val="visible"/>
                                      </p:to>
                                    </p:set>
                                    <p:anim calcmode="lin" valueType="num">
                                      <p:cBhvr>
                                        <p:cTn id="7" dur="5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1" end="11"/>
                                            </p:txEl>
                                          </p:spTgt>
                                        </p:tgtEl>
                                        <p:attrNameLst>
                                          <p:attrName>ppt_h</p:attrName>
                                        </p:attrNameLst>
                                      </p:cBhvr>
                                      <p:tavLst>
                                        <p:tav tm="0">
                                          <p:val>
                                            <p:fltVal val="0"/>
                                          </p:val>
                                        </p:tav>
                                        <p:tav tm="100000">
                                          <p:val>
                                            <p:strVal val="#ppt_h"/>
                                          </p:val>
                                        </p:tav>
                                      </p:tavLst>
                                    </p:anim>
                                    <p:animEffect transition="in" filter="fade">
                                      <p:cBhvr>
                                        <p:cTn id="9" dur="500"/>
                                        <p:tgtEl>
                                          <p:spTgt spid="4">
                                            <p:txEl>
                                              <p:pRg st="11" end="1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xEl>
                                              <p:pRg st="12" end="12"/>
                                            </p:txEl>
                                          </p:spTgt>
                                        </p:tgtEl>
                                        <p:attrNameLst>
                                          <p:attrName>style.visibility</p:attrName>
                                        </p:attrNameLst>
                                      </p:cBhvr>
                                      <p:to>
                                        <p:strVal val="visible"/>
                                      </p:to>
                                    </p:set>
                                    <p:anim calcmode="lin" valueType="num">
                                      <p:cBhvr>
                                        <p:cTn id="28" dur="500" fill="hold"/>
                                        <p:tgtEl>
                                          <p:spTgt spid="4">
                                            <p:txEl>
                                              <p:pRg st="12" end="12"/>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12" end="12"/>
                                            </p:txEl>
                                          </p:spTgt>
                                        </p:tgtEl>
                                        <p:attrNameLst>
                                          <p:attrName>ppt_h</p:attrName>
                                        </p:attrNameLst>
                                      </p:cBhvr>
                                      <p:tavLst>
                                        <p:tav tm="0">
                                          <p:val>
                                            <p:fltVal val="0"/>
                                          </p:val>
                                        </p:tav>
                                        <p:tav tm="100000">
                                          <p:val>
                                            <p:strVal val="#ppt_h"/>
                                          </p:val>
                                        </p:tav>
                                      </p:tavLst>
                                    </p:anim>
                                    <p:animEffect transition="in" filter="fade">
                                      <p:cBhvr>
                                        <p:cTn id="30" dur="500"/>
                                        <p:tgtEl>
                                          <p:spTgt spid="4">
                                            <p:txEl>
                                              <p:pRg st="12" end="1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anim calcmode="lin" valueType="num">
                                      <p:cBhvr>
                                        <p:cTn id="35" dur="500" fill="hold"/>
                                        <p:tgtEl>
                                          <p:spTgt spid="4">
                                            <p:txEl>
                                              <p:pRg st="13" end="13"/>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13" end="13"/>
                                            </p:txEl>
                                          </p:spTgt>
                                        </p:tgtEl>
                                        <p:attrNameLst>
                                          <p:attrName>ppt_h</p:attrName>
                                        </p:attrNameLst>
                                      </p:cBhvr>
                                      <p:tavLst>
                                        <p:tav tm="0">
                                          <p:val>
                                            <p:fltVal val="0"/>
                                          </p:val>
                                        </p:tav>
                                        <p:tav tm="100000">
                                          <p:val>
                                            <p:strVal val="#ppt_h"/>
                                          </p:val>
                                        </p:tav>
                                      </p:tavLst>
                                    </p:anim>
                                    <p:animEffect transition="in" filter="fade">
                                      <p:cBhvr>
                                        <p:cTn id="37" dur="500"/>
                                        <p:tgtEl>
                                          <p:spTgt spid="4">
                                            <p:txEl>
                                              <p:pRg st="13" end="13"/>
                                            </p:txEl>
                                          </p:spTgt>
                                        </p:tgtEl>
                                      </p:cBhvr>
                                    </p:animEffect>
                                  </p:childTnLst>
                                </p:cTn>
                              </p:par>
                              <p:par>
                                <p:cTn id="38" presetID="53" presetClass="entr" presetSubtype="16" fill="hold" nodeType="withEffect">
                                  <p:stCondLst>
                                    <p:cond delay="0"/>
                                  </p:stCondLst>
                                  <p:childTnLst>
                                    <p:set>
                                      <p:cBhvr>
                                        <p:cTn id="39" dur="1" fill="hold">
                                          <p:stCondLst>
                                            <p:cond delay="0"/>
                                          </p:stCondLst>
                                        </p:cTn>
                                        <p:tgtEl>
                                          <p:spTgt spid="4">
                                            <p:txEl>
                                              <p:pRg st="14" end="14"/>
                                            </p:txEl>
                                          </p:spTgt>
                                        </p:tgtEl>
                                        <p:attrNameLst>
                                          <p:attrName>style.visibility</p:attrName>
                                        </p:attrNameLst>
                                      </p:cBhvr>
                                      <p:to>
                                        <p:strVal val="visible"/>
                                      </p:to>
                                    </p:set>
                                    <p:anim calcmode="lin" valueType="num">
                                      <p:cBhvr>
                                        <p:cTn id="40" dur="500" fill="hold"/>
                                        <p:tgtEl>
                                          <p:spTgt spid="4">
                                            <p:txEl>
                                              <p:pRg st="14" end="14"/>
                                            </p:txEl>
                                          </p:spTgt>
                                        </p:tgtEl>
                                        <p:attrNameLst>
                                          <p:attrName>ppt_w</p:attrName>
                                        </p:attrNameLst>
                                      </p:cBhvr>
                                      <p:tavLst>
                                        <p:tav tm="0">
                                          <p:val>
                                            <p:fltVal val="0"/>
                                          </p:val>
                                        </p:tav>
                                        <p:tav tm="100000">
                                          <p:val>
                                            <p:strVal val="#ppt_w"/>
                                          </p:val>
                                        </p:tav>
                                      </p:tavLst>
                                    </p:anim>
                                    <p:anim calcmode="lin" valueType="num">
                                      <p:cBhvr>
                                        <p:cTn id="41" dur="500" fill="hold"/>
                                        <p:tgtEl>
                                          <p:spTgt spid="4">
                                            <p:txEl>
                                              <p:pRg st="14" end="14"/>
                                            </p:txEl>
                                          </p:spTgt>
                                        </p:tgtEl>
                                        <p:attrNameLst>
                                          <p:attrName>ppt_h</p:attrName>
                                        </p:attrNameLst>
                                      </p:cBhvr>
                                      <p:tavLst>
                                        <p:tav tm="0">
                                          <p:val>
                                            <p:fltVal val="0"/>
                                          </p:val>
                                        </p:tav>
                                        <p:tav tm="100000">
                                          <p:val>
                                            <p:strVal val="#ppt_h"/>
                                          </p:val>
                                        </p:tav>
                                      </p:tavLst>
                                    </p:anim>
                                    <p:animEffect transition="in" filter="fade">
                                      <p:cBhvr>
                                        <p:cTn id="42"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smtClean="0"/>
              <a:t>Protein alignments</a:t>
            </a:r>
          </a:p>
        </p:txBody>
      </p:sp>
      <p:sp>
        <p:nvSpPr>
          <p:cNvPr id="34819" name="Content Placeholder 2"/>
          <p:cNvSpPr>
            <a:spLocks noGrp="1"/>
          </p:cNvSpPr>
          <p:nvPr>
            <p:ph idx="1"/>
          </p:nvPr>
        </p:nvSpPr>
        <p:spPr/>
        <p:txBody>
          <a:bodyPr>
            <a:normAutofit fontScale="92500" lnSpcReduction="10000"/>
          </a:bodyPr>
          <a:lstStyle/>
          <a:p>
            <a:pPr marL="325774" indent="-293764">
              <a:defRPr/>
            </a:pPr>
            <a:r>
              <a:rPr lang="en-GB" dirty="0" smtClean="0"/>
              <a:t>Multiple Sequence Alignment (MSA)</a:t>
            </a:r>
          </a:p>
          <a:p>
            <a:pPr marL="325774" indent="-293764">
              <a:defRPr/>
            </a:pPr>
            <a:endParaRPr lang="en-GB" dirty="0" smtClean="0"/>
          </a:p>
          <a:p>
            <a:pPr marL="325774" indent="-293764">
              <a:defRPr/>
            </a:pPr>
            <a:endParaRPr lang="en-GB" dirty="0" smtClean="0"/>
          </a:p>
          <a:p>
            <a:pPr marL="32010" indent="0">
              <a:buNone/>
              <a:defRPr/>
            </a:pPr>
            <a:endParaRPr lang="en-GB" dirty="0"/>
          </a:p>
          <a:p>
            <a:pPr marL="32010" indent="0">
              <a:buNone/>
              <a:defRPr/>
            </a:pPr>
            <a:endParaRPr lang="en-GB" dirty="0" smtClean="0"/>
          </a:p>
          <a:p>
            <a:pPr marL="325774" indent="-293764">
              <a:defRPr/>
            </a:pPr>
            <a:endParaRPr lang="en-GB" dirty="0" smtClean="0"/>
          </a:p>
          <a:p>
            <a:pPr marL="325774" indent="-293764">
              <a:defRPr/>
            </a:pPr>
            <a:r>
              <a:rPr lang="en-GB" dirty="0" smtClean="0"/>
              <a:t>Analogy</a:t>
            </a:r>
          </a:p>
          <a:p>
            <a:pPr marL="652330" lvl="1" indent="-293764">
              <a:defRPr/>
            </a:pPr>
            <a:r>
              <a:rPr lang="en-GB" dirty="0" smtClean="0"/>
              <a:t>Cluster = amino-acid</a:t>
            </a:r>
          </a:p>
          <a:p>
            <a:pPr marL="652330" lvl="1" indent="-293764">
              <a:defRPr/>
            </a:pPr>
            <a:r>
              <a:rPr lang="en-GB" dirty="0" smtClean="0"/>
              <a:t>Process = protein</a:t>
            </a:r>
          </a:p>
          <a:p>
            <a:pPr marL="652330" lvl="1" indent="-293764">
              <a:defRPr/>
            </a:pPr>
            <a:r>
              <a:rPr lang="en-GB" dirty="0" smtClean="0"/>
              <a:t>Application = set of proteins</a:t>
            </a:r>
          </a:p>
          <a:p>
            <a:pPr marL="652330" lvl="1" indent="-293764">
              <a:defRPr/>
            </a:pPr>
            <a:endParaRPr lang="en-GB" dirty="0" smtClean="0"/>
          </a:p>
          <a:p>
            <a:pPr marL="252280" indent="-293764">
              <a:defRPr/>
            </a:pPr>
            <a:r>
              <a:rPr lang="en-GB" dirty="0" smtClean="0"/>
              <a:t>Used to </a:t>
            </a:r>
          </a:p>
          <a:p>
            <a:pPr marL="652330" lvl="1" indent="-293764">
              <a:defRPr/>
            </a:pPr>
            <a:r>
              <a:rPr lang="en-GB" dirty="0" smtClean="0"/>
              <a:t>Assess quality of clustering</a:t>
            </a:r>
          </a:p>
          <a:p>
            <a:pPr marL="652330" lvl="1" indent="-293764">
              <a:defRPr/>
            </a:pPr>
            <a:r>
              <a:rPr lang="en-GB" dirty="0" smtClean="0"/>
              <a:t>develop improved clustering algorithm</a:t>
            </a:r>
          </a:p>
        </p:txBody>
      </p:sp>
      <p:pic>
        <p:nvPicPr>
          <p:cNvPr id="22532" name="Picture 4" descr="RPLP0_90_ClustalW_al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0048" y="1714941"/>
            <a:ext cx="2972496" cy="167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C:\Users\jgonzale\Desktop\visgri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1552055"/>
            <a:ext cx="1681744" cy="203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88488847"/>
      </p:ext>
    </p:extLst>
  </p:cSld>
  <p:clrMapOvr>
    <a:masterClrMapping/>
  </p:clrMapOvr>
  <p:transition advTm="70032"/>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GB" smtClean="0"/>
              <a:t>Methodology</a:t>
            </a:r>
          </a:p>
        </p:txBody>
      </p:sp>
      <p:grpSp>
        <p:nvGrpSpPr>
          <p:cNvPr id="23555" name="Group 3"/>
          <p:cNvGrpSpPr>
            <a:grpSpLocks/>
          </p:cNvGrpSpPr>
          <p:nvPr/>
        </p:nvGrpSpPr>
        <p:grpSpPr bwMode="auto">
          <a:xfrm>
            <a:off x="2903040" y="936863"/>
            <a:ext cx="3238560" cy="1307657"/>
            <a:chOff x="1033463" y="1331913"/>
            <a:chExt cx="3923184" cy="1600200"/>
          </a:xfrm>
        </p:grpSpPr>
        <p:pic>
          <p:nvPicPr>
            <p:cNvPr id="2356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3463" y="1706563"/>
              <a:ext cx="367665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47"/>
            <p:cNvSpPr txBox="1">
              <a:spLocks/>
            </p:cNvSpPr>
            <p:nvPr/>
          </p:nvSpPr>
          <p:spPr bwMode="auto">
            <a:xfrm>
              <a:off x="1146648" y="1331913"/>
              <a:ext cx="3809999" cy="451957"/>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1pPr>
              <a:lvl2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2pPr>
              <a:lvl3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3pPr>
              <a:lvl4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4pPr>
              <a:lvl5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5pPr>
              <a:lvl6pPr marL="25146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6pPr>
              <a:lvl7pPr marL="29718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7pPr>
              <a:lvl8pPr marL="34290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8pPr>
              <a:lvl9pPr marL="38862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9pPr>
            </a:lstStyle>
            <a:p>
              <a:pPr algn="ctr">
                <a:spcBef>
                  <a:spcPct val="50000"/>
                </a:spcBef>
                <a:buClr>
                  <a:srgbClr val="000000"/>
                </a:buClr>
                <a:buSzPct val="100000"/>
                <a:buFont typeface="Times New Roman" pitchFamily="18" charset="0"/>
                <a:buNone/>
              </a:pPr>
              <a:r>
                <a:rPr lang="en-US" sz="1800" b="1" dirty="0">
                  <a:solidFill>
                    <a:srgbClr val="0070C0"/>
                  </a:solidFill>
                  <a:latin typeface="Lucida Grande" charset="0"/>
                </a:rPr>
                <a:t>Clustered Application</a:t>
              </a:r>
            </a:p>
          </p:txBody>
        </p:sp>
      </p:grpSp>
      <p:sp>
        <p:nvSpPr>
          <p:cNvPr id="2" name="Slide Number Placeholder 1"/>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6E9C983A-265F-4491-AB5E-7BA37E309EDE}" type="slidenum">
              <a:rPr lang="en-GB"/>
              <a:pPr>
                <a:defRPr/>
              </a:pPr>
              <a:t>64</a:t>
            </a:fld>
            <a:endParaRPr lang="en-GB" dirty="0"/>
          </a:p>
        </p:txBody>
      </p:sp>
      <p:sp>
        <p:nvSpPr>
          <p:cNvPr id="3" name="Line Callout 2 (Border and Accent Bar) 2"/>
          <p:cNvSpPr/>
          <p:nvPr/>
        </p:nvSpPr>
        <p:spPr bwMode="auto">
          <a:xfrm>
            <a:off x="6498719" y="3826088"/>
            <a:ext cx="2286112" cy="755040"/>
          </a:xfrm>
          <a:prstGeom prst="accentBorderCallout2">
            <a:avLst>
              <a:gd name="adj1" fmla="val 18750"/>
              <a:gd name="adj2" fmla="val -8333"/>
              <a:gd name="adj3" fmla="val 18750"/>
              <a:gd name="adj4" fmla="val -16667"/>
              <a:gd name="adj5" fmla="val 61040"/>
              <a:gd name="adj6" fmla="val -49893"/>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eaLnBrk="0" hangingPunct="0">
              <a:buClr>
                <a:srgbClr val="000000"/>
              </a:buClr>
              <a:buSzPct val="100000"/>
            </a:pPr>
            <a:r>
              <a:rPr lang="en-GB" sz="1400" b="1" dirty="0" err="1">
                <a:latin typeface="+mj-lt"/>
              </a:rPr>
              <a:t>Clustal</a:t>
            </a:r>
            <a:r>
              <a:rPr lang="en-GB" sz="1400" b="1" dirty="0">
                <a:latin typeface="+mj-lt"/>
              </a:rPr>
              <a:t> [Higgins88]</a:t>
            </a:r>
          </a:p>
          <a:p>
            <a:pPr eaLnBrk="0" hangingPunct="0">
              <a:buClr>
                <a:srgbClr val="000000"/>
              </a:buClr>
              <a:buSzPct val="100000"/>
            </a:pPr>
            <a:r>
              <a:rPr lang="en-GB" sz="1400" b="1" dirty="0">
                <a:latin typeface="+mj-lt"/>
              </a:rPr>
              <a:t>T-Coffee [Notredame00]</a:t>
            </a:r>
          </a:p>
          <a:p>
            <a:pPr eaLnBrk="0" hangingPunct="0">
              <a:buClr>
                <a:srgbClr val="000000"/>
              </a:buClr>
              <a:buSzPct val="100000"/>
            </a:pPr>
            <a:r>
              <a:rPr lang="en-GB" sz="1400" b="1" u="sng" dirty="0" err="1">
                <a:latin typeface="+mj-lt"/>
              </a:rPr>
              <a:t>Kalign</a:t>
            </a:r>
            <a:r>
              <a:rPr lang="en-GB" sz="1400" b="1" dirty="0">
                <a:latin typeface="+mj-lt"/>
              </a:rPr>
              <a:t> [Lassmann05]</a:t>
            </a:r>
            <a:endParaRPr lang="en-GB" sz="1400" b="1" u="sng" dirty="0">
              <a:latin typeface="+mj-lt"/>
            </a:endParaRPr>
          </a:p>
        </p:txBody>
      </p:sp>
      <p:grpSp>
        <p:nvGrpSpPr>
          <p:cNvPr id="7" name="Group 6"/>
          <p:cNvGrpSpPr/>
          <p:nvPr/>
        </p:nvGrpSpPr>
        <p:grpSpPr>
          <a:xfrm>
            <a:off x="3112561" y="2253837"/>
            <a:ext cx="2819520" cy="1667717"/>
            <a:chOff x="3446463" y="2484438"/>
            <a:chExt cx="3108325" cy="1838349"/>
          </a:xfrm>
        </p:grpSpPr>
        <p:grpSp>
          <p:nvGrpSpPr>
            <p:cNvPr id="23564" name="Group 4"/>
            <p:cNvGrpSpPr>
              <a:grpSpLocks/>
            </p:cNvGrpSpPr>
            <p:nvPr/>
          </p:nvGrpSpPr>
          <p:grpSpPr bwMode="auto">
            <a:xfrm>
              <a:off x="3446463" y="2843822"/>
              <a:ext cx="3108325" cy="1478965"/>
              <a:chOff x="6198134" y="1400723"/>
              <a:chExt cx="3107257" cy="1850858"/>
            </a:xfrm>
          </p:grpSpPr>
          <p:sp>
            <p:nvSpPr>
              <p:cNvPr id="23565" name="Text Box 48"/>
              <p:cNvSpPr txBox="1">
                <a:spLocks/>
              </p:cNvSpPr>
              <p:nvPr/>
            </p:nvSpPr>
            <p:spPr bwMode="auto">
              <a:xfrm>
                <a:off x="6198134" y="1400723"/>
                <a:ext cx="3107257" cy="50949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1pPr>
                <a:lvl2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2pPr>
                <a:lvl3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3pPr>
                <a:lvl4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4pPr>
                <a:lvl5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5pPr>
                <a:lvl6pPr marL="25146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6pPr>
                <a:lvl7pPr marL="29718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7pPr>
                <a:lvl8pPr marL="34290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8pPr>
                <a:lvl9pPr marL="38862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9pPr>
              </a:lstStyle>
              <a:p>
                <a:pPr algn="ctr">
                  <a:spcBef>
                    <a:spcPct val="50000"/>
                  </a:spcBef>
                  <a:buClr>
                    <a:srgbClr val="000000"/>
                  </a:buClr>
                  <a:buSzPct val="100000"/>
                  <a:buFont typeface="Times New Roman" pitchFamily="18" charset="0"/>
                  <a:buNone/>
                </a:pPr>
                <a:r>
                  <a:rPr lang="en-US" sz="1800" b="1" dirty="0">
                    <a:solidFill>
                      <a:srgbClr val="0070C0"/>
                    </a:solidFill>
                    <a:latin typeface="Lucida Grande" charset="0"/>
                  </a:rPr>
                  <a:t>Protein Set Translation</a:t>
                </a:r>
              </a:p>
            </p:txBody>
          </p:sp>
          <p:sp>
            <p:nvSpPr>
              <p:cNvPr id="23566" name="TextBox 2"/>
              <p:cNvSpPr txBox="1">
                <a:spLocks noChangeArrowheads="1"/>
              </p:cNvSpPr>
              <p:nvPr/>
            </p:nvSpPr>
            <p:spPr bwMode="auto">
              <a:xfrm>
                <a:off x="6392863" y="1749423"/>
                <a:ext cx="2781330" cy="1502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s-ES" sz="1600" b="1" dirty="0">
                    <a:latin typeface="Consolas" pitchFamily="49" charset="0"/>
                    <a:cs typeface="Consolas" pitchFamily="49" charset="0"/>
                  </a:rPr>
                  <a:t>AFICEZBDHGAFICEMBDHG</a:t>
                </a:r>
              </a:p>
              <a:p>
                <a:pPr algn="ctr"/>
                <a:r>
                  <a:rPr lang="es-ES" sz="1600" b="1" dirty="0">
                    <a:latin typeface="Consolas" pitchFamily="49" charset="0"/>
                    <a:cs typeface="Consolas" pitchFamily="49" charset="0"/>
                  </a:rPr>
                  <a:t>AFZCEMBDHGAFKCEMBDZG</a:t>
                </a:r>
              </a:p>
              <a:p>
                <a:pPr algn="ctr"/>
                <a:r>
                  <a:rPr lang="es-ES" sz="1600" b="1" dirty="0">
                    <a:latin typeface="Consolas" pitchFamily="49" charset="0"/>
                    <a:cs typeface="Consolas" pitchFamily="49" charset="0"/>
                  </a:rPr>
                  <a:t>AFICELBDHGAFICEZBDZG</a:t>
                </a:r>
              </a:p>
              <a:p>
                <a:pPr algn="ctr"/>
                <a:r>
                  <a:rPr lang="es-ES" sz="1600" b="1" dirty="0">
                    <a:latin typeface="Consolas" pitchFamily="49" charset="0"/>
                    <a:cs typeface="Consolas" pitchFamily="49" charset="0"/>
                  </a:rPr>
                  <a:t>AFKCELBDHGAFKCELBDHG</a:t>
                </a:r>
                <a:endParaRPr lang="en-GB" sz="1600" b="1" dirty="0">
                  <a:latin typeface="Consolas" pitchFamily="49" charset="0"/>
                  <a:cs typeface="Consolas" pitchFamily="49" charset="0"/>
                </a:endParaRPr>
              </a:p>
            </p:txBody>
          </p:sp>
        </p:grpSp>
        <p:sp>
          <p:nvSpPr>
            <p:cNvPr id="4" name="Down Arrow 3"/>
            <p:cNvSpPr/>
            <p:nvPr/>
          </p:nvSpPr>
          <p:spPr bwMode="auto">
            <a:xfrm>
              <a:off x="4901084" y="2484438"/>
              <a:ext cx="199083" cy="359384"/>
            </a:xfrm>
            <a:prstGeom prst="downArrow">
              <a:avLst/>
            </a:prstGeom>
            <a:solidFill>
              <a:schemeClr val="tx2">
                <a:lumMod val="20000"/>
                <a:lumOff val="80000"/>
              </a:schemeClr>
            </a:solidFill>
            <a:ln w="2857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grpSp>
      <p:grpSp>
        <p:nvGrpSpPr>
          <p:cNvPr id="6" name="Group 5"/>
          <p:cNvGrpSpPr/>
          <p:nvPr/>
        </p:nvGrpSpPr>
        <p:grpSpPr>
          <a:xfrm>
            <a:off x="3330720" y="3878224"/>
            <a:ext cx="2383200" cy="2469960"/>
            <a:chOff x="3671888" y="4275024"/>
            <a:chExt cx="2627312" cy="2722674"/>
          </a:xfrm>
        </p:grpSpPr>
        <p:grpSp>
          <p:nvGrpSpPr>
            <p:cNvPr id="23559" name="Group 10"/>
            <p:cNvGrpSpPr>
              <a:grpSpLocks/>
            </p:cNvGrpSpPr>
            <p:nvPr/>
          </p:nvGrpSpPr>
          <p:grpSpPr bwMode="auto">
            <a:xfrm>
              <a:off x="3671888" y="4547540"/>
              <a:ext cx="2627312" cy="2450158"/>
              <a:chOff x="3671701" y="4617380"/>
              <a:chExt cx="2627313" cy="2449771"/>
            </a:xfrm>
          </p:grpSpPr>
          <p:pic>
            <p:nvPicPr>
              <p:cNvPr id="23561"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701" y="4931964"/>
                <a:ext cx="2627313"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ext Box 49"/>
              <p:cNvSpPr txBox="1">
                <a:spLocks/>
              </p:cNvSpPr>
              <p:nvPr/>
            </p:nvSpPr>
            <p:spPr bwMode="auto">
              <a:xfrm>
                <a:off x="3842357" y="4617380"/>
                <a:ext cx="2286000" cy="407056"/>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1pPr>
                <a:lvl2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2pPr>
                <a:lvl3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3pPr>
                <a:lvl4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4pPr>
                <a:lvl5pPr defTabSz="828675" eaLnBrk="0" hangingPunct="0">
                  <a:tabLst>
                    <a:tab pos="966788" algn="l"/>
                  </a:tabLst>
                  <a:defRPr sz="3200">
                    <a:solidFill>
                      <a:schemeClr val="bg1"/>
                    </a:solidFill>
                    <a:latin typeface="Gill Sans" pitchFamily="32" charset="0"/>
                    <a:ea typeface="DejaVu Sans" pitchFamily="34" charset="0"/>
                    <a:cs typeface="DejaVu Sans" pitchFamily="34" charset="0"/>
                  </a:defRPr>
                </a:lvl5pPr>
                <a:lvl6pPr marL="25146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6pPr>
                <a:lvl7pPr marL="29718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7pPr>
                <a:lvl8pPr marL="34290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8pPr>
                <a:lvl9pPr marL="3886200" indent="-228600" defTabSz="828675" eaLnBrk="0" fontAlgn="base" hangingPunct="0">
                  <a:spcBef>
                    <a:spcPct val="0"/>
                  </a:spcBef>
                  <a:spcAft>
                    <a:spcPct val="0"/>
                  </a:spcAft>
                  <a:tabLst>
                    <a:tab pos="966788" algn="l"/>
                  </a:tabLst>
                  <a:defRPr sz="3200">
                    <a:solidFill>
                      <a:schemeClr val="bg1"/>
                    </a:solidFill>
                    <a:latin typeface="Gill Sans" pitchFamily="32" charset="0"/>
                    <a:ea typeface="DejaVu Sans" pitchFamily="34" charset="0"/>
                    <a:cs typeface="DejaVu Sans" pitchFamily="34" charset="0"/>
                  </a:defRPr>
                </a:lvl9pPr>
              </a:lstStyle>
              <a:p>
                <a:pPr algn="ctr">
                  <a:spcBef>
                    <a:spcPct val="50000"/>
                  </a:spcBef>
                  <a:buClr>
                    <a:srgbClr val="000000"/>
                  </a:buClr>
                  <a:buSzPct val="100000"/>
                  <a:buFont typeface="Times New Roman" pitchFamily="18" charset="0"/>
                  <a:buNone/>
                </a:pPr>
                <a:r>
                  <a:rPr lang="en-US" sz="1800" b="1" dirty="0">
                    <a:solidFill>
                      <a:srgbClr val="0070C0"/>
                    </a:solidFill>
                    <a:latin typeface="Lucida Grande" charset="0"/>
                  </a:rPr>
                  <a:t>MSA algorithm</a:t>
                </a:r>
              </a:p>
            </p:txBody>
          </p:sp>
        </p:grpSp>
        <p:sp>
          <p:nvSpPr>
            <p:cNvPr id="19" name="Down Arrow 18"/>
            <p:cNvSpPr/>
            <p:nvPr/>
          </p:nvSpPr>
          <p:spPr bwMode="auto">
            <a:xfrm>
              <a:off x="4886003" y="4275024"/>
              <a:ext cx="199083" cy="359384"/>
            </a:xfrm>
            <a:prstGeom prst="downArrow">
              <a:avLst/>
            </a:prstGeom>
            <a:solidFill>
              <a:schemeClr val="tx2">
                <a:lumMod val="20000"/>
                <a:lumOff val="80000"/>
              </a:schemeClr>
            </a:solidFill>
            <a:ln w="2857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grpSp>
    </p:spTree>
    <p:custDataLst>
      <p:tags r:id="rId1"/>
    </p:custDataLst>
    <p:extLst>
      <p:ext uri="{BB962C8B-B14F-4D97-AF65-F5344CB8AC3E}">
        <p14:creationId xmlns:p14="http://schemas.microsoft.com/office/powerpoint/2010/main" val="2202995122"/>
      </p:ext>
    </p:extLst>
  </p:cSld>
  <p:clrMapOvr>
    <a:masterClrMapping/>
  </p:clrMapOvr>
  <p:transition advTm="40534"/>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dirty="0" smtClean="0"/>
              <a:t>Cluster Sequence Score</a:t>
            </a:r>
          </a:p>
        </p:txBody>
      </p:sp>
      <p:sp>
        <p:nvSpPr>
          <p:cNvPr id="57" name="Content Placeholder 56"/>
          <p:cNvSpPr>
            <a:spLocks noGrp="1"/>
          </p:cNvSpPr>
          <p:nvPr>
            <p:ph sz="half" idx="2"/>
          </p:nvPr>
        </p:nvSpPr>
        <p:spPr>
          <a:xfrm>
            <a:off x="4636801" y="1012427"/>
            <a:ext cx="4042080" cy="5224869"/>
          </a:xfrm>
        </p:spPr>
        <p:txBody>
          <a:bodyPr/>
          <a:lstStyle/>
          <a:p>
            <a:r>
              <a:rPr lang="en-GB" dirty="0" smtClean="0"/>
              <a:t>Score per cluster</a:t>
            </a:r>
          </a:p>
          <a:p>
            <a:pPr lvl="1"/>
            <a:r>
              <a:rPr lang="en-GB" dirty="0" smtClean="0"/>
              <a:t>Cluster alignment</a:t>
            </a:r>
          </a:p>
          <a:p>
            <a:endParaRPr lang="en-GB" dirty="0" smtClean="0"/>
          </a:p>
          <a:p>
            <a:endParaRPr lang="en-GB" dirty="0"/>
          </a:p>
          <a:p>
            <a:endParaRPr lang="en-GB" dirty="0" smtClean="0"/>
          </a:p>
          <a:p>
            <a:endParaRPr lang="en-GB" dirty="0"/>
          </a:p>
          <a:p>
            <a:endParaRPr lang="en-GB" dirty="0" smtClean="0"/>
          </a:p>
          <a:p>
            <a:endParaRPr lang="en-GB" dirty="0" smtClean="0"/>
          </a:p>
          <a:p>
            <a:endParaRPr lang="en-GB" dirty="0" smtClean="0"/>
          </a:p>
          <a:p>
            <a:endParaRPr lang="en-GB" dirty="0" smtClean="0"/>
          </a:p>
          <a:p>
            <a:endParaRPr lang="en-GB" dirty="0" smtClean="0"/>
          </a:p>
          <a:p>
            <a:r>
              <a:rPr lang="en-GB" dirty="0" smtClean="0"/>
              <a:t>Global score = 90,72%</a:t>
            </a:r>
          </a:p>
          <a:p>
            <a:pPr lvl="1"/>
            <a:r>
              <a:rPr lang="en-GB" dirty="0" smtClean="0"/>
              <a:t>Weighted sum of scores per cluster (duration)</a:t>
            </a:r>
          </a:p>
        </p:txBody>
      </p:sp>
      <p:sp>
        <p:nvSpPr>
          <p:cNvPr id="4" name="Slide Number Placeholder 3"/>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C6628B8E-2AE4-4986-A0DA-403C97594D56}" type="slidenum">
              <a:rPr lang="en-GB" smtClean="0"/>
              <a:pPr>
                <a:defRPr/>
              </a:pPr>
              <a:t>65</a:t>
            </a:fld>
            <a:endParaRPr lang="en-GB" dirty="0"/>
          </a:p>
        </p:txBody>
      </p:sp>
      <p:grpSp>
        <p:nvGrpSpPr>
          <p:cNvPr id="24581" name="Group 50"/>
          <p:cNvGrpSpPr>
            <a:grpSpLocks/>
          </p:cNvGrpSpPr>
          <p:nvPr/>
        </p:nvGrpSpPr>
        <p:grpSpPr bwMode="auto">
          <a:xfrm>
            <a:off x="391680" y="1120438"/>
            <a:ext cx="3882240" cy="1748344"/>
            <a:chOff x="814958" y="1403571"/>
            <a:chExt cx="4279372" cy="1926937"/>
          </a:xfrm>
        </p:grpSpPr>
        <p:sp>
          <p:nvSpPr>
            <p:cNvPr id="24597" name="TextBox 6"/>
            <p:cNvSpPr txBox="1">
              <a:spLocks noChangeArrowheads="1"/>
            </p:cNvSpPr>
            <p:nvPr/>
          </p:nvSpPr>
          <p:spPr bwMode="auto">
            <a:xfrm>
              <a:off x="814958" y="1451752"/>
              <a:ext cx="427937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s-ES" sz="2500" b="1">
                  <a:latin typeface="Consolas" pitchFamily="49" charset="0"/>
                  <a:cs typeface="Consolas" pitchFamily="49" charset="0"/>
                </a:rPr>
                <a:t>AFICEZBDHGAFICEMBDHG</a:t>
              </a:r>
            </a:p>
            <a:p>
              <a:r>
                <a:rPr lang="es-ES" sz="2500" b="1">
                  <a:latin typeface="Consolas" pitchFamily="49" charset="0"/>
                  <a:cs typeface="Consolas" pitchFamily="49" charset="0"/>
                </a:rPr>
                <a:t>AFZCEMBDHGAFKCEMBDZG</a:t>
              </a:r>
            </a:p>
            <a:p>
              <a:r>
                <a:rPr lang="es-ES" sz="2500" b="1">
                  <a:latin typeface="Consolas" pitchFamily="49" charset="0"/>
                  <a:cs typeface="Consolas" pitchFamily="49" charset="0"/>
                </a:rPr>
                <a:t>AFICELBDHGAFICEZBDZG</a:t>
              </a:r>
            </a:p>
            <a:p>
              <a:r>
                <a:rPr lang="es-ES" sz="2500" b="1">
                  <a:latin typeface="Consolas" pitchFamily="49" charset="0"/>
                  <a:cs typeface="Consolas" pitchFamily="49" charset="0"/>
                </a:rPr>
                <a:t>AFKCELBDHGAFKCELBDHG</a:t>
              </a:r>
              <a:endParaRPr lang="en-GB" sz="2500" b="1">
                <a:latin typeface="Consolas" pitchFamily="49" charset="0"/>
                <a:cs typeface="Consolas" pitchFamily="49" charset="0"/>
              </a:endParaRPr>
            </a:p>
          </p:txBody>
        </p:sp>
        <p:grpSp>
          <p:nvGrpSpPr>
            <p:cNvPr id="24598" name="Group 49"/>
            <p:cNvGrpSpPr>
              <a:grpSpLocks/>
            </p:cNvGrpSpPr>
            <p:nvPr/>
          </p:nvGrpSpPr>
          <p:grpSpPr bwMode="auto">
            <a:xfrm>
              <a:off x="895350" y="1403571"/>
              <a:ext cx="3928938" cy="1926937"/>
              <a:chOff x="814958" y="1403571"/>
              <a:chExt cx="3898959" cy="1926937"/>
            </a:xfrm>
          </p:grpSpPr>
          <p:sp>
            <p:nvSpPr>
              <p:cNvPr id="24599" name="Line 42"/>
              <p:cNvSpPr>
                <a:spLocks noChangeShapeType="1"/>
              </p:cNvSpPr>
              <p:nvPr/>
            </p:nvSpPr>
            <p:spPr bwMode="auto">
              <a:xfrm>
                <a:off x="814958" y="1960794"/>
                <a:ext cx="389895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00" name="Line 43"/>
              <p:cNvSpPr>
                <a:spLocks noChangeShapeType="1"/>
              </p:cNvSpPr>
              <p:nvPr/>
            </p:nvSpPr>
            <p:spPr bwMode="auto">
              <a:xfrm>
                <a:off x="814958" y="2392686"/>
                <a:ext cx="3898959" cy="24790"/>
              </a:xfrm>
              <a:prstGeom prst="line">
                <a:avLst/>
              </a:prstGeom>
              <a:noFill/>
              <a:ln w="9525"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01" name="Line 44"/>
              <p:cNvSpPr>
                <a:spLocks noChangeShapeType="1"/>
              </p:cNvSpPr>
              <p:nvPr/>
            </p:nvSpPr>
            <p:spPr bwMode="auto">
              <a:xfrm>
                <a:off x="814958" y="2795962"/>
                <a:ext cx="3898959" cy="0"/>
              </a:xfrm>
              <a:prstGeom prst="line">
                <a:avLst/>
              </a:prstGeom>
              <a:noFill/>
              <a:ln w="9525"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nvGrpSpPr>
              <p:cNvPr id="24602" name="Group 10"/>
              <p:cNvGrpSpPr>
                <a:grpSpLocks/>
              </p:cNvGrpSpPr>
              <p:nvPr/>
            </p:nvGrpSpPr>
            <p:grpSpPr bwMode="auto">
              <a:xfrm>
                <a:off x="1022843" y="1404063"/>
                <a:ext cx="585775" cy="1916815"/>
                <a:chOff x="1943968" y="4922748"/>
                <a:chExt cx="378968" cy="1202659"/>
              </a:xfrm>
            </p:grpSpPr>
            <p:grpSp>
              <p:nvGrpSpPr>
                <p:cNvPr id="24635" name="Group 43"/>
                <p:cNvGrpSpPr>
                  <a:grpSpLocks/>
                </p:cNvGrpSpPr>
                <p:nvPr/>
              </p:nvGrpSpPr>
              <p:grpSpPr bwMode="auto">
                <a:xfrm>
                  <a:off x="1943968" y="4922748"/>
                  <a:ext cx="124968" cy="1199792"/>
                  <a:chOff x="1943968" y="4922748"/>
                  <a:chExt cx="124968" cy="1199792"/>
                </a:xfrm>
              </p:grpSpPr>
              <p:sp>
                <p:nvSpPr>
                  <p:cNvPr id="24639"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40"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nvGrpSpPr>
                <p:cNvPr id="24636" name="Group 44"/>
                <p:cNvGrpSpPr>
                  <a:grpSpLocks/>
                </p:cNvGrpSpPr>
                <p:nvPr/>
              </p:nvGrpSpPr>
              <p:grpSpPr bwMode="auto">
                <a:xfrm>
                  <a:off x="2197968" y="4925615"/>
                  <a:ext cx="124968" cy="1199792"/>
                  <a:chOff x="1943968" y="4922748"/>
                  <a:chExt cx="124968" cy="1199792"/>
                </a:xfrm>
              </p:grpSpPr>
              <p:sp>
                <p:nvSpPr>
                  <p:cNvPr id="24637"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38"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grpSp>
            <p:nvGrpSpPr>
              <p:cNvPr id="24603" name="Group 11"/>
              <p:cNvGrpSpPr>
                <a:grpSpLocks/>
              </p:cNvGrpSpPr>
              <p:nvPr/>
            </p:nvGrpSpPr>
            <p:grpSpPr bwMode="auto">
              <a:xfrm>
                <a:off x="1797248" y="1407441"/>
                <a:ext cx="585775" cy="1916815"/>
                <a:chOff x="1943968" y="4922748"/>
                <a:chExt cx="378968" cy="1202659"/>
              </a:xfrm>
            </p:grpSpPr>
            <p:grpSp>
              <p:nvGrpSpPr>
                <p:cNvPr id="24629" name="Group 37"/>
                <p:cNvGrpSpPr>
                  <a:grpSpLocks/>
                </p:cNvGrpSpPr>
                <p:nvPr/>
              </p:nvGrpSpPr>
              <p:grpSpPr bwMode="auto">
                <a:xfrm>
                  <a:off x="1943968" y="4922748"/>
                  <a:ext cx="124968" cy="1199792"/>
                  <a:chOff x="1943968" y="4922748"/>
                  <a:chExt cx="124968" cy="1199792"/>
                </a:xfrm>
              </p:grpSpPr>
              <p:sp>
                <p:nvSpPr>
                  <p:cNvPr id="24633"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34"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nvGrpSpPr>
                <p:cNvPr id="24630" name="Group 38"/>
                <p:cNvGrpSpPr>
                  <a:grpSpLocks/>
                </p:cNvGrpSpPr>
                <p:nvPr/>
              </p:nvGrpSpPr>
              <p:grpSpPr bwMode="auto">
                <a:xfrm>
                  <a:off x="2197968" y="4925615"/>
                  <a:ext cx="124968" cy="1199792"/>
                  <a:chOff x="1943968" y="4922748"/>
                  <a:chExt cx="124968" cy="1199792"/>
                </a:xfrm>
              </p:grpSpPr>
              <p:sp>
                <p:nvSpPr>
                  <p:cNvPr id="24631"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32"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grpSp>
            <p:nvGrpSpPr>
              <p:cNvPr id="24604" name="Group 12"/>
              <p:cNvGrpSpPr>
                <a:grpSpLocks/>
              </p:cNvGrpSpPr>
              <p:nvPr/>
            </p:nvGrpSpPr>
            <p:grpSpPr bwMode="auto">
              <a:xfrm>
                <a:off x="2571277" y="1403573"/>
                <a:ext cx="1360180" cy="1920192"/>
                <a:chOff x="1943968" y="4922748"/>
                <a:chExt cx="879971" cy="1204778"/>
              </a:xfrm>
            </p:grpSpPr>
            <p:grpSp>
              <p:nvGrpSpPr>
                <p:cNvPr id="24615" name="Group 23"/>
                <p:cNvGrpSpPr>
                  <a:grpSpLocks/>
                </p:cNvGrpSpPr>
                <p:nvPr/>
              </p:nvGrpSpPr>
              <p:grpSpPr bwMode="auto">
                <a:xfrm>
                  <a:off x="1943968" y="4922748"/>
                  <a:ext cx="378968" cy="1202659"/>
                  <a:chOff x="1943968" y="4922748"/>
                  <a:chExt cx="378968" cy="1202659"/>
                </a:xfrm>
              </p:grpSpPr>
              <p:grpSp>
                <p:nvGrpSpPr>
                  <p:cNvPr id="24623" name="Group 31"/>
                  <p:cNvGrpSpPr>
                    <a:grpSpLocks/>
                  </p:cNvGrpSpPr>
                  <p:nvPr/>
                </p:nvGrpSpPr>
                <p:grpSpPr bwMode="auto">
                  <a:xfrm>
                    <a:off x="1943968" y="4922748"/>
                    <a:ext cx="124968" cy="1199792"/>
                    <a:chOff x="1943968" y="4922748"/>
                    <a:chExt cx="124968" cy="1199792"/>
                  </a:xfrm>
                </p:grpSpPr>
                <p:sp>
                  <p:nvSpPr>
                    <p:cNvPr id="24627"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28"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nvGrpSpPr>
                  <p:cNvPr id="24624" name="Group 32"/>
                  <p:cNvGrpSpPr>
                    <a:grpSpLocks/>
                  </p:cNvGrpSpPr>
                  <p:nvPr/>
                </p:nvGrpSpPr>
                <p:grpSpPr bwMode="auto">
                  <a:xfrm>
                    <a:off x="2197968" y="4925615"/>
                    <a:ext cx="124968" cy="1199792"/>
                    <a:chOff x="1943968" y="4922748"/>
                    <a:chExt cx="124968" cy="1199792"/>
                  </a:xfrm>
                </p:grpSpPr>
                <p:sp>
                  <p:nvSpPr>
                    <p:cNvPr id="24625"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26"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grpSp>
              <p:nvGrpSpPr>
                <p:cNvPr id="24616" name="Group 24"/>
                <p:cNvGrpSpPr>
                  <a:grpSpLocks/>
                </p:cNvGrpSpPr>
                <p:nvPr/>
              </p:nvGrpSpPr>
              <p:grpSpPr bwMode="auto">
                <a:xfrm>
                  <a:off x="2444971" y="4924867"/>
                  <a:ext cx="378968" cy="1202659"/>
                  <a:chOff x="1943968" y="4922748"/>
                  <a:chExt cx="378968" cy="1202659"/>
                </a:xfrm>
              </p:grpSpPr>
              <p:grpSp>
                <p:nvGrpSpPr>
                  <p:cNvPr id="24617" name="Group 25"/>
                  <p:cNvGrpSpPr>
                    <a:grpSpLocks/>
                  </p:cNvGrpSpPr>
                  <p:nvPr/>
                </p:nvGrpSpPr>
                <p:grpSpPr bwMode="auto">
                  <a:xfrm>
                    <a:off x="1943968" y="4922748"/>
                    <a:ext cx="124968" cy="1199792"/>
                    <a:chOff x="1943968" y="4922748"/>
                    <a:chExt cx="124968" cy="1199792"/>
                  </a:xfrm>
                </p:grpSpPr>
                <p:sp>
                  <p:nvSpPr>
                    <p:cNvPr id="24621"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22"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nvGrpSpPr>
                  <p:cNvPr id="24618" name="Group 26"/>
                  <p:cNvGrpSpPr>
                    <a:grpSpLocks/>
                  </p:cNvGrpSpPr>
                  <p:nvPr/>
                </p:nvGrpSpPr>
                <p:grpSpPr bwMode="auto">
                  <a:xfrm>
                    <a:off x="2197968" y="4925615"/>
                    <a:ext cx="124968" cy="1199792"/>
                    <a:chOff x="1943968" y="4922748"/>
                    <a:chExt cx="124968" cy="1199792"/>
                  </a:xfrm>
                </p:grpSpPr>
                <p:sp>
                  <p:nvSpPr>
                    <p:cNvPr id="24619"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20"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grpSp>
          <p:grpSp>
            <p:nvGrpSpPr>
              <p:cNvPr id="24605" name="Group 13"/>
              <p:cNvGrpSpPr>
                <a:grpSpLocks/>
              </p:cNvGrpSpPr>
              <p:nvPr/>
            </p:nvGrpSpPr>
            <p:grpSpPr bwMode="auto">
              <a:xfrm>
                <a:off x="4128142" y="1413693"/>
                <a:ext cx="585775" cy="1916815"/>
                <a:chOff x="1943968" y="4922748"/>
                <a:chExt cx="378968" cy="1202659"/>
              </a:xfrm>
            </p:grpSpPr>
            <p:grpSp>
              <p:nvGrpSpPr>
                <p:cNvPr id="24609" name="Group 17"/>
                <p:cNvGrpSpPr>
                  <a:grpSpLocks/>
                </p:cNvGrpSpPr>
                <p:nvPr/>
              </p:nvGrpSpPr>
              <p:grpSpPr bwMode="auto">
                <a:xfrm>
                  <a:off x="1943968" y="4922748"/>
                  <a:ext cx="124968" cy="1199792"/>
                  <a:chOff x="1943968" y="4922748"/>
                  <a:chExt cx="124968" cy="1199792"/>
                </a:xfrm>
              </p:grpSpPr>
              <p:sp>
                <p:nvSpPr>
                  <p:cNvPr id="24613"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14"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nvGrpSpPr>
                <p:cNvPr id="24610" name="Group 18"/>
                <p:cNvGrpSpPr>
                  <a:grpSpLocks/>
                </p:cNvGrpSpPr>
                <p:nvPr/>
              </p:nvGrpSpPr>
              <p:grpSpPr bwMode="auto">
                <a:xfrm>
                  <a:off x="2197968" y="4925615"/>
                  <a:ext cx="124968" cy="1199792"/>
                  <a:chOff x="1943968" y="4922748"/>
                  <a:chExt cx="124968" cy="1199792"/>
                </a:xfrm>
              </p:grpSpPr>
              <p:sp>
                <p:nvSpPr>
                  <p:cNvPr id="24611" name="Line 23"/>
                  <p:cNvSpPr>
                    <a:spLocks noChangeShapeType="1"/>
                  </p:cNvSpPr>
                  <p:nvPr/>
                </p:nvSpPr>
                <p:spPr bwMode="auto">
                  <a:xfrm>
                    <a:off x="1943968" y="4922748"/>
                    <a:ext cx="0" cy="119979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12" name="Line 23"/>
                  <p:cNvSpPr>
                    <a:spLocks noChangeShapeType="1"/>
                  </p:cNvSpPr>
                  <p:nvPr/>
                </p:nvSpPr>
                <p:spPr bwMode="auto">
                  <a:xfrm>
                    <a:off x="2068936" y="4922748"/>
                    <a:ext cx="0" cy="119979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sp>
            <p:nvSpPr>
              <p:cNvPr id="24606" name="Line 42"/>
              <p:cNvSpPr>
                <a:spLocks noChangeShapeType="1"/>
              </p:cNvSpPr>
              <p:nvPr/>
            </p:nvSpPr>
            <p:spPr bwMode="auto">
              <a:xfrm>
                <a:off x="814958" y="1403571"/>
                <a:ext cx="3898959" cy="1469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07" name="Line 42"/>
              <p:cNvSpPr>
                <a:spLocks noChangeShapeType="1"/>
              </p:cNvSpPr>
              <p:nvPr/>
            </p:nvSpPr>
            <p:spPr bwMode="auto">
              <a:xfrm>
                <a:off x="814958" y="3315816"/>
                <a:ext cx="3898959" cy="134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sp>
            <p:nvSpPr>
              <p:cNvPr id="24608" name="Line 23"/>
              <p:cNvSpPr>
                <a:spLocks noChangeShapeType="1"/>
              </p:cNvSpPr>
              <p:nvPr/>
            </p:nvSpPr>
            <p:spPr bwMode="auto">
              <a:xfrm>
                <a:off x="814958" y="1403571"/>
                <a:ext cx="0" cy="191224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endParaRPr lang="en-GB"/>
              </a:p>
            </p:txBody>
          </p:sp>
        </p:grpSp>
      </p:grpSp>
      <p:grpSp>
        <p:nvGrpSpPr>
          <p:cNvPr id="65" name="Group 64"/>
          <p:cNvGrpSpPr>
            <a:grpSpLocks/>
          </p:cNvGrpSpPr>
          <p:nvPr/>
        </p:nvGrpSpPr>
        <p:grpSpPr bwMode="auto">
          <a:xfrm>
            <a:off x="266400" y="1120438"/>
            <a:ext cx="2326278" cy="2673203"/>
            <a:chOff x="293699" y="1234655"/>
            <a:chExt cx="2565209" cy="2947856"/>
          </a:xfrm>
        </p:grpSpPr>
        <p:sp>
          <p:nvSpPr>
            <p:cNvPr id="24593" name="Rectangle 54"/>
            <p:cNvSpPr>
              <a:spLocks noChangeArrowheads="1"/>
            </p:cNvSpPr>
            <p:nvPr/>
          </p:nvSpPr>
          <p:spPr bwMode="auto">
            <a:xfrm>
              <a:off x="442027" y="1234655"/>
              <a:ext cx="349814" cy="1917307"/>
            </a:xfrm>
            <a:prstGeom prst="rect">
              <a:avLst/>
            </a:prstGeom>
            <a:noFill/>
            <a:ln w="60325" algn="ctr">
              <a:solidFill>
                <a:srgbClr val="0065B3"/>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58" name="TextBox 57"/>
            <p:cNvSpPr txBox="1"/>
            <p:nvPr/>
          </p:nvSpPr>
          <p:spPr>
            <a:xfrm>
              <a:off x="293699" y="3707353"/>
              <a:ext cx="2565209" cy="475158"/>
            </a:xfrm>
            <a:prstGeom prst="rect">
              <a:avLst/>
            </a:prstGeom>
            <a:noFill/>
          </p:spPr>
          <p:txBody>
            <a:bodyPr wrap="none">
              <a:spAutoFit/>
            </a:bodyPr>
            <a:lstStyle/>
            <a:p>
              <a:pPr>
                <a:defRPr/>
              </a:pPr>
              <a:r>
                <a:rPr lang="en-GB" sz="2200" b="1" dirty="0">
                  <a:latin typeface="+mj-lt"/>
                </a:rPr>
                <a:t>Score(A) =100%</a:t>
              </a:r>
            </a:p>
          </p:txBody>
        </p:sp>
        <p:sp>
          <p:nvSpPr>
            <p:cNvPr id="24595" name="Rectangle 60"/>
            <p:cNvSpPr>
              <a:spLocks noChangeArrowheads="1"/>
            </p:cNvSpPr>
            <p:nvPr/>
          </p:nvSpPr>
          <p:spPr bwMode="auto">
            <a:xfrm>
              <a:off x="2396579" y="1234655"/>
              <a:ext cx="349814" cy="1917307"/>
            </a:xfrm>
            <a:prstGeom prst="rect">
              <a:avLst/>
            </a:prstGeom>
            <a:noFill/>
            <a:ln w="60325" algn="ctr">
              <a:solidFill>
                <a:srgbClr val="0065B3"/>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4596" name="Right Brace 63"/>
            <p:cNvSpPr>
              <a:spLocks/>
            </p:cNvSpPr>
            <p:nvPr/>
          </p:nvSpPr>
          <p:spPr bwMode="auto">
            <a:xfrm rot="5400000">
              <a:off x="1400204" y="2487792"/>
              <a:ext cx="494171" cy="2060712"/>
            </a:xfrm>
            <a:prstGeom prst="rightBrace">
              <a:avLst>
                <a:gd name="adj1" fmla="val 8340"/>
                <a:gd name="adj2" fmla="val 50000"/>
              </a:avLst>
            </a:prstGeom>
            <a:noFill/>
            <a:ln w="349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grpSp>
        <p:nvGrpSpPr>
          <p:cNvPr id="66" name="Group 65"/>
          <p:cNvGrpSpPr>
            <a:grpSpLocks/>
          </p:cNvGrpSpPr>
          <p:nvPr/>
        </p:nvGrpSpPr>
        <p:grpSpPr bwMode="auto">
          <a:xfrm>
            <a:off x="1686241" y="1123318"/>
            <a:ext cx="2224800" cy="2674642"/>
            <a:chOff x="293699" y="1234655"/>
            <a:chExt cx="2452694" cy="2947847"/>
          </a:xfrm>
        </p:grpSpPr>
        <p:sp>
          <p:nvSpPr>
            <p:cNvPr id="24589" name="Rectangle 66"/>
            <p:cNvSpPr>
              <a:spLocks noChangeArrowheads="1"/>
            </p:cNvSpPr>
            <p:nvPr/>
          </p:nvSpPr>
          <p:spPr bwMode="auto">
            <a:xfrm>
              <a:off x="442027" y="1234655"/>
              <a:ext cx="349814" cy="1917307"/>
            </a:xfrm>
            <a:prstGeom prst="rect">
              <a:avLst/>
            </a:prstGeom>
            <a:noFill/>
            <a:ln w="60325" algn="ctr">
              <a:solidFill>
                <a:srgbClr val="0065B3"/>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68" name="TextBox 67"/>
            <p:cNvSpPr txBox="1"/>
            <p:nvPr/>
          </p:nvSpPr>
          <p:spPr>
            <a:xfrm>
              <a:off x="293699" y="3707602"/>
              <a:ext cx="2391381" cy="474900"/>
            </a:xfrm>
            <a:prstGeom prst="rect">
              <a:avLst/>
            </a:prstGeom>
            <a:noFill/>
          </p:spPr>
          <p:txBody>
            <a:bodyPr wrap="none">
              <a:spAutoFit/>
            </a:bodyPr>
            <a:lstStyle/>
            <a:p>
              <a:pPr>
                <a:defRPr/>
              </a:pPr>
              <a:r>
                <a:rPr lang="en-GB" sz="2200" b="1" dirty="0">
                  <a:latin typeface="+mj-lt"/>
                </a:rPr>
                <a:t>Score(H) =75%</a:t>
              </a:r>
            </a:p>
          </p:txBody>
        </p:sp>
        <p:sp>
          <p:nvSpPr>
            <p:cNvPr id="24591" name="Rectangle 68"/>
            <p:cNvSpPr>
              <a:spLocks noChangeArrowheads="1"/>
            </p:cNvSpPr>
            <p:nvPr/>
          </p:nvSpPr>
          <p:spPr bwMode="auto">
            <a:xfrm>
              <a:off x="2396579" y="1234655"/>
              <a:ext cx="349814" cy="1917307"/>
            </a:xfrm>
            <a:prstGeom prst="rect">
              <a:avLst/>
            </a:prstGeom>
            <a:noFill/>
            <a:ln w="60325" algn="ctr">
              <a:solidFill>
                <a:srgbClr val="0065B3"/>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4592" name="Right Brace 69"/>
            <p:cNvSpPr>
              <a:spLocks/>
            </p:cNvSpPr>
            <p:nvPr/>
          </p:nvSpPr>
          <p:spPr bwMode="auto">
            <a:xfrm rot="5400000">
              <a:off x="1400204" y="2487792"/>
              <a:ext cx="494171" cy="2060712"/>
            </a:xfrm>
            <a:prstGeom prst="rightBrace">
              <a:avLst>
                <a:gd name="adj1" fmla="val 8340"/>
                <a:gd name="adj2" fmla="val 50000"/>
              </a:avLst>
            </a:prstGeom>
            <a:noFill/>
            <a:ln w="349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pic>
        <p:nvPicPr>
          <p:cNvPr id="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681" y="4277250"/>
            <a:ext cx="3765600" cy="124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p:cNvGraphicFramePr>
            <a:graphicFrameLocks noGrp="1"/>
          </p:cNvGraphicFramePr>
          <p:nvPr>
            <p:extLst>
              <p:ext uri="{D42A27DB-BD31-4B8C-83A1-F6EECF244321}">
                <p14:modId xmlns:p14="http://schemas.microsoft.com/office/powerpoint/2010/main" val="2678256845"/>
              </p:ext>
            </p:extLst>
          </p:nvPr>
        </p:nvGraphicFramePr>
        <p:xfrm>
          <a:off x="5029222" y="2091378"/>
          <a:ext cx="3165221" cy="2488582"/>
        </p:xfrm>
        <a:graphic>
          <a:graphicData uri="http://schemas.openxmlformats.org/drawingml/2006/table">
            <a:tbl>
              <a:tblPr firstRow="1" bandRow="1">
                <a:tableStyleId>{5C22544A-7EE6-4342-B048-85BDC9FD1C3A}</a:tableStyleId>
              </a:tblPr>
              <a:tblGrid>
                <a:gridCol w="1336332"/>
                <a:gridCol w="1828889"/>
              </a:tblGrid>
              <a:tr h="580669">
                <a:tc>
                  <a:txBody>
                    <a:bodyPr/>
                    <a:lstStyle/>
                    <a:p>
                      <a:endParaRPr lang="en-GB" sz="1600" dirty="0"/>
                    </a:p>
                  </a:txBody>
                  <a:tcPr marL="82944" marR="82944" marT="41476" marB="41476"/>
                </a:tc>
                <a:tc>
                  <a:txBody>
                    <a:bodyPr/>
                    <a:lstStyle/>
                    <a:p>
                      <a:pPr algn="l"/>
                      <a:r>
                        <a:rPr lang="en-GB" sz="1600" dirty="0" smtClean="0"/>
                        <a:t>Score per cluster</a:t>
                      </a:r>
                      <a:endParaRPr lang="en-GB" sz="1600" dirty="0"/>
                    </a:p>
                  </a:txBody>
                  <a:tcPr marL="82944" marR="82944" marT="41476" marB="41476"/>
                </a:tc>
              </a:tr>
              <a:tr h="331811">
                <a:tc>
                  <a:txBody>
                    <a:bodyPr/>
                    <a:lstStyle/>
                    <a:p>
                      <a:r>
                        <a:rPr lang="en-GB" sz="1600" dirty="0" smtClean="0"/>
                        <a:t>Cluster</a:t>
                      </a:r>
                      <a:r>
                        <a:rPr lang="en-GB" sz="1600" baseline="0" dirty="0" smtClean="0"/>
                        <a:t> 1 (A)</a:t>
                      </a:r>
                      <a:endParaRPr lang="en-GB" sz="1600" dirty="0"/>
                    </a:p>
                  </a:txBody>
                  <a:tcPr marL="82944" marR="82944" marT="41476" marB="41476"/>
                </a:tc>
                <a:tc>
                  <a:txBody>
                    <a:bodyPr/>
                    <a:lstStyle/>
                    <a:p>
                      <a:r>
                        <a:rPr lang="en-GB" sz="1600" dirty="0" smtClean="0"/>
                        <a:t>100%</a:t>
                      </a:r>
                      <a:endParaRPr lang="en-GB" sz="1600" dirty="0"/>
                    </a:p>
                  </a:txBody>
                  <a:tcPr marL="82944" marR="82944" marT="41476" marB="41476"/>
                </a:tc>
              </a:tr>
              <a:tr h="331811">
                <a:tc>
                  <a:txBody>
                    <a:bodyPr/>
                    <a:lstStyle/>
                    <a:p>
                      <a:r>
                        <a:rPr lang="en-GB" sz="1600" dirty="0" smtClean="0"/>
                        <a:t>Cluster</a:t>
                      </a:r>
                      <a:r>
                        <a:rPr lang="en-GB" sz="1600" baseline="0" dirty="0" smtClean="0"/>
                        <a:t> 2 (B)</a:t>
                      </a:r>
                      <a:endParaRPr lang="en-GB" sz="1600" dirty="0"/>
                    </a:p>
                  </a:txBody>
                  <a:tcPr marL="82944" marR="82944" marT="41476" marB="41476"/>
                </a:tc>
                <a:tc>
                  <a:txBody>
                    <a:bodyPr/>
                    <a:lstStyle/>
                    <a:p>
                      <a:r>
                        <a:rPr lang="en-GB" sz="1600" dirty="0" smtClean="0"/>
                        <a:t>100</a:t>
                      </a:r>
                      <a:r>
                        <a:rPr lang="en-GB" sz="1600" baseline="0" dirty="0" smtClean="0"/>
                        <a:t> %</a:t>
                      </a:r>
                      <a:endParaRPr lang="en-GB" sz="1600" dirty="0"/>
                    </a:p>
                  </a:txBody>
                  <a:tcPr marL="82944" marR="82944" marT="41476" marB="41476"/>
                </a:tc>
              </a:tr>
              <a:tr h="331811">
                <a:tc>
                  <a:txBody>
                    <a:bodyPr/>
                    <a:lstStyle/>
                    <a:p>
                      <a:r>
                        <a:rPr lang="en-GB" sz="1600" dirty="0" smtClean="0"/>
                        <a:t>…</a:t>
                      </a:r>
                      <a:endParaRPr lang="en-GB" sz="1600" dirty="0"/>
                    </a:p>
                  </a:txBody>
                  <a:tcPr marL="82944" marR="82944" marT="41476" marB="41476"/>
                </a:tc>
                <a:tc>
                  <a:txBody>
                    <a:bodyPr/>
                    <a:lstStyle/>
                    <a:p>
                      <a:r>
                        <a:rPr lang="en-GB" sz="1600" dirty="0" smtClean="0"/>
                        <a:t>…</a:t>
                      </a:r>
                      <a:endParaRPr lang="en-GB" sz="1600" dirty="0"/>
                    </a:p>
                  </a:txBody>
                  <a:tcPr marL="82944" marR="82944" marT="41476" marB="41476"/>
                </a:tc>
              </a:tr>
              <a:tr h="580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smtClean="0"/>
                        <a:t>Cluster 8 (H)</a:t>
                      </a:r>
                    </a:p>
                  </a:txBody>
                  <a:tcPr marL="82944" marR="82944" marT="41476" marB="41476"/>
                </a:tc>
                <a:tc>
                  <a:txBody>
                    <a:bodyPr/>
                    <a:lstStyle/>
                    <a:p>
                      <a:r>
                        <a:rPr lang="en-GB" sz="1600" dirty="0" smtClean="0"/>
                        <a:t>75%</a:t>
                      </a:r>
                      <a:endParaRPr lang="en-GB" sz="1600" dirty="0"/>
                    </a:p>
                  </a:txBody>
                  <a:tcPr marL="82944" marR="82944" marT="41476" marB="41476"/>
                </a:tc>
              </a:tr>
              <a:tr h="3318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smtClean="0"/>
                        <a:t>…</a:t>
                      </a:r>
                    </a:p>
                  </a:txBody>
                  <a:tcPr marL="82944" marR="82944" marT="41476" marB="41476"/>
                </a:tc>
                <a:tc>
                  <a:txBody>
                    <a:bodyPr/>
                    <a:lstStyle/>
                    <a:p>
                      <a:r>
                        <a:rPr lang="en-GB" sz="1600" dirty="0" smtClean="0"/>
                        <a:t>…</a:t>
                      </a:r>
                      <a:endParaRPr lang="en-GB" sz="1600" dirty="0"/>
                    </a:p>
                  </a:txBody>
                  <a:tcPr marL="82944" marR="82944" marT="41476" marB="41476"/>
                </a:tc>
              </a:tr>
            </a:tbl>
          </a:graphicData>
        </a:graphic>
      </p:graphicFrame>
    </p:spTree>
    <p:custDataLst>
      <p:tags r:id="rId1"/>
    </p:custDataLst>
    <p:extLst>
      <p:ext uri="{BB962C8B-B14F-4D97-AF65-F5344CB8AC3E}">
        <p14:creationId xmlns:p14="http://schemas.microsoft.com/office/powerpoint/2010/main" val="2538591367"/>
      </p:ext>
    </p:extLst>
  </p:cSld>
  <p:clrMapOvr>
    <a:masterClrMapping/>
  </p:clrMapOvr>
  <p:transition advTm="822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6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dirty="0"/>
              <a:t>Cluster Sequence Score</a:t>
            </a:r>
            <a:endParaRPr lang="en-GB" dirty="0" smtClean="0"/>
          </a:p>
        </p:txBody>
      </p:sp>
      <p:sp>
        <p:nvSpPr>
          <p:cNvPr id="25603" name="Content Placeholder 3"/>
          <p:cNvSpPr>
            <a:spLocks noGrp="1"/>
          </p:cNvSpPr>
          <p:nvPr>
            <p:ph sz="half" idx="1"/>
          </p:nvPr>
        </p:nvSpPr>
        <p:spPr>
          <a:xfrm>
            <a:off x="456480" y="1012427"/>
            <a:ext cx="4042080" cy="5224869"/>
          </a:xfrm>
        </p:spPr>
        <p:txBody>
          <a:bodyPr/>
          <a:lstStyle/>
          <a:p>
            <a:r>
              <a:rPr lang="en-GB" sz="1800" dirty="0"/>
              <a:t>BT.A </a:t>
            </a:r>
            <a:r>
              <a:rPr lang="en-GB" sz="1800" dirty="0" err="1" smtClean="0"/>
              <a:t>Eps</a:t>
            </a:r>
            <a:r>
              <a:rPr lang="en-GB" sz="1800" dirty="0" smtClean="0"/>
              <a:t>=0.0022</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500" dirty="0"/>
          </a:p>
          <a:p>
            <a:r>
              <a:rPr lang="en-GB" sz="1800" dirty="0" err="1"/>
              <a:t>GlobalScore</a:t>
            </a:r>
            <a:r>
              <a:rPr lang="en-GB" sz="1800" dirty="0"/>
              <a:t> = 34.1%</a:t>
            </a:r>
          </a:p>
          <a:p>
            <a:pPr lvl="1"/>
            <a:r>
              <a:rPr lang="en-GB" sz="1600" dirty="0"/>
              <a:t>Score(Cluster1) = 100%</a:t>
            </a:r>
          </a:p>
          <a:p>
            <a:pPr lvl="1"/>
            <a:r>
              <a:rPr lang="en-GB" sz="1600" dirty="0"/>
              <a:t>Score(Cluster2) = 41.4%</a:t>
            </a:r>
          </a:p>
          <a:p>
            <a:pPr lvl="1"/>
            <a:r>
              <a:rPr lang="en-GB" sz="1600" dirty="0"/>
              <a:t>Score(Cluster3) = 100%</a:t>
            </a:r>
          </a:p>
          <a:p>
            <a:pPr lvl="1"/>
            <a:r>
              <a:rPr lang="en-GB" sz="1600" dirty="0"/>
              <a:t>Score(Cluster4) = 31.1%</a:t>
            </a:r>
          </a:p>
        </p:txBody>
      </p:sp>
      <p:sp>
        <p:nvSpPr>
          <p:cNvPr id="25604" name="Content Placeholder 4"/>
          <p:cNvSpPr>
            <a:spLocks noGrp="1"/>
          </p:cNvSpPr>
          <p:nvPr>
            <p:ph sz="half" idx="2"/>
          </p:nvPr>
        </p:nvSpPr>
        <p:spPr>
          <a:xfrm>
            <a:off x="4636801" y="1012427"/>
            <a:ext cx="4042080" cy="5224869"/>
          </a:xfrm>
        </p:spPr>
        <p:txBody>
          <a:bodyPr/>
          <a:lstStyle/>
          <a:p>
            <a:r>
              <a:rPr lang="en-US" sz="1800" dirty="0"/>
              <a:t>BT.A </a:t>
            </a:r>
            <a:r>
              <a:rPr lang="en-US" sz="1800" dirty="0" err="1"/>
              <a:t>Eps</a:t>
            </a:r>
            <a:r>
              <a:rPr lang="en-US" sz="1800" dirty="0"/>
              <a:t> = </a:t>
            </a:r>
            <a:r>
              <a:rPr lang="en-US" sz="1800" dirty="0" smtClean="0"/>
              <a:t>0.0043</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500" dirty="0"/>
          </a:p>
          <a:p>
            <a:r>
              <a:rPr lang="en-US" sz="1800" dirty="0" err="1"/>
              <a:t>GlobalScore</a:t>
            </a:r>
            <a:r>
              <a:rPr lang="en-US" sz="1800" dirty="0"/>
              <a:t> = 96.9%</a:t>
            </a:r>
          </a:p>
          <a:p>
            <a:pPr lvl="1"/>
            <a:r>
              <a:rPr lang="en-US" sz="1600" dirty="0"/>
              <a:t>Score(Cluster1) = 100%</a:t>
            </a:r>
          </a:p>
          <a:p>
            <a:pPr lvl="1"/>
            <a:r>
              <a:rPr lang="en-US" sz="1600" dirty="0"/>
              <a:t>Score(Cluster2) = 100%</a:t>
            </a:r>
          </a:p>
          <a:p>
            <a:pPr lvl="1"/>
            <a:r>
              <a:rPr lang="en-US" sz="1600" dirty="0"/>
              <a:t>Score(Cluster3) = 100%</a:t>
            </a:r>
          </a:p>
          <a:p>
            <a:pPr lvl="1"/>
            <a:r>
              <a:rPr lang="en-US" sz="1600" dirty="0"/>
              <a:t>Score(Cluster4) = 100%</a:t>
            </a:r>
          </a:p>
          <a:p>
            <a:endParaRPr lang="en-US" dirty="0" smtClean="0"/>
          </a:p>
        </p:txBody>
      </p:sp>
      <p:sp>
        <p:nvSpPr>
          <p:cNvPr id="2" name="Slide Number Placeholder 1"/>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232E8C80-0F85-4F15-AFB4-2EC4326DA9A0}" type="slidenum">
              <a:rPr lang="en-GB"/>
              <a:pPr>
                <a:defRPr/>
              </a:pPr>
              <a:t>66</a:t>
            </a:fld>
            <a:endParaRPr lang="en-GB" dirty="0"/>
          </a:p>
        </p:txBody>
      </p:sp>
      <p:grpSp>
        <p:nvGrpSpPr>
          <p:cNvPr id="25606" name="Group 2"/>
          <p:cNvGrpSpPr>
            <a:grpSpLocks/>
          </p:cNvGrpSpPr>
          <p:nvPr/>
        </p:nvGrpSpPr>
        <p:grpSpPr bwMode="auto">
          <a:xfrm>
            <a:off x="413281" y="1373904"/>
            <a:ext cx="3700800" cy="2904785"/>
            <a:chOff x="5256212" y="1979613"/>
            <a:chExt cx="4079876" cy="3202433"/>
          </a:xfrm>
        </p:grpSpPr>
        <p:pic>
          <p:nvPicPr>
            <p:cNvPr id="25610" name="Picture 4" descr="bt_a_16_0022_tim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063" y="1979613"/>
              <a:ext cx="4010025"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5" descr="bt_a_16_0022_clustal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2" y="3502471"/>
              <a:ext cx="407828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07" name="Group 4"/>
          <p:cNvGrpSpPr>
            <a:grpSpLocks/>
          </p:cNvGrpSpPr>
          <p:nvPr/>
        </p:nvGrpSpPr>
        <p:grpSpPr bwMode="auto">
          <a:xfrm>
            <a:off x="4740480" y="1388306"/>
            <a:ext cx="3716640" cy="2890384"/>
            <a:chOff x="5226171" y="1440756"/>
            <a:chExt cx="4097337" cy="3185268"/>
          </a:xfrm>
        </p:grpSpPr>
        <p:pic>
          <p:nvPicPr>
            <p:cNvPr id="25608" name="Picture 8" descr="bt_a_16_0043_timel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121" y="1440756"/>
              <a:ext cx="3989387"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descr="bt_a_16_0043_clustalx"/>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6171" y="2938512"/>
              <a:ext cx="4097337"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1983135655"/>
      </p:ext>
    </p:extLst>
  </p:cSld>
  <p:clrMapOvr>
    <a:masterClrMapping/>
  </p:clrMapOvr>
  <p:transition advTm="89278"/>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8" descr="G:\home\jgonzale\Thesis Document\Slides\FIGURAS_PRELECTURA\03_REFINEMENT\HYDRO_REF\INTRO_PLOTS\hydro_raw_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400" y="881373"/>
            <a:ext cx="2887200" cy="216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678240" y="2881989"/>
            <a:ext cx="3657600" cy="3460684"/>
            <a:chOff x="241320" y="1717555"/>
            <a:chExt cx="4554009" cy="4241873"/>
          </a:xfrm>
        </p:grpSpPr>
        <p:pic>
          <p:nvPicPr>
            <p:cNvPr id="2869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27" y="1717555"/>
              <a:ext cx="3731794" cy="279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92" name="Picture 3" descr="G:\home\jgonzale\Thesis Document\cluster_refinement\figures\hydroc_128\hydroc_128_loweps_time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320" y="4643933"/>
              <a:ext cx="4554009" cy="131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a:grpSpLocks/>
          </p:cNvGrpSpPr>
          <p:nvPr/>
        </p:nvGrpSpPr>
        <p:grpSpPr bwMode="auto">
          <a:xfrm>
            <a:off x="5159520" y="2873348"/>
            <a:ext cx="3657600" cy="3460684"/>
            <a:chOff x="5485300" y="1717425"/>
            <a:chExt cx="4344009" cy="4242003"/>
          </a:xfrm>
        </p:grpSpPr>
        <p:pic>
          <p:nvPicPr>
            <p:cNvPr id="2869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407" y="1717425"/>
              <a:ext cx="3731792" cy="279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94" name="Picture 5" descr="G:\home\jgonzale\Thesis Document\cluster_refinement\figures\hydroc_128\hydroc_128_higheps_timeline.png"/>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5300" y="4612397"/>
              <a:ext cx="4344009" cy="1347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a:grpSpLocks/>
          </p:cNvGrpSpPr>
          <p:nvPr/>
        </p:nvGrpSpPr>
        <p:grpSpPr bwMode="auto">
          <a:xfrm>
            <a:off x="1726560" y="3211784"/>
            <a:ext cx="2615040" cy="3040159"/>
            <a:chOff x="1574474" y="2821080"/>
            <a:chExt cx="3255728" cy="3743421"/>
          </a:xfrm>
        </p:grpSpPr>
        <p:sp>
          <p:nvSpPr>
            <p:cNvPr id="28689" name="Rectangle 32"/>
            <p:cNvSpPr>
              <a:spLocks noChangeArrowheads="1"/>
            </p:cNvSpPr>
            <p:nvPr/>
          </p:nvSpPr>
          <p:spPr bwMode="auto">
            <a:xfrm>
              <a:off x="1574474" y="2821080"/>
              <a:ext cx="431800" cy="503239"/>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8690" name="Rectangle 34"/>
            <p:cNvSpPr>
              <a:spLocks noChangeArrowheads="1"/>
            </p:cNvSpPr>
            <p:nvPr/>
          </p:nvSpPr>
          <p:spPr bwMode="auto">
            <a:xfrm>
              <a:off x="2082506" y="5361693"/>
              <a:ext cx="2747696" cy="1202808"/>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grpSp>
        <p:nvGrpSpPr>
          <p:cNvPr id="13" name="Group 12"/>
          <p:cNvGrpSpPr>
            <a:grpSpLocks/>
          </p:cNvGrpSpPr>
          <p:nvPr/>
        </p:nvGrpSpPr>
        <p:grpSpPr bwMode="auto">
          <a:xfrm>
            <a:off x="1005120" y="4012508"/>
            <a:ext cx="1915200" cy="2242315"/>
            <a:chOff x="788771" y="4292651"/>
            <a:chExt cx="2383518" cy="2761585"/>
          </a:xfrm>
        </p:grpSpPr>
        <p:sp>
          <p:nvSpPr>
            <p:cNvPr id="28687" name="Rectangle 36"/>
            <p:cNvSpPr>
              <a:spLocks noChangeArrowheads="1"/>
            </p:cNvSpPr>
            <p:nvPr/>
          </p:nvSpPr>
          <p:spPr bwMode="auto">
            <a:xfrm>
              <a:off x="2740489" y="4292651"/>
              <a:ext cx="431800" cy="888408"/>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8688" name="Rectangle 38"/>
            <p:cNvSpPr>
              <a:spLocks noChangeArrowheads="1"/>
            </p:cNvSpPr>
            <p:nvPr/>
          </p:nvSpPr>
          <p:spPr bwMode="auto">
            <a:xfrm>
              <a:off x="788771" y="5851428"/>
              <a:ext cx="336314" cy="1202808"/>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sp>
        <p:nvSpPr>
          <p:cNvPr id="28675" name="Title 1"/>
          <p:cNvSpPr>
            <a:spLocks noGrp="1"/>
          </p:cNvSpPr>
          <p:nvPr>
            <p:ph type="title"/>
          </p:nvPr>
        </p:nvSpPr>
        <p:spPr/>
        <p:txBody>
          <a:bodyPr/>
          <a:lstStyle/>
          <a:p>
            <a:r>
              <a:rPr lang="en-GB" smtClean="0"/>
              <a:t>DBSCAN problem</a:t>
            </a:r>
          </a:p>
        </p:txBody>
      </p:sp>
      <p:sp>
        <p:nvSpPr>
          <p:cNvPr id="2" name="Slide Number Placeholder 1"/>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AE4C9481-3CC5-406D-A19C-B35AFAB46F05}" type="slidenum">
              <a:rPr lang="en-GB"/>
              <a:pPr>
                <a:defRPr/>
              </a:pPr>
              <a:t>67</a:t>
            </a:fld>
            <a:endParaRPr lang="en-GB" dirty="0"/>
          </a:p>
        </p:txBody>
      </p:sp>
      <p:grpSp>
        <p:nvGrpSpPr>
          <p:cNvPr id="14" name="Group 13"/>
          <p:cNvGrpSpPr>
            <a:grpSpLocks/>
          </p:cNvGrpSpPr>
          <p:nvPr/>
        </p:nvGrpSpPr>
        <p:grpSpPr bwMode="auto">
          <a:xfrm>
            <a:off x="5434560" y="4028350"/>
            <a:ext cx="2010240" cy="2216393"/>
            <a:chOff x="6031312" y="4352875"/>
            <a:chExt cx="2496733" cy="2715983"/>
          </a:xfrm>
        </p:grpSpPr>
        <p:sp>
          <p:nvSpPr>
            <p:cNvPr id="28685" name="Rectangle 40"/>
            <p:cNvSpPr>
              <a:spLocks noChangeArrowheads="1"/>
            </p:cNvSpPr>
            <p:nvPr/>
          </p:nvSpPr>
          <p:spPr bwMode="auto">
            <a:xfrm>
              <a:off x="8096244" y="4352875"/>
              <a:ext cx="431801" cy="888421"/>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8686" name="Rectangle 41"/>
            <p:cNvSpPr>
              <a:spLocks noChangeArrowheads="1"/>
            </p:cNvSpPr>
            <p:nvPr/>
          </p:nvSpPr>
          <p:spPr bwMode="auto">
            <a:xfrm>
              <a:off x="6031312" y="5866049"/>
              <a:ext cx="336313" cy="1202809"/>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grpSp>
        <p:nvGrpSpPr>
          <p:cNvPr id="15" name="Group 14"/>
          <p:cNvGrpSpPr>
            <a:grpSpLocks/>
          </p:cNvGrpSpPr>
          <p:nvPr/>
        </p:nvGrpSpPr>
        <p:grpSpPr bwMode="auto">
          <a:xfrm>
            <a:off x="6164641" y="3386042"/>
            <a:ext cx="2518560" cy="2863021"/>
            <a:chOff x="6747299" y="3160993"/>
            <a:chExt cx="3128775" cy="3508724"/>
          </a:xfrm>
        </p:grpSpPr>
        <p:sp>
          <p:nvSpPr>
            <p:cNvPr id="28683" name="Rectangle 42"/>
            <p:cNvSpPr>
              <a:spLocks noChangeArrowheads="1"/>
            </p:cNvSpPr>
            <p:nvPr/>
          </p:nvSpPr>
          <p:spPr bwMode="auto">
            <a:xfrm>
              <a:off x="6747299" y="3160993"/>
              <a:ext cx="288031" cy="276446"/>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sp>
          <p:nvSpPr>
            <p:cNvPr id="28684" name="Rectangle 44"/>
            <p:cNvSpPr>
              <a:spLocks noChangeArrowheads="1"/>
            </p:cNvSpPr>
            <p:nvPr/>
          </p:nvSpPr>
          <p:spPr bwMode="auto">
            <a:xfrm>
              <a:off x="8219888" y="5466909"/>
              <a:ext cx="1656186" cy="1202808"/>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eaLnBrk="0" hangingPunct="0">
                <a:buClr>
                  <a:srgbClr val="000000"/>
                </a:buClr>
                <a:buSzPct val="100000"/>
                <a:buFont typeface="Times New Roman" pitchFamily="18" charset="0"/>
                <a:buNone/>
              </a:pPr>
              <a:endParaRPr lang="en-US"/>
            </a:p>
          </p:txBody>
        </p:sp>
      </p:grpSp>
    </p:spTree>
    <p:custDataLst>
      <p:tags r:id="rId1"/>
    </p:custDataLst>
    <p:extLst>
      <p:ext uri="{BB962C8B-B14F-4D97-AF65-F5344CB8AC3E}">
        <p14:creationId xmlns:p14="http://schemas.microsoft.com/office/powerpoint/2010/main" val="4149963360"/>
      </p:ext>
    </p:extLst>
  </p:cSld>
  <p:clrMapOvr>
    <a:masterClrMapping/>
  </p:clrMapOvr>
  <p:transition advTm="9008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5" descr="C:\Documents\sc\SC11\Presentaciones_Booth\Refinement_Captures_for_SC11\vac_128_clustalx_step_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 y="4593694"/>
            <a:ext cx="3375834" cy="206175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Documents\sc\SC11\Presentaciones_Booth\Refinement_Captures_for_SC11\vac_128_clustalx_f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7542" y="4492416"/>
            <a:ext cx="3375834" cy="206175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Hierarchical clustering guided by </a:t>
            </a:r>
            <a:r>
              <a:rPr lang="en-US" dirty="0" err="1" smtClean="0"/>
              <a:t>SPMDness</a:t>
            </a:r>
            <a:endParaRPr lang="en-US" dirty="0"/>
          </a:p>
        </p:txBody>
      </p:sp>
      <p:sp>
        <p:nvSpPr>
          <p:cNvPr id="6" name="Content Placeholder 5"/>
          <p:cNvSpPr>
            <a:spLocks noGrp="1"/>
          </p:cNvSpPr>
          <p:nvPr>
            <p:ph idx="1"/>
          </p:nvPr>
        </p:nvSpPr>
        <p:spPr>
          <a:xfrm>
            <a:off x="457703" y="1232498"/>
            <a:ext cx="2240735" cy="4888683"/>
          </a:xfrm>
        </p:spPr>
        <p:txBody>
          <a:bodyPr>
            <a:normAutofit/>
          </a:bodyPr>
          <a:lstStyle/>
          <a:p>
            <a:r>
              <a:rPr lang="en-US" sz="2000" dirty="0" smtClean="0"/>
              <a:t>Automatic improvement of clustering “quality”</a:t>
            </a:r>
            <a:endParaRPr lang="en-US"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1795098711"/>
              </p:ext>
            </p:extLst>
          </p:nvPr>
        </p:nvGraphicFramePr>
        <p:xfrm>
          <a:off x="2882146" y="1144110"/>
          <a:ext cx="6095256" cy="1626584"/>
        </p:xfrm>
        <a:graphic>
          <a:graphicData uri="http://schemas.openxmlformats.org/presentationml/2006/ole">
            <mc:AlternateContent xmlns:mc="http://schemas.openxmlformats.org/markup-compatibility/2006">
              <mc:Choice xmlns:v="urn:schemas-microsoft-com:vml" Requires="v">
                <p:oleObj spid="_x0000_s41079" name="Acrobat Document" r:id="rId5" imgW="40042890" imgH="10687050" progId="AcroExch.Document.7">
                  <p:embed/>
                </p:oleObj>
              </mc:Choice>
              <mc:Fallback>
                <p:oleObj name="Acrobat Document" r:id="rId5" imgW="40042890" imgH="10687050" progId="AcroExch.Document.7">
                  <p:embed/>
                  <p:pic>
                    <p:nvPicPr>
                      <p:cNvPr id="0" name=""/>
                      <p:cNvPicPr/>
                      <p:nvPr/>
                    </p:nvPicPr>
                    <p:blipFill>
                      <a:blip r:embed="rId6"/>
                      <a:stretch>
                        <a:fillRect/>
                      </a:stretch>
                    </p:blipFill>
                    <p:spPr>
                      <a:xfrm>
                        <a:off x="2882146" y="1144110"/>
                        <a:ext cx="6095256" cy="1626584"/>
                      </a:xfrm>
                      <a:prstGeom prst="rect">
                        <a:avLst/>
                      </a:prstGeom>
                    </p:spPr>
                  </p:pic>
                </p:oleObj>
              </mc:Fallback>
            </mc:AlternateContent>
          </a:graphicData>
        </a:graphic>
      </p:graphicFrame>
      <p:pic>
        <p:nvPicPr>
          <p:cNvPr id="19458" name="Picture 2" descr="C:\Documents\sc\SC11\Presentaciones_Booth\Refinement_Captures_for_SC11\vac_128_paraver_step_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914" y="3175805"/>
            <a:ext cx="4495753" cy="1390579"/>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Documents\sc\SC11\Presentaciones_Booth\Refinement_Captures_for_SC11\vac_128_paraver_fin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70726" y="3203115"/>
            <a:ext cx="4495753" cy="1390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p:cNvGraphicFramePr>
            <a:graphicFrameLocks noChangeAspect="1"/>
          </p:cNvGraphicFramePr>
          <p:nvPr>
            <p:extLst>
              <p:ext uri="{D42A27DB-BD31-4B8C-83A1-F6EECF244321}">
                <p14:modId xmlns:p14="http://schemas.microsoft.com/office/powerpoint/2010/main" val="2750463312"/>
              </p:ext>
            </p:extLst>
          </p:nvPr>
        </p:nvGraphicFramePr>
        <p:xfrm>
          <a:off x="6185103" y="4799870"/>
          <a:ext cx="2893572" cy="1446845"/>
        </p:xfrm>
        <a:graphic>
          <a:graphicData uri="http://schemas.openxmlformats.org/presentationml/2006/ole">
            <mc:AlternateContent xmlns:mc="http://schemas.openxmlformats.org/markup-compatibility/2006">
              <mc:Choice xmlns:v="urn:schemas-microsoft-com:vml" Requires="v">
                <p:oleObj spid="_x0000_s41080" name="Acrobat Document" r:id="rId9" imgW="4114800" imgH="2057400" progId="AcroExch.Document.7">
                  <p:embed/>
                </p:oleObj>
              </mc:Choice>
              <mc:Fallback>
                <p:oleObj name="Acrobat Document" r:id="rId9" imgW="4114800" imgH="2057400" progId="AcroExch.Document.7">
                  <p:embed/>
                  <p:pic>
                    <p:nvPicPr>
                      <p:cNvPr id="0" name=""/>
                      <p:cNvPicPr/>
                      <p:nvPr/>
                    </p:nvPicPr>
                    <p:blipFill>
                      <a:blip r:embed="rId10"/>
                      <a:stretch>
                        <a:fillRect/>
                      </a:stretch>
                    </p:blipFill>
                    <p:spPr>
                      <a:xfrm>
                        <a:off x="6185103" y="4799870"/>
                        <a:ext cx="2893572" cy="144684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72360889"/>
              </p:ext>
            </p:extLst>
          </p:nvPr>
        </p:nvGraphicFramePr>
        <p:xfrm>
          <a:off x="1635065" y="4796249"/>
          <a:ext cx="2893572" cy="1446845"/>
        </p:xfrm>
        <a:graphic>
          <a:graphicData uri="http://schemas.openxmlformats.org/presentationml/2006/ole">
            <mc:AlternateContent xmlns:mc="http://schemas.openxmlformats.org/markup-compatibility/2006">
              <mc:Choice xmlns:v="urn:schemas-microsoft-com:vml" Requires="v">
                <p:oleObj spid="_x0000_s41081" name="Acrobat Document" r:id="rId11" imgW="4114800" imgH="2057400" progId="AcroExch.Document.7">
                  <p:embed/>
                </p:oleObj>
              </mc:Choice>
              <mc:Fallback>
                <p:oleObj name="Acrobat Document" r:id="rId11" imgW="4114800" imgH="2057400" progId="AcroExch.Document.7">
                  <p:embed/>
                  <p:pic>
                    <p:nvPicPr>
                      <p:cNvPr id="0" name=""/>
                      <p:cNvPicPr/>
                      <p:nvPr/>
                    </p:nvPicPr>
                    <p:blipFill>
                      <a:blip r:embed="rId12"/>
                      <a:stretch>
                        <a:fillRect/>
                      </a:stretch>
                    </p:blipFill>
                    <p:spPr>
                      <a:xfrm>
                        <a:off x="1635065" y="4796249"/>
                        <a:ext cx="2893572" cy="1446845"/>
                      </a:xfrm>
                      <a:prstGeom prst="rect">
                        <a:avLst/>
                      </a:prstGeom>
                    </p:spPr>
                  </p:pic>
                </p:oleObj>
              </mc:Fallback>
            </mc:AlternateContent>
          </a:graphicData>
        </a:graphic>
      </p:graphicFrame>
      <p:sp>
        <p:nvSpPr>
          <p:cNvPr id="11" name="Rectangle 141"/>
          <p:cNvSpPr>
            <a:spLocks noChangeArrowheads="1"/>
          </p:cNvSpPr>
          <p:nvPr/>
        </p:nvSpPr>
        <p:spPr bwMode="auto">
          <a:xfrm>
            <a:off x="1403648" y="6471306"/>
            <a:ext cx="7236297"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GB" sz="1300" b="1" dirty="0">
                <a:solidFill>
                  <a:srgbClr val="009900"/>
                </a:solidFill>
                <a:latin typeface="Times New Roman" pitchFamily="18" charset="0"/>
              </a:rPr>
              <a:t>J. Gonzalez et al, “Automatic Refinement of Parallel Application Structure Detection” (LSPP 2012)</a:t>
            </a:r>
          </a:p>
        </p:txBody>
      </p:sp>
    </p:spTree>
    <p:extLst>
      <p:ext uri="{BB962C8B-B14F-4D97-AF65-F5344CB8AC3E}">
        <p14:creationId xmlns:p14="http://schemas.microsoft.com/office/powerpoint/2010/main" val="15888621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GB" smtClean="0"/>
              <a:t>Idea: Hierarchical approach</a:t>
            </a:r>
          </a:p>
        </p:txBody>
      </p:sp>
      <p:sp>
        <p:nvSpPr>
          <p:cNvPr id="4" name="Slide Number Placeholder 3"/>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E12D943E-69AB-4462-92D5-A881E1FAEC84}" type="slidenum">
              <a:rPr lang="en-GB" smtClean="0"/>
              <a:pPr>
                <a:defRPr/>
              </a:pPr>
              <a:t>69</a:t>
            </a:fld>
            <a:endParaRPr lang="en-GB" dirty="0"/>
          </a:p>
        </p:txBody>
      </p:sp>
      <p:grpSp>
        <p:nvGrpSpPr>
          <p:cNvPr id="132" name="Group 131"/>
          <p:cNvGrpSpPr>
            <a:grpSpLocks/>
          </p:cNvGrpSpPr>
          <p:nvPr/>
        </p:nvGrpSpPr>
        <p:grpSpPr bwMode="auto">
          <a:xfrm>
            <a:off x="2517120" y="1526561"/>
            <a:ext cx="1440000" cy="1179484"/>
            <a:chOff x="2594909" y="1173963"/>
            <a:chExt cx="1586869" cy="1299701"/>
          </a:xfrm>
        </p:grpSpPr>
        <p:sp>
          <p:nvSpPr>
            <p:cNvPr id="95" name="TextBox 94"/>
            <p:cNvSpPr txBox="1"/>
            <p:nvPr/>
          </p:nvSpPr>
          <p:spPr bwMode="auto">
            <a:xfrm flipH="1">
              <a:off x="2594909" y="1173963"/>
              <a:ext cx="199945" cy="324592"/>
            </a:xfrm>
            <a:prstGeom prst="rect">
              <a:avLst/>
            </a:prstGeom>
            <a:noFill/>
          </p:spPr>
          <p:txBody>
            <a:bodyPr lIns="0" tIns="46800" rIns="90000" bIns="46800">
              <a:spAutoFit/>
            </a:bodyPr>
            <a:lstStyle/>
            <a:p>
              <a:pPr>
                <a:defRPr/>
              </a:pPr>
              <a:r>
                <a:rPr lang="en-GB" sz="1300" b="1" dirty="0">
                  <a:latin typeface="+mj-lt"/>
                </a:rPr>
                <a:t>A</a:t>
              </a:r>
            </a:p>
          </p:txBody>
        </p:sp>
        <p:sp>
          <p:nvSpPr>
            <p:cNvPr id="96" name="TextBox 95"/>
            <p:cNvSpPr txBox="1"/>
            <p:nvPr/>
          </p:nvSpPr>
          <p:spPr bwMode="auto">
            <a:xfrm flipH="1">
              <a:off x="2774226" y="1173963"/>
              <a:ext cx="203119" cy="322189"/>
            </a:xfrm>
            <a:prstGeom prst="rect">
              <a:avLst/>
            </a:prstGeom>
            <a:noFill/>
          </p:spPr>
          <p:txBody>
            <a:bodyPr>
              <a:spAutoFit/>
            </a:bodyPr>
            <a:lstStyle/>
            <a:p>
              <a:pPr>
                <a:defRPr/>
              </a:pPr>
              <a:r>
                <a:rPr lang="en-GB" sz="1300" b="1" dirty="0">
                  <a:latin typeface="+mj-lt"/>
                </a:rPr>
                <a:t>B</a:t>
              </a:r>
            </a:p>
          </p:txBody>
        </p:sp>
        <p:sp>
          <p:nvSpPr>
            <p:cNvPr id="97" name="TextBox 96"/>
            <p:cNvSpPr txBox="1"/>
            <p:nvPr/>
          </p:nvSpPr>
          <p:spPr bwMode="auto">
            <a:xfrm flipH="1">
              <a:off x="2977346" y="1173963"/>
              <a:ext cx="199945" cy="322189"/>
            </a:xfrm>
            <a:prstGeom prst="rect">
              <a:avLst/>
            </a:prstGeom>
            <a:noFill/>
          </p:spPr>
          <p:txBody>
            <a:bodyPr>
              <a:spAutoFit/>
            </a:bodyPr>
            <a:lstStyle/>
            <a:p>
              <a:pPr>
                <a:defRPr/>
              </a:pPr>
              <a:r>
                <a:rPr lang="en-GB" sz="1300" b="1" dirty="0">
                  <a:latin typeface="+mj-lt"/>
                </a:rPr>
                <a:t>C</a:t>
              </a:r>
            </a:p>
          </p:txBody>
        </p:sp>
        <p:sp>
          <p:nvSpPr>
            <p:cNvPr id="98" name="TextBox 97"/>
            <p:cNvSpPr txBox="1"/>
            <p:nvPr/>
          </p:nvSpPr>
          <p:spPr bwMode="auto">
            <a:xfrm flipH="1">
              <a:off x="3177290" y="1173963"/>
              <a:ext cx="199945" cy="322189"/>
            </a:xfrm>
            <a:prstGeom prst="rect">
              <a:avLst/>
            </a:prstGeom>
            <a:noFill/>
          </p:spPr>
          <p:txBody>
            <a:bodyPr>
              <a:spAutoFit/>
            </a:bodyPr>
            <a:lstStyle/>
            <a:p>
              <a:pPr>
                <a:defRPr/>
              </a:pPr>
              <a:r>
                <a:rPr lang="en-GB" sz="1300" b="1" dirty="0">
                  <a:latin typeface="+mj-lt"/>
                </a:rPr>
                <a:t>D</a:t>
              </a:r>
            </a:p>
          </p:txBody>
        </p:sp>
        <p:sp>
          <p:nvSpPr>
            <p:cNvPr id="99" name="TextBox 98"/>
            <p:cNvSpPr txBox="1"/>
            <p:nvPr/>
          </p:nvSpPr>
          <p:spPr bwMode="auto">
            <a:xfrm flipH="1">
              <a:off x="3377237" y="1173963"/>
              <a:ext cx="201532" cy="322189"/>
            </a:xfrm>
            <a:prstGeom prst="rect">
              <a:avLst/>
            </a:prstGeom>
            <a:noFill/>
          </p:spPr>
          <p:txBody>
            <a:bodyPr>
              <a:spAutoFit/>
            </a:bodyPr>
            <a:lstStyle/>
            <a:p>
              <a:pPr>
                <a:defRPr/>
              </a:pPr>
              <a:r>
                <a:rPr lang="en-GB" sz="1300" b="1" dirty="0">
                  <a:latin typeface="+mj-lt"/>
                </a:rPr>
                <a:t>E</a:t>
              </a:r>
            </a:p>
          </p:txBody>
        </p:sp>
        <p:sp>
          <p:nvSpPr>
            <p:cNvPr id="100" name="TextBox 99"/>
            <p:cNvSpPr txBox="1"/>
            <p:nvPr/>
          </p:nvSpPr>
          <p:spPr bwMode="auto">
            <a:xfrm flipH="1">
              <a:off x="3578768" y="1173963"/>
              <a:ext cx="201533" cy="322189"/>
            </a:xfrm>
            <a:prstGeom prst="rect">
              <a:avLst/>
            </a:prstGeom>
            <a:noFill/>
          </p:spPr>
          <p:txBody>
            <a:bodyPr>
              <a:spAutoFit/>
            </a:bodyPr>
            <a:lstStyle/>
            <a:p>
              <a:pPr>
                <a:defRPr/>
              </a:pPr>
              <a:r>
                <a:rPr lang="en-GB" sz="1300" b="1" dirty="0">
                  <a:latin typeface="+mj-lt"/>
                </a:rPr>
                <a:t>F</a:t>
              </a:r>
            </a:p>
          </p:txBody>
        </p:sp>
        <p:sp>
          <p:nvSpPr>
            <p:cNvPr id="101" name="TextBox 100"/>
            <p:cNvSpPr txBox="1"/>
            <p:nvPr/>
          </p:nvSpPr>
          <p:spPr bwMode="auto">
            <a:xfrm flipH="1">
              <a:off x="3780301" y="1173963"/>
              <a:ext cx="201532" cy="322189"/>
            </a:xfrm>
            <a:prstGeom prst="rect">
              <a:avLst/>
            </a:prstGeom>
            <a:noFill/>
          </p:spPr>
          <p:txBody>
            <a:bodyPr>
              <a:spAutoFit/>
            </a:bodyPr>
            <a:lstStyle/>
            <a:p>
              <a:pPr>
                <a:defRPr/>
              </a:pPr>
              <a:r>
                <a:rPr lang="en-GB" sz="1300" b="1" dirty="0">
                  <a:latin typeface="+mj-lt"/>
                </a:rPr>
                <a:t>G</a:t>
              </a:r>
            </a:p>
          </p:txBody>
        </p:sp>
        <p:sp>
          <p:nvSpPr>
            <p:cNvPr id="102" name="TextBox 101"/>
            <p:cNvSpPr txBox="1"/>
            <p:nvPr/>
          </p:nvSpPr>
          <p:spPr bwMode="auto">
            <a:xfrm flipH="1">
              <a:off x="3981833" y="1173963"/>
              <a:ext cx="199945" cy="322189"/>
            </a:xfrm>
            <a:prstGeom prst="rect">
              <a:avLst/>
            </a:prstGeom>
            <a:noFill/>
          </p:spPr>
          <p:txBody>
            <a:bodyPr>
              <a:spAutoFit/>
            </a:bodyPr>
            <a:lstStyle/>
            <a:p>
              <a:pPr>
                <a:defRPr/>
              </a:pPr>
              <a:r>
                <a:rPr lang="en-GB" sz="1300" b="1" dirty="0">
                  <a:latin typeface="+mj-lt"/>
                </a:rPr>
                <a:t>H</a:t>
              </a:r>
            </a:p>
          </p:txBody>
        </p:sp>
        <p:cxnSp>
          <p:nvCxnSpPr>
            <p:cNvPr id="29856" name="Straight Connector 66"/>
            <p:cNvCxnSpPr>
              <a:cxnSpLocks noChangeShapeType="1"/>
              <a:stCxn id="96" idx="2"/>
            </p:cNvCxnSpPr>
            <p:nvPr/>
          </p:nvCxnSpPr>
          <p:spPr bwMode="auto">
            <a:xfrm flipH="1">
              <a:off x="2875450" y="1496152"/>
              <a:ext cx="336" cy="25751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57" name="Straight Connector 67"/>
            <p:cNvCxnSpPr>
              <a:cxnSpLocks noChangeShapeType="1"/>
              <a:stCxn id="97" idx="2"/>
            </p:cNvCxnSpPr>
            <p:nvPr/>
          </p:nvCxnSpPr>
          <p:spPr bwMode="auto">
            <a:xfrm flipH="1">
              <a:off x="3076423" y="1496152"/>
              <a:ext cx="895" cy="25751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58" name="Straight Connector 68"/>
            <p:cNvCxnSpPr>
              <a:cxnSpLocks noChangeShapeType="1"/>
            </p:cNvCxnSpPr>
            <p:nvPr/>
          </p:nvCxnSpPr>
          <p:spPr bwMode="auto">
            <a:xfrm rot="10800000" flipH="1">
              <a:off x="2875449" y="1753668"/>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59" name="Straight Connector 69"/>
            <p:cNvCxnSpPr>
              <a:cxnSpLocks noChangeShapeType="1"/>
            </p:cNvCxnSpPr>
            <p:nvPr/>
          </p:nvCxnSpPr>
          <p:spPr bwMode="auto">
            <a:xfrm flipH="1">
              <a:off x="3277396" y="1507492"/>
              <a:ext cx="173" cy="24617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0" name="Straight Connector 70"/>
            <p:cNvCxnSpPr>
              <a:cxnSpLocks noChangeShapeType="1"/>
              <a:stCxn id="99" idx="2"/>
            </p:cNvCxnSpPr>
            <p:nvPr/>
          </p:nvCxnSpPr>
          <p:spPr bwMode="auto">
            <a:xfrm>
              <a:off x="3478003" y="1496152"/>
              <a:ext cx="366" cy="257516"/>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1" name="Straight Connector 71"/>
            <p:cNvCxnSpPr>
              <a:cxnSpLocks noChangeShapeType="1"/>
            </p:cNvCxnSpPr>
            <p:nvPr/>
          </p:nvCxnSpPr>
          <p:spPr bwMode="auto">
            <a:xfrm rot="10800000" flipH="1" flipV="1">
              <a:off x="3277396" y="1753667"/>
              <a:ext cx="200974" cy="2"/>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2" name="Straight Connector 72"/>
            <p:cNvCxnSpPr>
              <a:cxnSpLocks noChangeShapeType="1"/>
              <a:stCxn id="100" idx="2"/>
            </p:cNvCxnSpPr>
            <p:nvPr/>
          </p:nvCxnSpPr>
          <p:spPr bwMode="auto">
            <a:xfrm flipH="1">
              <a:off x="3679344" y="1496152"/>
              <a:ext cx="190" cy="25751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3" name="Straight Connector 73"/>
            <p:cNvCxnSpPr>
              <a:cxnSpLocks noChangeShapeType="1"/>
              <a:stCxn id="101" idx="2"/>
            </p:cNvCxnSpPr>
            <p:nvPr/>
          </p:nvCxnSpPr>
          <p:spPr bwMode="auto">
            <a:xfrm flipH="1">
              <a:off x="3880319" y="1496152"/>
              <a:ext cx="748" cy="25751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4" name="Straight Connector 74"/>
            <p:cNvCxnSpPr>
              <a:cxnSpLocks noChangeShapeType="1"/>
            </p:cNvCxnSpPr>
            <p:nvPr/>
          </p:nvCxnSpPr>
          <p:spPr bwMode="auto">
            <a:xfrm rot="10800000" flipH="1">
              <a:off x="3679344" y="1753667"/>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5" name="Straight Connector 75"/>
            <p:cNvCxnSpPr>
              <a:cxnSpLocks noChangeShapeType="1"/>
              <a:stCxn id="102" idx="2"/>
            </p:cNvCxnSpPr>
            <p:nvPr/>
          </p:nvCxnSpPr>
          <p:spPr bwMode="auto">
            <a:xfrm flipH="1">
              <a:off x="4081292" y="1496152"/>
              <a:ext cx="514" cy="43751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6" name="Straight Connector 76"/>
            <p:cNvCxnSpPr>
              <a:cxnSpLocks noChangeShapeType="1"/>
            </p:cNvCxnSpPr>
            <p:nvPr/>
          </p:nvCxnSpPr>
          <p:spPr bwMode="auto">
            <a:xfrm rot="10800000" flipH="1" flipV="1">
              <a:off x="2975936"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7" name="Straight Connector 77"/>
            <p:cNvCxnSpPr>
              <a:cxnSpLocks noChangeShapeType="1"/>
            </p:cNvCxnSpPr>
            <p:nvPr/>
          </p:nvCxnSpPr>
          <p:spPr bwMode="auto">
            <a:xfrm rot="10800000" flipH="1" flipV="1">
              <a:off x="3377883"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8" name="Straight Connector 78"/>
            <p:cNvCxnSpPr>
              <a:cxnSpLocks noChangeShapeType="1"/>
            </p:cNvCxnSpPr>
            <p:nvPr/>
          </p:nvCxnSpPr>
          <p:spPr bwMode="auto">
            <a:xfrm rot="10800000" flipH="1">
              <a:off x="2975936" y="1933667"/>
              <a:ext cx="401948"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69" name="Straight Connector 79"/>
            <p:cNvCxnSpPr>
              <a:cxnSpLocks noChangeShapeType="1"/>
            </p:cNvCxnSpPr>
            <p:nvPr/>
          </p:nvCxnSpPr>
          <p:spPr bwMode="auto">
            <a:xfrm rot="10800000" flipH="1" flipV="1">
              <a:off x="3779831"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0" name="Straight Connector 80"/>
            <p:cNvCxnSpPr>
              <a:cxnSpLocks noChangeShapeType="1"/>
            </p:cNvCxnSpPr>
            <p:nvPr/>
          </p:nvCxnSpPr>
          <p:spPr bwMode="auto">
            <a:xfrm rot="10800000" flipH="1">
              <a:off x="3779831" y="1933667"/>
              <a:ext cx="30146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1" name="Straight Connector 81"/>
            <p:cNvCxnSpPr>
              <a:cxnSpLocks noChangeShapeType="1"/>
            </p:cNvCxnSpPr>
            <p:nvPr/>
          </p:nvCxnSpPr>
          <p:spPr bwMode="auto">
            <a:xfrm rot="10800000" flipH="1" flipV="1">
              <a:off x="3176909"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2" name="Straight Connector 82"/>
            <p:cNvCxnSpPr>
              <a:cxnSpLocks noChangeShapeType="1"/>
            </p:cNvCxnSpPr>
            <p:nvPr/>
          </p:nvCxnSpPr>
          <p:spPr bwMode="auto">
            <a:xfrm rot="10800000" flipH="1" flipV="1">
              <a:off x="3930560"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3" name="Straight Connector 83"/>
            <p:cNvCxnSpPr>
              <a:cxnSpLocks noChangeShapeType="1"/>
            </p:cNvCxnSpPr>
            <p:nvPr/>
          </p:nvCxnSpPr>
          <p:spPr bwMode="auto">
            <a:xfrm rot="10800000" flipH="1">
              <a:off x="3176909" y="2219797"/>
              <a:ext cx="75365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4" name="Straight Connector 84"/>
            <p:cNvCxnSpPr>
              <a:cxnSpLocks noChangeShapeType="1"/>
            </p:cNvCxnSpPr>
            <p:nvPr/>
          </p:nvCxnSpPr>
          <p:spPr bwMode="auto">
            <a:xfrm rot="10800000" flipH="1" flipV="1">
              <a:off x="3553735" y="2219797"/>
              <a:ext cx="0" cy="11999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5" name="Straight Connector 85"/>
            <p:cNvCxnSpPr>
              <a:cxnSpLocks noChangeShapeType="1"/>
              <a:stCxn id="95" idx="2"/>
            </p:cNvCxnSpPr>
            <p:nvPr/>
          </p:nvCxnSpPr>
          <p:spPr bwMode="auto">
            <a:xfrm>
              <a:off x="2694882" y="1498555"/>
              <a:ext cx="515" cy="84124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6" name="Straight Connector 86"/>
            <p:cNvCxnSpPr>
              <a:cxnSpLocks noChangeShapeType="1"/>
            </p:cNvCxnSpPr>
            <p:nvPr/>
          </p:nvCxnSpPr>
          <p:spPr bwMode="auto">
            <a:xfrm rot="10800000" flipH="1">
              <a:off x="2674475" y="2339796"/>
              <a:ext cx="879260"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77" name="Straight Connector 87"/>
            <p:cNvCxnSpPr>
              <a:cxnSpLocks noChangeShapeType="1"/>
            </p:cNvCxnSpPr>
            <p:nvPr/>
          </p:nvCxnSpPr>
          <p:spPr bwMode="auto">
            <a:xfrm rot="10800000" flipH="1" flipV="1">
              <a:off x="3076422" y="2339796"/>
              <a:ext cx="0" cy="13386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grpSp>
      <p:grpSp>
        <p:nvGrpSpPr>
          <p:cNvPr id="133" name="Group 132"/>
          <p:cNvGrpSpPr>
            <a:grpSpLocks/>
          </p:cNvGrpSpPr>
          <p:nvPr/>
        </p:nvGrpSpPr>
        <p:grpSpPr bwMode="auto">
          <a:xfrm>
            <a:off x="492481" y="1473275"/>
            <a:ext cx="1859040" cy="1467514"/>
            <a:chOff x="71760" y="1115541"/>
            <a:chExt cx="2048665" cy="1617348"/>
          </a:xfrm>
        </p:grpSpPr>
        <p:sp>
          <p:nvSpPr>
            <p:cNvPr id="86" name="Oval 85"/>
            <p:cNvSpPr/>
            <p:nvPr/>
          </p:nvSpPr>
          <p:spPr bwMode="auto">
            <a:xfrm>
              <a:off x="357399" y="2012304"/>
              <a:ext cx="214230" cy="201574"/>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B</a:t>
              </a:r>
            </a:p>
          </p:txBody>
        </p:sp>
        <p:sp>
          <p:nvSpPr>
            <p:cNvPr id="87" name="Oval 86"/>
            <p:cNvSpPr/>
            <p:nvPr/>
          </p:nvSpPr>
          <p:spPr bwMode="auto">
            <a:xfrm>
              <a:off x="357399" y="2245622"/>
              <a:ext cx="214230" cy="201573"/>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C</a:t>
              </a:r>
            </a:p>
          </p:txBody>
        </p:sp>
        <p:sp>
          <p:nvSpPr>
            <p:cNvPr id="88" name="Oval 87"/>
            <p:cNvSpPr/>
            <p:nvPr/>
          </p:nvSpPr>
          <p:spPr bwMode="auto">
            <a:xfrm>
              <a:off x="722382" y="2012304"/>
              <a:ext cx="214230" cy="201574"/>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D</a:t>
              </a:r>
            </a:p>
          </p:txBody>
        </p:sp>
        <p:sp>
          <p:nvSpPr>
            <p:cNvPr id="89" name="Oval 88"/>
            <p:cNvSpPr/>
            <p:nvPr/>
          </p:nvSpPr>
          <p:spPr bwMode="auto">
            <a:xfrm>
              <a:off x="722382" y="2245622"/>
              <a:ext cx="214230" cy="201573"/>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E</a:t>
              </a:r>
            </a:p>
          </p:txBody>
        </p:sp>
        <p:sp>
          <p:nvSpPr>
            <p:cNvPr id="90" name="Oval 89"/>
            <p:cNvSpPr/>
            <p:nvPr/>
          </p:nvSpPr>
          <p:spPr bwMode="auto">
            <a:xfrm>
              <a:off x="1287312" y="2018653"/>
              <a:ext cx="214230" cy="201574"/>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F</a:t>
              </a:r>
            </a:p>
          </p:txBody>
        </p:sp>
        <p:sp>
          <p:nvSpPr>
            <p:cNvPr id="91" name="Oval 90"/>
            <p:cNvSpPr>
              <a:spLocks noChangeAspect="1"/>
            </p:cNvSpPr>
            <p:nvPr/>
          </p:nvSpPr>
          <p:spPr bwMode="auto">
            <a:xfrm>
              <a:off x="1287312" y="2258319"/>
              <a:ext cx="214230" cy="203161"/>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G</a:t>
              </a:r>
            </a:p>
          </p:txBody>
        </p:sp>
        <p:sp>
          <p:nvSpPr>
            <p:cNvPr id="92" name="Oval 91"/>
            <p:cNvSpPr/>
            <p:nvPr/>
          </p:nvSpPr>
          <p:spPr bwMode="auto">
            <a:xfrm>
              <a:off x="1618970" y="2132930"/>
              <a:ext cx="212642" cy="201574"/>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H</a:t>
              </a:r>
            </a:p>
          </p:txBody>
        </p:sp>
        <p:sp>
          <p:nvSpPr>
            <p:cNvPr id="93" name="Oval 92"/>
            <p:cNvSpPr>
              <a:spLocks noChangeAspect="1"/>
            </p:cNvSpPr>
            <p:nvPr/>
          </p:nvSpPr>
          <p:spPr bwMode="auto">
            <a:xfrm>
              <a:off x="881070" y="1410759"/>
              <a:ext cx="212642" cy="201573"/>
            </a:xfrm>
            <a:prstGeom prst="ellipse">
              <a:avLst/>
            </a:prstGeom>
            <a:solidFill>
              <a:schemeClr val="bg1"/>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A</a:t>
              </a:r>
            </a:p>
          </p:txBody>
        </p:sp>
        <p:cxnSp>
          <p:nvCxnSpPr>
            <p:cNvPr id="29846" name="Straight Arrow Connector 125"/>
            <p:cNvCxnSpPr>
              <a:cxnSpLocks noChangeShapeType="1"/>
            </p:cNvCxnSpPr>
            <p:nvPr/>
          </p:nvCxnSpPr>
          <p:spPr bwMode="auto">
            <a:xfrm flipV="1">
              <a:off x="242482" y="1115541"/>
              <a:ext cx="0" cy="161734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47" name="Straight Arrow Connector 129"/>
            <p:cNvCxnSpPr>
              <a:cxnSpLocks noChangeShapeType="1"/>
            </p:cNvCxnSpPr>
            <p:nvPr/>
          </p:nvCxnSpPr>
          <p:spPr bwMode="auto">
            <a:xfrm>
              <a:off x="71760" y="2571154"/>
              <a:ext cx="2048665"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23" name="Group 222"/>
          <p:cNvGrpSpPr>
            <a:grpSpLocks/>
          </p:cNvGrpSpPr>
          <p:nvPr/>
        </p:nvGrpSpPr>
        <p:grpSpPr bwMode="auto">
          <a:xfrm>
            <a:off x="492480" y="1473275"/>
            <a:ext cx="3653280" cy="1467514"/>
            <a:chOff x="76990" y="3119077"/>
            <a:chExt cx="4027218" cy="1617348"/>
          </a:xfrm>
        </p:grpSpPr>
        <p:grpSp>
          <p:nvGrpSpPr>
            <p:cNvPr id="29796" name="Group 133"/>
            <p:cNvGrpSpPr>
              <a:grpSpLocks/>
            </p:cNvGrpSpPr>
            <p:nvPr/>
          </p:nvGrpSpPr>
          <p:grpSpPr bwMode="auto">
            <a:xfrm>
              <a:off x="2308865" y="3177803"/>
              <a:ext cx="1587394" cy="1299397"/>
              <a:chOff x="2594536" y="1174267"/>
              <a:chExt cx="1587394" cy="1299397"/>
            </a:xfrm>
          </p:grpSpPr>
          <p:sp>
            <p:nvSpPr>
              <p:cNvPr id="135" name="TextBox 134"/>
              <p:cNvSpPr txBox="1"/>
              <p:nvPr/>
            </p:nvSpPr>
            <p:spPr bwMode="auto">
              <a:xfrm flipH="1">
                <a:off x="2594536" y="1174267"/>
                <a:ext cx="200012" cy="324645"/>
              </a:xfrm>
              <a:prstGeom prst="rect">
                <a:avLst/>
              </a:prstGeom>
              <a:noFill/>
            </p:spPr>
            <p:txBody>
              <a:bodyPr lIns="0" tIns="46800" rIns="90000" bIns="46800">
                <a:spAutoFit/>
              </a:bodyPr>
              <a:lstStyle/>
              <a:p>
                <a:pPr>
                  <a:defRPr/>
                </a:pPr>
                <a:r>
                  <a:rPr lang="en-GB" sz="1300" b="1" dirty="0">
                    <a:latin typeface="+mj-lt"/>
                  </a:rPr>
                  <a:t>A</a:t>
                </a:r>
              </a:p>
            </p:txBody>
          </p:sp>
          <p:sp>
            <p:nvSpPr>
              <p:cNvPr id="136" name="TextBox 135"/>
              <p:cNvSpPr txBox="1"/>
              <p:nvPr/>
            </p:nvSpPr>
            <p:spPr bwMode="auto">
              <a:xfrm flipH="1">
                <a:off x="2773912" y="1174267"/>
                <a:ext cx="203186" cy="322241"/>
              </a:xfrm>
              <a:prstGeom prst="rect">
                <a:avLst/>
              </a:prstGeom>
              <a:noFill/>
            </p:spPr>
            <p:txBody>
              <a:bodyPr>
                <a:spAutoFit/>
              </a:bodyPr>
              <a:lstStyle/>
              <a:p>
                <a:pPr>
                  <a:defRPr/>
                </a:pPr>
                <a:r>
                  <a:rPr lang="en-GB" sz="1300" b="1" dirty="0">
                    <a:latin typeface="+mj-lt"/>
                  </a:rPr>
                  <a:t>B</a:t>
                </a:r>
              </a:p>
            </p:txBody>
          </p:sp>
          <p:sp>
            <p:nvSpPr>
              <p:cNvPr id="137" name="TextBox 136"/>
              <p:cNvSpPr txBox="1"/>
              <p:nvPr/>
            </p:nvSpPr>
            <p:spPr bwMode="auto">
              <a:xfrm flipH="1">
                <a:off x="2977098" y="1174267"/>
                <a:ext cx="200012" cy="322241"/>
              </a:xfrm>
              <a:prstGeom prst="rect">
                <a:avLst/>
              </a:prstGeom>
              <a:noFill/>
            </p:spPr>
            <p:txBody>
              <a:bodyPr>
                <a:spAutoFit/>
              </a:bodyPr>
              <a:lstStyle/>
              <a:p>
                <a:pPr>
                  <a:defRPr/>
                </a:pPr>
                <a:r>
                  <a:rPr lang="en-GB" sz="1300" b="1" dirty="0">
                    <a:latin typeface="+mj-lt"/>
                  </a:rPr>
                  <a:t>C</a:t>
                </a:r>
              </a:p>
            </p:txBody>
          </p:sp>
          <p:sp>
            <p:nvSpPr>
              <p:cNvPr id="138" name="TextBox 137"/>
              <p:cNvSpPr txBox="1"/>
              <p:nvPr/>
            </p:nvSpPr>
            <p:spPr bwMode="auto">
              <a:xfrm flipH="1">
                <a:off x="3177110" y="1174267"/>
                <a:ext cx="200012" cy="322241"/>
              </a:xfrm>
              <a:prstGeom prst="rect">
                <a:avLst/>
              </a:prstGeom>
              <a:noFill/>
            </p:spPr>
            <p:txBody>
              <a:bodyPr>
                <a:spAutoFit/>
              </a:bodyPr>
              <a:lstStyle/>
              <a:p>
                <a:pPr>
                  <a:defRPr/>
                </a:pPr>
                <a:r>
                  <a:rPr lang="en-GB" sz="1300" b="1" dirty="0">
                    <a:latin typeface="+mj-lt"/>
                  </a:rPr>
                  <a:t>D</a:t>
                </a:r>
              </a:p>
            </p:txBody>
          </p:sp>
          <p:sp>
            <p:nvSpPr>
              <p:cNvPr id="139" name="TextBox 138"/>
              <p:cNvSpPr txBox="1"/>
              <p:nvPr/>
            </p:nvSpPr>
            <p:spPr bwMode="auto">
              <a:xfrm flipH="1">
                <a:off x="3377122" y="1174267"/>
                <a:ext cx="201599" cy="322241"/>
              </a:xfrm>
              <a:prstGeom prst="rect">
                <a:avLst/>
              </a:prstGeom>
              <a:noFill/>
            </p:spPr>
            <p:txBody>
              <a:bodyPr>
                <a:spAutoFit/>
              </a:bodyPr>
              <a:lstStyle/>
              <a:p>
                <a:pPr>
                  <a:defRPr/>
                </a:pPr>
                <a:r>
                  <a:rPr lang="en-GB" sz="1300" b="1" dirty="0">
                    <a:latin typeface="+mj-lt"/>
                  </a:rPr>
                  <a:t>E</a:t>
                </a:r>
              </a:p>
            </p:txBody>
          </p:sp>
          <p:sp>
            <p:nvSpPr>
              <p:cNvPr id="140" name="TextBox 139"/>
              <p:cNvSpPr txBox="1"/>
              <p:nvPr/>
            </p:nvSpPr>
            <p:spPr bwMode="auto">
              <a:xfrm flipH="1">
                <a:off x="3578720" y="1174267"/>
                <a:ext cx="201600" cy="322241"/>
              </a:xfrm>
              <a:prstGeom prst="rect">
                <a:avLst/>
              </a:prstGeom>
              <a:noFill/>
            </p:spPr>
            <p:txBody>
              <a:bodyPr>
                <a:spAutoFit/>
              </a:bodyPr>
              <a:lstStyle/>
              <a:p>
                <a:pPr>
                  <a:defRPr/>
                </a:pPr>
                <a:r>
                  <a:rPr lang="en-GB" sz="1300" b="1" dirty="0">
                    <a:latin typeface="+mj-lt"/>
                  </a:rPr>
                  <a:t>F</a:t>
                </a:r>
              </a:p>
            </p:txBody>
          </p:sp>
          <p:sp>
            <p:nvSpPr>
              <p:cNvPr id="141" name="TextBox 140"/>
              <p:cNvSpPr txBox="1"/>
              <p:nvPr/>
            </p:nvSpPr>
            <p:spPr bwMode="auto">
              <a:xfrm flipH="1">
                <a:off x="3780320" y="1174267"/>
                <a:ext cx="201599" cy="322241"/>
              </a:xfrm>
              <a:prstGeom prst="rect">
                <a:avLst/>
              </a:prstGeom>
              <a:noFill/>
            </p:spPr>
            <p:txBody>
              <a:bodyPr>
                <a:spAutoFit/>
              </a:bodyPr>
              <a:lstStyle/>
              <a:p>
                <a:pPr>
                  <a:defRPr/>
                </a:pPr>
                <a:r>
                  <a:rPr lang="en-GB" sz="1300" b="1" dirty="0">
                    <a:latin typeface="+mj-lt"/>
                  </a:rPr>
                  <a:t>G</a:t>
                </a:r>
              </a:p>
            </p:txBody>
          </p:sp>
          <p:sp>
            <p:nvSpPr>
              <p:cNvPr id="142" name="TextBox 141"/>
              <p:cNvSpPr txBox="1"/>
              <p:nvPr/>
            </p:nvSpPr>
            <p:spPr bwMode="auto">
              <a:xfrm flipH="1">
                <a:off x="3981918" y="1174267"/>
                <a:ext cx="200012" cy="322241"/>
              </a:xfrm>
              <a:prstGeom prst="rect">
                <a:avLst/>
              </a:prstGeom>
              <a:noFill/>
            </p:spPr>
            <p:txBody>
              <a:bodyPr>
                <a:spAutoFit/>
              </a:bodyPr>
              <a:lstStyle/>
              <a:p>
                <a:pPr>
                  <a:defRPr/>
                </a:pPr>
                <a:r>
                  <a:rPr lang="en-GB" sz="1300" b="1" dirty="0">
                    <a:latin typeface="+mj-lt"/>
                  </a:rPr>
                  <a:t>H</a:t>
                </a:r>
              </a:p>
            </p:txBody>
          </p:sp>
          <p:cxnSp>
            <p:nvCxnSpPr>
              <p:cNvPr id="29816" name="Straight Connector 66"/>
              <p:cNvCxnSpPr>
                <a:cxnSpLocks noChangeShapeType="1"/>
                <a:stCxn id="136" idx="2"/>
              </p:cNvCxnSpPr>
              <p:nvPr/>
            </p:nvCxnSpPr>
            <p:spPr bwMode="auto">
              <a:xfrm flipH="1">
                <a:off x="2875450" y="1496508"/>
                <a:ext cx="55"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17" name="Straight Connector 67"/>
              <p:cNvCxnSpPr>
                <a:cxnSpLocks noChangeShapeType="1"/>
                <a:stCxn id="137" idx="2"/>
              </p:cNvCxnSpPr>
              <p:nvPr/>
            </p:nvCxnSpPr>
            <p:spPr bwMode="auto">
              <a:xfrm flipH="1">
                <a:off x="3076424" y="1496508"/>
                <a:ext cx="680"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18" name="Straight Connector 68"/>
              <p:cNvCxnSpPr>
                <a:cxnSpLocks noChangeShapeType="1"/>
              </p:cNvCxnSpPr>
              <p:nvPr/>
            </p:nvCxnSpPr>
            <p:spPr bwMode="auto">
              <a:xfrm rot="10800000" flipH="1">
                <a:off x="2875449" y="1753668"/>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19" name="Straight Connector 69"/>
              <p:cNvCxnSpPr>
                <a:cxnSpLocks noChangeShapeType="1"/>
              </p:cNvCxnSpPr>
              <p:nvPr/>
            </p:nvCxnSpPr>
            <p:spPr bwMode="auto">
              <a:xfrm flipH="1">
                <a:off x="3277396" y="1507492"/>
                <a:ext cx="173" cy="24617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0" name="Straight Connector 70"/>
              <p:cNvCxnSpPr>
                <a:cxnSpLocks noChangeShapeType="1"/>
                <a:stCxn id="139" idx="2"/>
              </p:cNvCxnSpPr>
              <p:nvPr/>
            </p:nvCxnSpPr>
            <p:spPr bwMode="auto">
              <a:xfrm>
                <a:off x="3477922" y="1496508"/>
                <a:ext cx="448" cy="25716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1" name="Straight Connector 71"/>
              <p:cNvCxnSpPr>
                <a:cxnSpLocks noChangeShapeType="1"/>
              </p:cNvCxnSpPr>
              <p:nvPr/>
            </p:nvCxnSpPr>
            <p:spPr bwMode="auto">
              <a:xfrm rot="10800000" flipH="1" flipV="1">
                <a:off x="3277396" y="1753667"/>
                <a:ext cx="200974" cy="2"/>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2" name="Straight Connector 72"/>
              <p:cNvCxnSpPr>
                <a:cxnSpLocks noChangeShapeType="1"/>
                <a:stCxn id="140" idx="2"/>
              </p:cNvCxnSpPr>
              <p:nvPr/>
            </p:nvCxnSpPr>
            <p:spPr bwMode="auto">
              <a:xfrm flipH="1">
                <a:off x="3679345" y="1496508"/>
                <a:ext cx="175"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3" name="Straight Connector 73"/>
              <p:cNvCxnSpPr>
                <a:cxnSpLocks noChangeShapeType="1"/>
                <a:stCxn id="141" idx="2"/>
              </p:cNvCxnSpPr>
              <p:nvPr/>
            </p:nvCxnSpPr>
            <p:spPr bwMode="auto">
              <a:xfrm flipH="1">
                <a:off x="3880319" y="1496508"/>
                <a:ext cx="801"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4" name="Straight Connector 74"/>
              <p:cNvCxnSpPr>
                <a:cxnSpLocks noChangeShapeType="1"/>
              </p:cNvCxnSpPr>
              <p:nvPr/>
            </p:nvCxnSpPr>
            <p:spPr bwMode="auto">
              <a:xfrm rot="10800000" flipH="1">
                <a:off x="3679344" y="1753667"/>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5" name="Straight Connector 75"/>
              <p:cNvCxnSpPr>
                <a:cxnSpLocks noChangeShapeType="1"/>
                <a:stCxn id="142" idx="2"/>
              </p:cNvCxnSpPr>
              <p:nvPr/>
            </p:nvCxnSpPr>
            <p:spPr bwMode="auto">
              <a:xfrm flipH="1">
                <a:off x="4081293" y="1496508"/>
                <a:ext cx="632" cy="43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6" name="Straight Connector 76"/>
              <p:cNvCxnSpPr>
                <a:cxnSpLocks noChangeShapeType="1"/>
              </p:cNvCxnSpPr>
              <p:nvPr/>
            </p:nvCxnSpPr>
            <p:spPr bwMode="auto">
              <a:xfrm rot="10800000" flipH="1" flipV="1">
                <a:off x="2975936"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7" name="Straight Connector 77"/>
              <p:cNvCxnSpPr>
                <a:cxnSpLocks noChangeShapeType="1"/>
              </p:cNvCxnSpPr>
              <p:nvPr/>
            </p:nvCxnSpPr>
            <p:spPr bwMode="auto">
              <a:xfrm rot="10800000" flipH="1" flipV="1">
                <a:off x="3377883"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8" name="Straight Connector 78"/>
              <p:cNvCxnSpPr>
                <a:cxnSpLocks noChangeShapeType="1"/>
              </p:cNvCxnSpPr>
              <p:nvPr/>
            </p:nvCxnSpPr>
            <p:spPr bwMode="auto">
              <a:xfrm rot="10800000" flipH="1">
                <a:off x="2975936" y="1933667"/>
                <a:ext cx="401948"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29" name="Straight Connector 79"/>
              <p:cNvCxnSpPr>
                <a:cxnSpLocks noChangeShapeType="1"/>
              </p:cNvCxnSpPr>
              <p:nvPr/>
            </p:nvCxnSpPr>
            <p:spPr bwMode="auto">
              <a:xfrm rot="10800000" flipH="1" flipV="1">
                <a:off x="3779831"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0" name="Straight Connector 80"/>
              <p:cNvCxnSpPr>
                <a:cxnSpLocks noChangeShapeType="1"/>
              </p:cNvCxnSpPr>
              <p:nvPr/>
            </p:nvCxnSpPr>
            <p:spPr bwMode="auto">
              <a:xfrm rot="10800000" flipH="1">
                <a:off x="3779831" y="1933667"/>
                <a:ext cx="30146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1" name="Straight Connector 81"/>
              <p:cNvCxnSpPr>
                <a:cxnSpLocks noChangeShapeType="1"/>
              </p:cNvCxnSpPr>
              <p:nvPr/>
            </p:nvCxnSpPr>
            <p:spPr bwMode="auto">
              <a:xfrm rot="10800000" flipH="1" flipV="1">
                <a:off x="3176909"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2" name="Straight Connector 82"/>
              <p:cNvCxnSpPr>
                <a:cxnSpLocks noChangeShapeType="1"/>
              </p:cNvCxnSpPr>
              <p:nvPr/>
            </p:nvCxnSpPr>
            <p:spPr bwMode="auto">
              <a:xfrm rot="10800000" flipH="1" flipV="1">
                <a:off x="3930560"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3" name="Straight Connector 83"/>
              <p:cNvCxnSpPr>
                <a:cxnSpLocks noChangeShapeType="1"/>
              </p:cNvCxnSpPr>
              <p:nvPr/>
            </p:nvCxnSpPr>
            <p:spPr bwMode="auto">
              <a:xfrm rot="10800000" flipH="1">
                <a:off x="3176909" y="2219797"/>
                <a:ext cx="75365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4" name="Straight Connector 84"/>
              <p:cNvCxnSpPr>
                <a:cxnSpLocks noChangeShapeType="1"/>
              </p:cNvCxnSpPr>
              <p:nvPr/>
            </p:nvCxnSpPr>
            <p:spPr bwMode="auto">
              <a:xfrm rot="10800000" flipH="1" flipV="1">
                <a:off x="3553735" y="2219797"/>
                <a:ext cx="0" cy="11999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5" name="Straight Connector 85"/>
              <p:cNvCxnSpPr>
                <a:cxnSpLocks noChangeShapeType="1"/>
                <a:stCxn id="135" idx="2"/>
              </p:cNvCxnSpPr>
              <p:nvPr/>
            </p:nvCxnSpPr>
            <p:spPr bwMode="auto">
              <a:xfrm>
                <a:off x="2694542" y="1498912"/>
                <a:ext cx="854" cy="84088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6" name="Straight Connector 86"/>
              <p:cNvCxnSpPr>
                <a:cxnSpLocks noChangeShapeType="1"/>
              </p:cNvCxnSpPr>
              <p:nvPr/>
            </p:nvCxnSpPr>
            <p:spPr bwMode="auto">
              <a:xfrm rot="10800000" flipH="1">
                <a:off x="2674475" y="2339796"/>
                <a:ext cx="879260"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837" name="Straight Connector 87"/>
              <p:cNvCxnSpPr>
                <a:cxnSpLocks noChangeShapeType="1"/>
              </p:cNvCxnSpPr>
              <p:nvPr/>
            </p:nvCxnSpPr>
            <p:spPr bwMode="auto">
              <a:xfrm rot="10800000" flipH="1" flipV="1">
                <a:off x="3076422" y="2339796"/>
                <a:ext cx="0" cy="13386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grpSp>
        <p:sp>
          <p:nvSpPr>
            <p:cNvPr id="166" name="Oval 165"/>
            <p:cNvSpPr/>
            <p:nvPr/>
          </p:nvSpPr>
          <p:spPr bwMode="auto">
            <a:xfrm>
              <a:off x="362721" y="4015840"/>
              <a:ext cx="212711" cy="201574"/>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B</a:t>
              </a:r>
            </a:p>
          </p:txBody>
        </p:sp>
        <p:sp>
          <p:nvSpPr>
            <p:cNvPr id="167" name="Oval 166"/>
            <p:cNvSpPr/>
            <p:nvPr/>
          </p:nvSpPr>
          <p:spPr bwMode="auto">
            <a:xfrm>
              <a:off x="362721" y="4249158"/>
              <a:ext cx="212711" cy="201573"/>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C</a:t>
              </a:r>
            </a:p>
          </p:txBody>
        </p:sp>
        <p:sp>
          <p:nvSpPr>
            <p:cNvPr id="168" name="Oval 167"/>
            <p:cNvSpPr/>
            <p:nvPr/>
          </p:nvSpPr>
          <p:spPr bwMode="auto">
            <a:xfrm>
              <a:off x="723060" y="4015840"/>
              <a:ext cx="212711" cy="201574"/>
            </a:xfrm>
            <a:prstGeom prst="ellipse">
              <a:avLst/>
            </a:prstGeom>
            <a:solidFill>
              <a:schemeClr val="accent5">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D</a:t>
              </a:r>
            </a:p>
          </p:txBody>
        </p:sp>
        <p:sp>
          <p:nvSpPr>
            <p:cNvPr id="169" name="Oval 168"/>
            <p:cNvSpPr/>
            <p:nvPr/>
          </p:nvSpPr>
          <p:spPr bwMode="auto">
            <a:xfrm>
              <a:off x="723060" y="4249158"/>
              <a:ext cx="212711" cy="201573"/>
            </a:xfrm>
            <a:prstGeom prst="ellipse">
              <a:avLst/>
            </a:prstGeom>
            <a:solidFill>
              <a:schemeClr val="accent5">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E</a:t>
              </a:r>
            </a:p>
          </p:txBody>
        </p:sp>
        <p:sp>
          <p:nvSpPr>
            <p:cNvPr id="170" name="Oval 169"/>
            <p:cNvSpPr/>
            <p:nvPr/>
          </p:nvSpPr>
          <p:spPr bwMode="auto">
            <a:xfrm>
              <a:off x="1292933" y="4022189"/>
              <a:ext cx="212711" cy="201574"/>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F</a:t>
              </a:r>
            </a:p>
          </p:txBody>
        </p:sp>
        <p:sp>
          <p:nvSpPr>
            <p:cNvPr id="171" name="Oval 170"/>
            <p:cNvSpPr>
              <a:spLocks noChangeAspect="1"/>
            </p:cNvSpPr>
            <p:nvPr/>
          </p:nvSpPr>
          <p:spPr bwMode="auto">
            <a:xfrm>
              <a:off x="1292933" y="4261855"/>
              <a:ext cx="212711" cy="203161"/>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G</a:t>
              </a:r>
            </a:p>
          </p:txBody>
        </p:sp>
        <p:sp>
          <p:nvSpPr>
            <p:cNvPr id="172" name="Oval 171"/>
            <p:cNvSpPr/>
            <p:nvPr/>
          </p:nvSpPr>
          <p:spPr bwMode="auto">
            <a:xfrm>
              <a:off x="1624699" y="4136466"/>
              <a:ext cx="212711" cy="201574"/>
            </a:xfrm>
            <a:prstGeom prst="ellipse">
              <a:avLst/>
            </a:prstGeom>
            <a:solidFill>
              <a:schemeClr val="accent3">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H</a:t>
              </a:r>
            </a:p>
          </p:txBody>
        </p:sp>
        <p:sp>
          <p:nvSpPr>
            <p:cNvPr id="173" name="Oval 172"/>
            <p:cNvSpPr>
              <a:spLocks noChangeAspect="1"/>
            </p:cNvSpPr>
            <p:nvPr/>
          </p:nvSpPr>
          <p:spPr bwMode="auto">
            <a:xfrm>
              <a:off x="886561" y="3414295"/>
              <a:ext cx="212711" cy="201573"/>
            </a:xfrm>
            <a:prstGeom prst="ellipse">
              <a:avLst/>
            </a:prstGeom>
            <a:solidFill>
              <a:srgbClr val="5AFF2D"/>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A</a:t>
              </a:r>
            </a:p>
          </p:txBody>
        </p:sp>
        <p:cxnSp>
          <p:nvCxnSpPr>
            <p:cNvPr id="29805" name="Straight Arrow Connector 173"/>
            <p:cNvCxnSpPr>
              <a:cxnSpLocks noChangeShapeType="1"/>
            </p:cNvCxnSpPr>
            <p:nvPr/>
          </p:nvCxnSpPr>
          <p:spPr bwMode="auto">
            <a:xfrm flipV="1">
              <a:off x="247712" y="3119077"/>
              <a:ext cx="0" cy="161734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6" name="Straight Arrow Connector 174"/>
            <p:cNvCxnSpPr>
              <a:cxnSpLocks noChangeShapeType="1"/>
            </p:cNvCxnSpPr>
            <p:nvPr/>
          </p:nvCxnSpPr>
          <p:spPr bwMode="auto">
            <a:xfrm>
              <a:off x="76990" y="4574690"/>
              <a:ext cx="2048665"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07" name="Straight Connector 176"/>
            <p:cNvCxnSpPr>
              <a:cxnSpLocks noChangeShapeType="1"/>
            </p:cNvCxnSpPr>
            <p:nvPr/>
          </p:nvCxnSpPr>
          <p:spPr bwMode="auto">
            <a:xfrm>
              <a:off x="2125655" y="3847204"/>
              <a:ext cx="1978553" cy="0"/>
            </a:xfrm>
            <a:prstGeom prst="line">
              <a:avLst/>
            </a:prstGeom>
            <a:noFill/>
            <a:ln w="31750" algn="ctr">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8" name="TextBox 177"/>
          <p:cNvSpPr txBox="1"/>
          <p:nvPr/>
        </p:nvSpPr>
        <p:spPr>
          <a:xfrm>
            <a:off x="1537920" y="2949430"/>
            <a:ext cx="1116488" cy="360755"/>
          </a:xfrm>
          <a:prstGeom prst="rect">
            <a:avLst/>
          </a:prstGeom>
          <a:noFill/>
        </p:spPr>
        <p:txBody>
          <a:bodyPr wrap="none" lIns="82945" tIns="41473" rIns="82945" bIns="41473">
            <a:spAutoFit/>
          </a:bodyPr>
          <a:lstStyle/>
          <a:p>
            <a:pPr>
              <a:defRPr/>
            </a:pPr>
            <a:r>
              <a:rPr lang="en-GB" b="1" dirty="0">
                <a:solidFill>
                  <a:schemeClr val="tx1"/>
                </a:solidFill>
                <a:latin typeface="+mj-lt"/>
                <a:cs typeface="Times New Roman"/>
              </a:rPr>
              <a:t>Low </a:t>
            </a:r>
            <a:r>
              <a:rPr lang="en-GB" b="1" dirty="0" err="1">
                <a:solidFill>
                  <a:schemeClr val="tx1"/>
                </a:solidFill>
                <a:latin typeface="+mj-lt"/>
                <a:cs typeface="Times New Roman"/>
              </a:rPr>
              <a:t>Eps</a:t>
            </a:r>
            <a:endParaRPr lang="en-GB" b="1" dirty="0">
              <a:solidFill>
                <a:schemeClr val="tx1"/>
              </a:solidFill>
              <a:latin typeface="+mj-lt"/>
            </a:endParaRPr>
          </a:p>
        </p:txBody>
      </p:sp>
      <p:grpSp>
        <p:nvGrpSpPr>
          <p:cNvPr id="222" name="Group 221"/>
          <p:cNvGrpSpPr>
            <a:grpSpLocks/>
          </p:cNvGrpSpPr>
          <p:nvPr/>
        </p:nvGrpSpPr>
        <p:grpSpPr bwMode="auto">
          <a:xfrm>
            <a:off x="4999681" y="1473275"/>
            <a:ext cx="3633120" cy="1467514"/>
            <a:chOff x="89248" y="5017559"/>
            <a:chExt cx="4004499" cy="1617348"/>
          </a:xfrm>
        </p:grpSpPr>
        <p:grpSp>
          <p:nvGrpSpPr>
            <p:cNvPr id="29754" name="Group 178"/>
            <p:cNvGrpSpPr>
              <a:grpSpLocks/>
            </p:cNvGrpSpPr>
            <p:nvPr/>
          </p:nvGrpSpPr>
          <p:grpSpPr bwMode="auto">
            <a:xfrm>
              <a:off x="2320847" y="5076285"/>
              <a:ext cx="1587197" cy="1299397"/>
              <a:chOff x="2594260" y="1174267"/>
              <a:chExt cx="1587197" cy="1299397"/>
            </a:xfrm>
          </p:grpSpPr>
          <p:sp>
            <p:nvSpPr>
              <p:cNvPr id="180" name="TextBox 179"/>
              <p:cNvSpPr txBox="1"/>
              <p:nvPr/>
            </p:nvSpPr>
            <p:spPr bwMode="auto">
              <a:xfrm flipH="1">
                <a:off x="2594260" y="1174267"/>
                <a:ext cx="199987" cy="324645"/>
              </a:xfrm>
              <a:prstGeom prst="rect">
                <a:avLst/>
              </a:prstGeom>
              <a:noFill/>
            </p:spPr>
            <p:txBody>
              <a:bodyPr lIns="0" tIns="46800" rIns="90000" bIns="46800">
                <a:spAutoFit/>
              </a:bodyPr>
              <a:lstStyle/>
              <a:p>
                <a:pPr>
                  <a:defRPr/>
                </a:pPr>
                <a:r>
                  <a:rPr lang="en-GB" sz="1300" b="1" dirty="0">
                    <a:latin typeface="+mj-lt"/>
                  </a:rPr>
                  <a:t>A</a:t>
                </a:r>
              </a:p>
            </p:txBody>
          </p:sp>
          <p:sp>
            <p:nvSpPr>
              <p:cNvPr id="181" name="TextBox 180"/>
              <p:cNvSpPr txBox="1"/>
              <p:nvPr/>
            </p:nvSpPr>
            <p:spPr bwMode="auto">
              <a:xfrm flipH="1">
                <a:off x="2773614" y="1174267"/>
                <a:ext cx="203161" cy="322241"/>
              </a:xfrm>
              <a:prstGeom prst="rect">
                <a:avLst/>
              </a:prstGeom>
              <a:noFill/>
            </p:spPr>
            <p:txBody>
              <a:bodyPr>
                <a:spAutoFit/>
              </a:bodyPr>
              <a:lstStyle/>
              <a:p>
                <a:pPr>
                  <a:defRPr/>
                </a:pPr>
                <a:r>
                  <a:rPr lang="en-GB" sz="1300" b="1" dirty="0">
                    <a:latin typeface="+mj-lt"/>
                  </a:rPr>
                  <a:t>B</a:t>
                </a:r>
              </a:p>
            </p:txBody>
          </p:sp>
          <p:sp>
            <p:nvSpPr>
              <p:cNvPr id="182" name="TextBox 181"/>
              <p:cNvSpPr txBox="1"/>
              <p:nvPr/>
            </p:nvSpPr>
            <p:spPr bwMode="auto">
              <a:xfrm flipH="1">
                <a:off x="2976774" y="1174267"/>
                <a:ext cx="199987" cy="322241"/>
              </a:xfrm>
              <a:prstGeom prst="rect">
                <a:avLst/>
              </a:prstGeom>
              <a:noFill/>
            </p:spPr>
            <p:txBody>
              <a:bodyPr>
                <a:spAutoFit/>
              </a:bodyPr>
              <a:lstStyle/>
              <a:p>
                <a:pPr>
                  <a:defRPr/>
                </a:pPr>
                <a:r>
                  <a:rPr lang="en-GB" sz="1300" b="1" dirty="0">
                    <a:latin typeface="+mj-lt"/>
                  </a:rPr>
                  <a:t>C</a:t>
                </a:r>
              </a:p>
            </p:txBody>
          </p:sp>
          <p:sp>
            <p:nvSpPr>
              <p:cNvPr id="183" name="TextBox 182"/>
              <p:cNvSpPr txBox="1"/>
              <p:nvPr/>
            </p:nvSpPr>
            <p:spPr bwMode="auto">
              <a:xfrm flipH="1">
                <a:off x="3176762" y="1174267"/>
                <a:ext cx="199987" cy="322241"/>
              </a:xfrm>
              <a:prstGeom prst="rect">
                <a:avLst/>
              </a:prstGeom>
              <a:noFill/>
            </p:spPr>
            <p:txBody>
              <a:bodyPr>
                <a:spAutoFit/>
              </a:bodyPr>
              <a:lstStyle/>
              <a:p>
                <a:pPr>
                  <a:defRPr/>
                </a:pPr>
                <a:r>
                  <a:rPr lang="en-GB" sz="1300" b="1" dirty="0">
                    <a:latin typeface="+mj-lt"/>
                  </a:rPr>
                  <a:t>D</a:t>
                </a:r>
              </a:p>
            </p:txBody>
          </p:sp>
          <p:sp>
            <p:nvSpPr>
              <p:cNvPr id="184" name="TextBox 183"/>
              <p:cNvSpPr txBox="1"/>
              <p:nvPr/>
            </p:nvSpPr>
            <p:spPr bwMode="auto">
              <a:xfrm flipH="1">
                <a:off x="3376749" y="1174267"/>
                <a:ext cx="201574" cy="322241"/>
              </a:xfrm>
              <a:prstGeom prst="rect">
                <a:avLst/>
              </a:prstGeom>
              <a:noFill/>
            </p:spPr>
            <p:txBody>
              <a:bodyPr>
                <a:spAutoFit/>
              </a:bodyPr>
              <a:lstStyle/>
              <a:p>
                <a:pPr>
                  <a:defRPr/>
                </a:pPr>
                <a:r>
                  <a:rPr lang="en-GB" sz="1300" b="1" dirty="0">
                    <a:latin typeface="+mj-lt"/>
                  </a:rPr>
                  <a:t>E</a:t>
                </a:r>
              </a:p>
            </p:txBody>
          </p:sp>
          <p:sp>
            <p:nvSpPr>
              <p:cNvPr id="185" name="TextBox 184"/>
              <p:cNvSpPr txBox="1"/>
              <p:nvPr/>
            </p:nvSpPr>
            <p:spPr bwMode="auto">
              <a:xfrm flipH="1">
                <a:off x="3578322" y="1174267"/>
                <a:ext cx="201575" cy="322241"/>
              </a:xfrm>
              <a:prstGeom prst="rect">
                <a:avLst/>
              </a:prstGeom>
              <a:noFill/>
            </p:spPr>
            <p:txBody>
              <a:bodyPr>
                <a:spAutoFit/>
              </a:bodyPr>
              <a:lstStyle/>
              <a:p>
                <a:pPr>
                  <a:defRPr/>
                </a:pPr>
                <a:r>
                  <a:rPr lang="en-GB" sz="1300" b="1" dirty="0">
                    <a:latin typeface="+mj-lt"/>
                  </a:rPr>
                  <a:t>F</a:t>
                </a:r>
              </a:p>
            </p:txBody>
          </p:sp>
          <p:sp>
            <p:nvSpPr>
              <p:cNvPr id="186" name="TextBox 185"/>
              <p:cNvSpPr txBox="1"/>
              <p:nvPr/>
            </p:nvSpPr>
            <p:spPr bwMode="auto">
              <a:xfrm flipH="1">
                <a:off x="3779897" y="1174267"/>
                <a:ext cx="201574" cy="322241"/>
              </a:xfrm>
              <a:prstGeom prst="rect">
                <a:avLst/>
              </a:prstGeom>
              <a:noFill/>
            </p:spPr>
            <p:txBody>
              <a:bodyPr>
                <a:spAutoFit/>
              </a:bodyPr>
              <a:lstStyle/>
              <a:p>
                <a:pPr>
                  <a:defRPr/>
                </a:pPr>
                <a:r>
                  <a:rPr lang="en-GB" sz="1300" b="1" dirty="0">
                    <a:latin typeface="+mj-lt"/>
                  </a:rPr>
                  <a:t>G</a:t>
                </a:r>
              </a:p>
            </p:txBody>
          </p:sp>
          <p:sp>
            <p:nvSpPr>
              <p:cNvPr id="187" name="TextBox 186"/>
              <p:cNvSpPr txBox="1"/>
              <p:nvPr/>
            </p:nvSpPr>
            <p:spPr bwMode="auto">
              <a:xfrm flipH="1">
                <a:off x="3981470" y="1174267"/>
                <a:ext cx="199987" cy="322241"/>
              </a:xfrm>
              <a:prstGeom prst="rect">
                <a:avLst/>
              </a:prstGeom>
              <a:noFill/>
            </p:spPr>
            <p:txBody>
              <a:bodyPr>
                <a:spAutoFit/>
              </a:bodyPr>
              <a:lstStyle/>
              <a:p>
                <a:pPr>
                  <a:defRPr/>
                </a:pPr>
                <a:r>
                  <a:rPr lang="en-GB" sz="1300" b="1" dirty="0">
                    <a:latin typeface="+mj-lt"/>
                  </a:rPr>
                  <a:t>H</a:t>
                </a:r>
              </a:p>
            </p:txBody>
          </p:sp>
          <p:cxnSp>
            <p:nvCxnSpPr>
              <p:cNvPr id="29774" name="Straight Connector 66"/>
              <p:cNvCxnSpPr>
                <a:cxnSpLocks noChangeShapeType="1"/>
                <a:stCxn id="181" idx="2"/>
              </p:cNvCxnSpPr>
              <p:nvPr/>
            </p:nvCxnSpPr>
            <p:spPr bwMode="auto">
              <a:xfrm>
                <a:off x="2875195" y="1496508"/>
                <a:ext cx="255"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75" name="Straight Connector 67"/>
              <p:cNvCxnSpPr>
                <a:cxnSpLocks noChangeShapeType="1"/>
                <a:stCxn id="182" idx="2"/>
              </p:cNvCxnSpPr>
              <p:nvPr/>
            </p:nvCxnSpPr>
            <p:spPr bwMode="auto">
              <a:xfrm flipH="1">
                <a:off x="3076424" y="1496508"/>
                <a:ext cx="344"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76" name="Straight Connector 68"/>
              <p:cNvCxnSpPr>
                <a:cxnSpLocks noChangeShapeType="1"/>
              </p:cNvCxnSpPr>
              <p:nvPr/>
            </p:nvCxnSpPr>
            <p:spPr bwMode="auto">
              <a:xfrm rot="10800000" flipH="1">
                <a:off x="2875449" y="1753668"/>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77" name="Straight Connector 69"/>
              <p:cNvCxnSpPr>
                <a:cxnSpLocks noChangeShapeType="1"/>
              </p:cNvCxnSpPr>
              <p:nvPr/>
            </p:nvCxnSpPr>
            <p:spPr bwMode="auto">
              <a:xfrm flipH="1">
                <a:off x="3277396" y="1507492"/>
                <a:ext cx="173" cy="24617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78" name="Straight Connector 70"/>
              <p:cNvCxnSpPr>
                <a:cxnSpLocks noChangeShapeType="1"/>
                <a:stCxn id="184" idx="2"/>
              </p:cNvCxnSpPr>
              <p:nvPr/>
            </p:nvCxnSpPr>
            <p:spPr bwMode="auto">
              <a:xfrm>
                <a:off x="3477536" y="1496508"/>
                <a:ext cx="832" cy="25716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79" name="Straight Connector 71"/>
              <p:cNvCxnSpPr>
                <a:cxnSpLocks noChangeShapeType="1"/>
              </p:cNvCxnSpPr>
              <p:nvPr/>
            </p:nvCxnSpPr>
            <p:spPr bwMode="auto">
              <a:xfrm rot="10800000" flipH="1" flipV="1">
                <a:off x="3277396" y="1753667"/>
                <a:ext cx="200974" cy="2"/>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0" name="Straight Connector 72"/>
              <p:cNvCxnSpPr>
                <a:cxnSpLocks noChangeShapeType="1"/>
                <a:stCxn id="185" idx="2"/>
              </p:cNvCxnSpPr>
              <p:nvPr/>
            </p:nvCxnSpPr>
            <p:spPr bwMode="auto">
              <a:xfrm>
                <a:off x="3679109" y="1496508"/>
                <a:ext cx="235"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1" name="Straight Connector 73"/>
              <p:cNvCxnSpPr>
                <a:cxnSpLocks noChangeShapeType="1"/>
                <a:stCxn id="186" idx="2"/>
              </p:cNvCxnSpPr>
              <p:nvPr/>
            </p:nvCxnSpPr>
            <p:spPr bwMode="auto">
              <a:xfrm flipH="1">
                <a:off x="3880319" y="1496508"/>
                <a:ext cx="365"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2" name="Straight Connector 74"/>
              <p:cNvCxnSpPr>
                <a:cxnSpLocks noChangeShapeType="1"/>
              </p:cNvCxnSpPr>
              <p:nvPr/>
            </p:nvCxnSpPr>
            <p:spPr bwMode="auto">
              <a:xfrm rot="10800000" flipH="1">
                <a:off x="3679344" y="1753667"/>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3" name="Straight Connector 75"/>
              <p:cNvCxnSpPr>
                <a:cxnSpLocks noChangeShapeType="1"/>
                <a:stCxn id="187" idx="2"/>
              </p:cNvCxnSpPr>
              <p:nvPr/>
            </p:nvCxnSpPr>
            <p:spPr bwMode="auto">
              <a:xfrm flipH="1">
                <a:off x="4081292" y="1496508"/>
                <a:ext cx="172" cy="43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4" name="Straight Connector 76"/>
              <p:cNvCxnSpPr>
                <a:cxnSpLocks noChangeShapeType="1"/>
              </p:cNvCxnSpPr>
              <p:nvPr/>
            </p:nvCxnSpPr>
            <p:spPr bwMode="auto">
              <a:xfrm rot="10800000" flipH="1" flipV="1">
                <a:off x="2975936"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5" name="Straight Connector 77"/>
              <p:cNvCxnSpPr>
                <a:cxnSpLocks noChangeShapeType="1"/>
              </p:cNvCxnSpPr>
              <p:nvPr/>
            </p:nvCxnSpPr>
            <p:spPr bwMode="auto">
              <a:xfrm rot="10800000" flipH="1" flipV="1">
                <a:off x="3377883"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6" name="Straight Connector 78"/>
              <p:cNvCxnSpPr>
                <a:cxnSpLocks noChangeShapeType="1"/>
              </p:cNvCxnSpPr>
              <p:nvPr/>
            </p:nvCxnSpPr>
            <p:spPr bwMode="auto">
              <a:xfrm rot="10800000" flipH="1">
                <a:off x="2975936" y="1933667"/>
                <a:ext cx="401948"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7" name="Straight Connector 79"/>
              <p:cNvCxnSpPr>
                <a:cxnSpLocks noChangeShapeType="1"/>
              </p:cNvCxnSpPr>
              <p:nvPr/>
            </p:nvCxnSpPr>
            <p:spPr bwMode="auto">
              <a:xfrm rot="10800000" flipH="1" flipV="1">
                <a:off x="3779831"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8" name="Straight Connector 80"/>
              <p:cNvCxnSpPr>
                <a:cxnSpLocks noChangeShapeType="1"/>
              </p:cNvCxnSpPr>
              <p:nvPr/>
            </p:nvCxnSpPr>
            <p:spPr bwMode="auto">
              <a:xfrm rot="10800000" flipH="1">
                <a:off x="3779831" y="1933667"/>
                <a:ext cx="30146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89" name="Straight Connector 81"/>
              <p:cNvCxnSpPr>
                <a:cxnSpLocks noChangeShapeType="1"/>
              </p:cNvCxnSpPr>
              <p:nvPr/>
            </p:nvCxnSpPr>
            <p:spPr bwMode="auto">
              <a:xfrm rot="10800000" flipH="1" flipV="1">
                <a:off x="3176909"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0" name="Straight Connector 82"/>
              <p:cNvCxnSpPr>
                <a:cxnSpLocks noChangeShapeType="1"/>
              </p:cNvCxnSpPr>
              <p:nvPr/>
            </p:nvCxnSpPr>
            <p:spPr bwMode="auto">
              <a:xfrm rot="10800000" flipH="1" flipV="1">
                <a:off x="3930560"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1" name="Straight Connector 83"/>
              <p:cNvCxnSpPr>
                <a:cxnSpLocks noChangeShapeType="1"/>
              </p:cNvCxnSpPr>
              <p:nvPr/>
            </p:nvCxnSpPr>
            <p:spPr bwMode="auto">
              <a:xfrm rot="10800000" flipH="1">
                <a:off x="3176909" y="2219797"/>
                <a:ext cx="75365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2" name="Straight Connector 84"/>
              <p:cNvCxnSpPr>
                <a:cxnSpLocks noChangeShapeType="1"/>
              </p:cNvCxnSpPr>
              <p:nvPr/>
            </p:nvCxnSpPr>
            <p:spPr bwMode="auto">
              <a:xfrm rot="10800000" flipH="1" flipV="1">
                <a:off x="3553735" y="2219797"/>
                <a:ext cx="0" cy="11999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3" name="Straight Connector 85"/>
              <p:cNvCxnSpPr>
                <a:cxnSpLocks noChangeShapeType="1"/>
                <a:stCxn id="180" idx="2"/>
              </p:cNvCxnSpPr>
              <p:nvPr/>
            </p:nvCxnSpPr>
            <p:spPr bwMode="auto">
              <a:xfrm>
                <a:off x="2694253" y="1498912"/>
                <a:ext cx="1143" cy="84088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4" name="Straight Connector 86"/>
              <p:cNvCxnSpPr>
                <a:cxnSpLocks noChangeShapeType="1"/>
              </p:cNvCxnSpPr>
              <p:nvPr/>
            </p:nvCxnSpPr>
            <p:spPr bwMode="auto">
              <a:xfrm rot="10800000" flipH="1">
                <a:off x="2674475" y="2339796"/>
                <a:ext cx="879260"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95" name="Straight Connector 87"/>
              <p:cNvCxnSpPr>
                <a:cxnSpLocks noChangeShapeType="1"/>
              </p:cNvCxnSpPr>
              <p:nvPr/>
            </p:nvCxnSpPr>
            <p:spPr bwMode="auto">
              <a:xfrm rot="10800000" flipH="1" flipV="1">
                <a:off x="3076422" y="2339796"/>
                <a:ext cx="0" cy="13386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grpSp>
        <p:sp>
          <p:nvSpPr>
            <p:cNvPr id="210" name="Oval 209"/>
            <p:cNvSpPr/>
            <p:nvPr/>
          </p:nvSpPr>
          <p:spPr bwMode="auto">
            <a:xfrm>
              <a:off x="374943" y="5914322"/>
              <a:ext cx="212684" cy="201574"/>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B</a:t>
              </a:r>
            </a:p>
          </p:txBody>
        </p:sp>
        <p:sp>
          <p:nvSpPr>
            <p:cNvPr id="211" name="Oval 210"/>
            <p:cNvSpPr/>
            <p:nvPr/>
          </p:nvSpPr>
          <p:spPr bwMode="auto">
            <a:xfrm>
              <a:off x="374943" y="6147640"/>
              <a:ext cx="212684" cy="201573"/>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C</a:t>
              </a:r>
            </a:p>
          </p:txBody>
        </p:sp>
        <p:sp>
          <p:nvSpPr>
            <p:cNvPr id="212" name="Oval 211"/>
            <p:cNvSpPr/>
            <p:nvPr/>
          </p:nvSpPr>
          <p:spPr bwMode="auto">
            <a:xfrm>
              <a:off x="722540" y="5914322"/>
              <a:ext cx="212684" cy="201574"/>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D</a:t>
              </a:r>
            </a:p>
          </p:txBody>
        </p:sp>
        <p:sp>
          <p:nvSpPr>
            <p:cNvPr id="213" name="Oval 212"/>
            <p:cNvSpPr/>
            <p:nvPr/>
          </p:nvSpPr>
          <p:spPr bwMode="auto">
            <a:xfrm>
              <a:off x="722540" y="6147640"/>
              <a:ext cx="212684" cy="201573"/>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E</a:t>
              </a:r>
            </a:p>
          </p:txBody>
        </p:sp>
        <p:sp>
          <p:nvSpPr>
            <p:cNvPr id="214" name="Oval 213"/>
            <p:cNvSpPr/>
            <p:nvPr/>
          </p:nvSpPr>
          <p:spPr bwMode="auto">
            <a:xfrm>
              <a:off x="1305041" y="5920671"/>
              <a:ext cx="214272" cy="201574"/>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F</a:t>
              </a:r>
            </a:p>
          </p:txBody>
        </p:sp>
        <p:sp>
          <p:nvSpPr>
            <p:cNvPr id="215" name="Oval 214"/>
            <p:cNvSpPr>
              <a:spLocks noChangeAspect="1"/>
            </p:cNvSpPr>
            <p:nvPr/>
          </p:nvSpPr>
          <p:spPr bwMode="auto">
            <a:xfrm>
              <a:off x="1305041" y="6160337"/>
              <a:ext cx="214272" cy="203161"/>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G</a:t>
              </a:r>
            </a:p>
          </p:txBody>
        </p:sp>
        <p:sp>
          <p:nvSpPr>
            <p:cNvPr id="216" name="Oval 215"/>
            <p:cNvSpPr/>
            <p:nvPr/>
          </p:nvSpPr>
          <p:spPr bwMode="auto">
            <a:xfrm>
              <a:off x="1636766" y="6034948"/>
              <a:ext cx="212684" cy="201574"/>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H</a:t>
              </a:r>
            </a:p>
          </p:txBody>
        </p:sp>
        <p:sp>
          <p:nvSpPr>
            <p:cNvPr id="217" name="Oval 216"/>
            <p:cNvSpPr>
              <a:spLocks noChangeAspect="1"/>
            </p:cNvSpPr>
            <p:nvPr/>
          </p:nvSpPr>
          <p:spPr bwMode="auto">
            <a:xfrm>
              <a:off x="898719" y="5312777"/>
              <a:ext cx="212684" cy="201573"/>
            </a:xfrm>
            <a:prstGeom prst="ellipse">
              <a:avLst/>
            </a:prstGeom>
            <a:solidFill>
              <a:srgbClr val="5AFF2D"/>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A</a:t>
              </a:r>
            </a:p>
          </p:txBody>
        </p:sp>
        <p:cxnSp>
          <p:nvCxnSpPr>
            <p:cNvPr id="29763" name="Straight Arrow Connector 217"/>
            <p:cNvCxnSpPr>
              <a:cxnSpLocks noChangeShapeType="1"/>
            </p:cNvCxnSpPr>
            <p:nvPr/>
          </p:nvCxnSpPr>
          <p:spPr bwMode="auto">
            <a:xfrm flipV="1">
              <a:off x="259970" y="5017559"/>
              <a:ext cx="0" cy="161734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4" name="Straight Arrow Connector 218"/>
            <p:cNvCxnSpPr>
              <a:cxnSpLocks noChangeShapeType="1"/>
            </p:cNvCxnSpPr>
            <p:nvPr/>
          </p:nvCxnSpPr>
          <p:spPr bwMode="auto">
            <a:xfrm>
              <a:off x="89248" y="6473172"/>
              <a:ext cx="2048665"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5" name="Straight Connector 219"/>
            <p:cNvCxnSpPr>
              <a:cxnSpLocks noChangeShapeType="1"/>
            </p:cNvCxnSpPr>
            <p:nvPr/>
          </p:nvCxnSpPr>
          <p:spPr bwMode="auto">
            <a:xfrm>
              <a:off x="2115194" y="6000377"/>
              <a:ext cx="1978553" cy="0"/>
            </a:xfrm>
            <a:prstGeom prst="line">
              <a:avLst/>
            </a:prstGeom>
            <a:noFill/>
            <a:ln w="31750" algn="ctr">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1" name="TextBox 220"/>
          <p:cNvSpPr txBox="1"/>
          <p:nvPr/>
        </p:nvSpPr>
        <p:spPr>
          <a:xfrm>
            <a:off x="5927040" y="2950870"/>
            <a:ext cx="1167784" cy="360755"/>
          </a:xfrm>
          <a:prstGeom prst="rect">
            <a:avLst/>
          </a:prstGeom>
          <a:noFill/>
        </p:spPr>
        <p:txBody>
          <a:bodyPr wrap="none" lIns="82945" tIns="41473" rIns="82945" bIns="41473">
            <a:spAutoFit/>
          </a:bodyPr>
          <a:lstStyle/>
          <a:p>
            <a:pPr>
              <a:defRPr/>
            </a:pPr>
            <a:r>
              <a:rPr lang="en-GB" b="1" dirty="0">
                <a:solidFill>
                  <a:schemeClr val="tx1"/>
                </a:solidFill>
                <a:latin typeface="+mj-lt"/>
                <a:cs typeface="Times New Roman"/>
              </a:rPr>
              <a:t>High </a:t>
            </a:r>
            <a:r>
              <a:rPr lang="en-GB" b="1" dirty="0" err="1">
                <a:solidFill>
                  <a:schemeClr val="tx1"/>
                </a:solidFill>
                <a:latin typeface="+mj-lt"/>
                <a:cs typeface="Times New Roman"/>
              </a:rPr>
              <a:t>Eps</a:t>
            </a:r>
            <a:endParaRPr lang="en-GB" b="1" dirty="0">
              <a:solidFill>
                <a:schemeClr val="tx1"/>
              </a:solidFill>
              <a:latin typeface="+mj-lt"/>
            </a:endParaRPr>
          </a:p>
        </p:txBody>
      </p:sp>
      <p:sp>
        <p:nvSpPr>
          <p:cNvPr id="267" name="TextBox 266"/>
          <p:cNvSpPr txBox="1"/>
          <p:nvPr/>
        </p:nvSpPr>
        <p:spPr>
          <a:xfrm>
            <a:off x="3235681" y="5273834"/>
            <a:ext cx="1706393" cy="360755"/>
          </a:xfrm>
          <a:prstGeom prst="rect">
            <a:avLst/>
          </a:prstGeom>
          <a:noFill/>
        </p:spPr>
        <p:txBody>
          <a:bodyPr wrap="none" lIns="82945" tIns="41473" rIns="82945" bIns="41473">
            <a:spAutoFit/>
          </a:bodyPr>
          <a:lstStyle/>
          <a:p>
            <a:pPr>
              <a:defRPr/>
            </a:pPr>
            <a:r>
              <a:rPr lang="en-GB" b="1" dirty="0">
                <a:solidFill>
                  <a:schemeClr val="tx1"/>
                </a:solidFill>
                <a:latin typeface="+mj-lt"/>
                <a:cs typeface="Times New Roman"/>
              </a:rPr>
              <a:t>Multi-level cut</a:t>
            </a:r>
            <a:endParaRPr lang="en-GB" b="1" dirty="0">
              <a:solidFill>
                <a:schemeClr val="tx1"/>
              </a:solidFill>
              <a:latin typeface="+mj-lt"/>
            </a:endParaRPr>
          </a:p>
        </p:txBody>
      </p:sp>
      <p:grpSp>
        <p:nvGrpSpPr>
          <p:cNvPr id="272" name="Group 271"/>
          <p:cNvGrpSpPr>
            <a:grpSpLocks/>
          </p:cNvGrpSpPr>
          <p:nvPr/>
        </p:nvGrpSpPr>
        <p:grpSpPr bwMode="auto">
          <a:xfrm>
            <a:off x="2733120" y="3797679"/>
            <a:ext cx="3516480" cy="1467514"/>
            <a:chOff x="3013556" y="4185831"/>
            <a:chExt cx="3876556" cy="1617348"/>
          </a:xfrm>
        </p:grpSpPr>
        <p:grpSp>
          <p:nvGrpSpPr>
            <p:cNvPr id="29708" name="Group 223"/>
            <p:cNvGrpSpPr>
              <a:grpSpLocks/>
            </p:cNvGrpSpPr>
            <p:nvPr/>
          </p:nvGrpSpPr>
          <p:grpSpPr bwMode="auto">
            <a:xfrm>
              <a:off x="3013556" y="4185831"/>
              <a:ext cx="3819408" cy="1617348"/>
              <a:chOff x="89248" y="5017559"/>
              <a:chExt cx="3819408" cy="1617348"/>
            </a:xfrm>
          </p:grpSpPr>
          <p:grpSp>
            <p:nvGrpSpPr>
              <p:cNvPr id="29713" name="Group 224"/>
              <p:cNvGrpSpPr>
                <a:grpSpLocks/>
              </p:cNvGrpSpPr>
              <p:nvPr/>
            </p:nvGrpSpPr>
            <p:grpSpPr bwMode="auto">
              <a:xfrm>
                <a:off x="2321205" y="5076285"/>
                <a:ext cx="1587451" cy="1299397"/>
                <a:chOff x="2594618" y="1174267"/>
                <a:chExt cx="1587451" cy="1299397"/>
              </a:xfrm>
            </p:grpSpPr>
            <p:sp>
              <p:nvSpPr>
                <p:cNvPr id="237" name="TextBox 236"/>
                <p:cNvSpPr txBox="1"/>
                <p:nvPr/>
              </p:nvSpPr>
              <p:spPr bwMode="auto">
                <a:xfrm flipH="1">
                  <a:off x="2594618" y="1174267"/>
                  <a:ext cx="200019" cy="324645"/>
                </a:xfrm>
                <a:prstGeom prst="rect">
                  <a:avLst/>
                </a:prstGeom>
                <a:noFill/>
              </p:spPr>
              <p:txBody>
                <a:bodyPr lIns="0" tIns="46800" rIns="90000" bIns="46800">
                  <a:spAutoFit/>
                </a:bodyPr>
                <a:lstStyle/>
                <a:p>
                  <a:pPr>
                    <a:defRPr/>
                  </a:pPr>
                  <a:r>
                    <a:rPr lang="en-GB" sz="1300" b="1" dirty="0">
                      <a:latin typeface="+mj-lt"/>
                    </a:rPr>
                    <a:t>A</a:t>
                  </a:r>
                </a:p>
              </p:txBody>
            </p:sp>
            <p:sp>
              <p:nvSpPr>
                <p:cNvPr id="238" name="TextBox 237"/>
                <p:cNvSpPr txBox="1"/>
                <p:nvPr/>
              </p:nvSpPr>
              <p:spPr bwMode="auto">
                <a:xfrm flipH="1">
                  <a:off x="2774000" y="1174267"/>
                  <a:ext cx="203194" cy="322241"/>
                </a:xfrm>
                <a:prstGeom prst="rect">
                  <a:avLst/>
                </a:prstGeom>
                <a:noFill/>
              </p:spPr>
              <p:txBody>
                <a:bodyPr>
                  <a:spAutoFit/>
                </a:bodyPr>
                <a:lstStyle/>
                <a:p>
                  <a:pPr>
                    <a:defRPr/>
                  </a:pPr>
                  <a:r>
                    <a:rPr lang="en-GB" sz="1300" b="1" dirty="0">
                      <a:latin typeface="+mj-lt"/>
                    </a:rPr>
                    <a:t>B</a:t>
                  </a:r>
                </a:p>
              </p:txBody>
            </p:sp>
            <p:sp>
              <p:nvSpPr>
                <p:cNvPr id="239" name="TextBox 238"/>
                <p:cNvSpPr txBox="1"/>
                <p:nvPr/>
              </p:nvSpPr>
              <p:spPr bwMode="auto">
                <a:xfrm flipH="1">
                  <a:off x="2977194" y="1174267"/>
                  <a:ext cx="200019" cy="322241"/>
                </a:xfrm>
                <a:prstGeom prst="rect">
                  <a:avLst/>
                </a:prstGeom>
                <a:noFill/>
              </p:spPr>
              <p:txBody>
                <a:bodyPr>
                  <a:spAutoFit/>
                </a:bodyPr>
                <a:lstStyle/>
                <a:p>
                  <a:pPr>
                    <a:defRPr/>
                  </a:pPr>
                  <a:r>
                    <a:rPr lang="en-GB" sz="1300" b="1" dirty="0">
                      <a:latin typeface="+mj-lt"/>
                    </a:rPr>
                    <a:t>C</a:t>
                  </a:r>
                </a:p>
              </p:txBody>
            </p:sp>
            <p:sp>
              <p:nvSpPr>
                <p:cNvPr id="240" name="TextBox 239"/>
                <p:cNvSpPr txBox="1"/>
                <p:nvPr/>
              </p:nvSpPr>
              <p:spPr bwMode="auto">
                <a:xfrm flipH="1">
                  <a:off x="3177213" y="1174267"/>
                  <a:ext cx="200019" cy="322241"/>
                </a:xfrm>
                <a:prstGeom prst="rect">
                  <a:avLst/>
                </a:prstGeom>
                <a:noFill/>
              </p:spPr>
              <p:txBody>
                <a:bodyPr>
                  <a:spAutoFit/>
                </a:bodyPr>
                <a:lstStyle/>
                <a:p>
                  <a:pPr>
                    <a:defRPr/>
                  </a:pPr>
                  <a:r>
                    <a:rPr lang="en-GB" sz="1300" b="1" dirty="0">
                      <a:latin typeface="+mj-lt"/>
                    </a:rPr>
                    <a:t>D</a:t>
                  </a:r>
                </a:p>
              </p:txBody>
            </p:sp>
            <p:sp>
              <p:nvSpPr>
                <p:cNvPr id="241" name="TextBox 240"/>
                <p:cNvSpPr txBox="1"/>
                <p:nvPr/>
              </p:nvSpPr>
              <p:spPr bwMode="auto">
                <a:xfrm flipH="1">
                  <a:off x="3377232" y="1174267"/>
                  <a:ext cx="201606" cy="322241"/>
                </a:xfrm>
                <a:prstGeom prst="rect">
                  <a:avLst/>
                </a:prstGeom>
                <a:noFill/>
              </p:spPr>
              <p:txBody>
                <a:bodyPr>
                  <a:spAutoFit/>
                </a:bodyPr>
                <a:lstStyle/>
                <a:p>
                  <a:pPr>
                    <a:defRPr/>
                  </a:pPr>
                  <a:r>
                    <a:rPr lang="en-GB" sz="1300" b="1" dirty="0">
                      <a:latin typeface="+mj-lt"/>
                    </a:rPr>
                    <a:t>E</a:t>
                  </a:r>
                </a:p>
              </p:txBody>
            </p:sp>
            <p:sp>
              <p:nvSpPr>
                <p:cNvPr id="242" name="TextBox 241"/>
                <p:cNvSpPr txBox="1"/>
                <p:nvPr/>
              </p:nvSpPr>
              <p:spPr bwMode="auto">
                <a:xfrm flipH="1">
                  <a:off x="3578838" y="1174267"/>
                  <a:ext cx="201607" cy="322241"/>
                </a:xfrm>
                <a:prstGeom prst="rect">
                  <a:avLst/>
                </a:prstGeom>
                <a:noFill/>
              </p:spPr>
              <p:txBody>
                <a:bodyPr>
                  <a:spAutoFit/>
                </a:bodyPr>
                <a:lstStyle/>
                <a:p>
                  <a:pPr>
                    <a:defRPr/>
                  </a:pPr>
                  <a:r>
                    <a:rPr lang="en-GB" sz="1300" b="1" dirty="0">
                      <a:latin typeface="+mj-lt"/>
                    </a:rPr>
                    <a:t>F</a:t>
                  </a:r>
                </a:p>
              </p:txBody>
            </p:sp>
            <p:sp>
              <p:nvSpPr>
                <p:cNvPr id="243" name="TextBox 242"/>
                <p:cNvSpPr txBox="1"/>
                <p:nvPr/>
              </p:nvSpPr>
              <p:spPr bwMode="auto">
                <a:xfrm flipH="1">
                  <a:off x="3780444" y="1174267"/>
                  <a:ext cx="201606" cy="322241"/>
                </a:xfrm>
                <a:prstGeom prst="rect">
                  <a:avLst/>
                </a:prstGeom>
                <a:noFill/>
              </p:spPr>
              <p:txBody>
                <a:bodyPr>
                  <a:spAutoFit/>
                </a:bodyPr>
                <a:lstStyle/>
                <a:p>
                  <a:pPr>
                    <a:defRPr/>
                  </a:pPr>
                  <a:r>
                    <a:rPr lang="en-GB" sz="1300" b="1" dirty="0">
                      <a:latin typeface="+mj-lt"/>
                    </a:rPr>
                    <a:t>G</a:t>
                  </a:r>
                </a:p>
              </p:txBody>
            </p:sp>
            <p:sp>
              <p:nvSpPr>
                <p:cNvPr id="244" name="TextBox 243"/>
                <p:cNvSpPr txBox="1"/>
                <p:nvPr/>
              </p:nvSpPr>
              <p:spPr bwMode="auto">
                <a:xfrm flipH="1">
                  <a:off x="3982050" y="1174267"/>
                  <a:ext cx="200019" cy="322241"/>
                </a:xfrm>
                <a:prstGeom prst="rect">
                  <a:avLst/>
                </a:prstGeom>
                <a:noFill/>
              </p:spPr>
              <p:txBody>
                <a:bodyPr>
                  <a:spAutoFit/>
                </a:bodyPr>
                <a:lstStyle/>
                <a:p>
                  <a:pPr>
                    <a:defRPr/>
                  </a:pPr>
                  <a:r>
                    <a:rPr lang="en-GB" sz="1300" b="1" dirty="0">
                      <a:latin typeface="+mj-lt"/>
                    </a:rPr>
                    <a:t>H</a:t>
                  </a:r>
                </a:p>
              </p:txBody>
            </p:sp>
            <p:cxnSp>
              <p:nvCxnSpPr>
                <p:cNvPr id="29732" name="Straight Connector 66"/>
                <p:cNvCxnSpPr>
                  <a:cxnSpLocks noChangeShapeType="1"/>
                  <a:stCxn id="238" idx="2"/>
                </p:cNvCxnSpPr>
                <p:nvPr/>
              </p:nvCxnSpPr>
              <p:spPr bwMode="auto">
                <a:xfrm flipH="1">
                  <a:off x="2875450" y="1496508"/>
                  <a:ext cx="147"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3" name="Straight Connector 67"/>
                <p:cNvCxnSpPr>
                  <a:cxnSpLocks noChangeShapeType="1"/>
                  <a:stCxn id="239" idx="2"/>
                </p:cNvCxnSpPr>
                <p:nvPr/>
              </p:nvCxnSpPr>
              <p:spPr bwMode="auto">
                <a:xfrm flipH="1">
                  <a:off x="3076424" y="1496508"/>
                  <a:ext cx="779" cy="257161"/>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4" name="Straight Connector 68"/>
                <p:cNvCxnSpPr>
                  <a:cxnSpLocks noChangeShapeType="1"/>
                </p:cNvCxnSpPr>
                <p:nvPr/>
              </p:nvCxnSpPr>
              <p:spPr bwMode="auto">
                <a:xfrm rot="10800000" flipH="1">
                  <a:off x="2875449" y="1753668"/>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5" name="Straight Connector 69"/>
                <p:cNvCxnSpPr>
                  <a:cxnSpLocks noChangeShapeType="1"/>
                </p:cNvCxnSpPr>
                <p:nvPr/>
              </p:nvCxnSpPr>
              <p:spPr bwMode="auto">
                <a:xfrm flipH="1">
                  <a:off x="3277396" y="1507492"/>
                  <a:ext cx="173" cy="246177"/>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6" name="Straight Connector 70"/>
                <p:cNvCxnSpPr>
                  <a:cxnSpLocks noChangeShapeType="1"/>
                  <a:stCxn id="241" idx="2"/>
                </p:cNvCxnSpPr>
                <p:nvPr/>
              </p:nvCxnSpPr>
              <p:spPr bwMode="auto">
                <a:xfrm>
                  <a:off x="3478036" y="1496508"/>
                  <a:ext cx="333" cy="25716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7" name="Straight Connector 71"/>
                <p:cNvCxnSpPr>
                  <a:cxnSpLocks noChangeShapeType="1"/>
                </p:cNvCxnSpPr>
                <p:nvPr/>
              </p:nvCxnSpPr>
              <p:spPr bwMode="auto">
                <a:xfrm rot="10800000" flipH="1" flipV="1">
                  <a:off x="3277396" y="1753667"/>
                  <a:ext cx="200974" cy="2"/>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8" name="Straight Connector 72"/>
                <p:cNvCxnSpPr>
                  <a:cxnSpLocks noChangeShapeType="1"/>
                  <a:stCxn id="242" idx="2"/>
                </p:cNvCxnSpPr>
                <p:nvPr/>
              </p:nvCxnSpPr>
              <p:spPr bwMode="auto">
                <a:xfrm flipH="1">
                  <a:off x="3679344" y="1496508"/>
                  <a:ext cx="297"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39" name="Straight Connector 73"/>
                <p:cNvCxnSpPr>
                  <a:cxnSpLocks noChangeShapeType="1"/>
                  <a:stCxn id="243" idx="2"/>
                </p:cNvCxnSpPr>
                <p:nvPr/>
              </p:nvCxnSpPr>
              <p:spPr bwMode="auto">
                <a:xfrm flipH="1">
                  <a:off x="3880319" y="1496508"/>
                  <a:ext cx="928" cy="25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0" name="Straight Connector 74"/>
                <p:cNvCxnSpPr>
                  <a:cxnSpLocks noChangeShapeType="1"/>
                </p:cNvCxnSpPr>
                <p:nvPr/>
              </p:nvCxnSpPr>
              <p:spPr bwMode="auto">
                <a:xfrm rot="10800000" flipH="1">
                  <a:off x="3679344" y="1753667"/>
                  <a:ext cx="200974"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1" name="Straight Connector 75"/>
                <p:cNvCxnSpPr>
                  <a:cxnSpLocks noChangeShapeType="1"/>
                  <a:stCxn id="244" idx="2"/>
                </p:cNvCxnSpPr>
                <p:nvPr/>
              </p:nvCxnSpPr>
              <p:spPr bwMode="auto">
                <a:xfrm flipH="1">
                  <a:off x="4081292" y="1496508"/>
                  <a:ext cx="767" cy="43715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2" name="Straight Connector 76"/>
                <p:cNvCxnSpPr>
                  <a:cxnSpLocks noChangeShapeType="1"/>
                </p:cNvCxnSpPr>
                <p:nvPr/>
              </p:nvCxnSpPr>
              <p:spPr bwMode="auto">
                <a:xfrm rot="10800000" flipH="1" flipV="1">
                  <a:off x="2975936"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3" name="Straight Connector 77"/>
                <p:cNvCxnSpPr>
                  <a:cxnSpLocks noChangeShapeType="1"/>
                </p:cNvCxnSpPr>
                <p:nvPr/>
              </p:nvCxnSpPr>
              <p:spPr bwMode="auto">
                <a:xfrm rot="10800000" flipH="1" flipV="1">
                  <a:off x="3377883"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4" name="Straight Connector 78"/>
                <p:cNvCxnSpPr>
                  <a:cxnSpLocks noChangeShapeType="1"/>
                </p:cNvCxnSpPr>
                <p:nvPr/>
              </p:nvCxnSpPr>
              <p:spPr bwMode="auto">
                <a:xfrm rot="10800000" flipH="1">
                  <a:off x="2975936" y="1933667"/>
                  <a:ext cx="401948"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5" name="Straight Connector 79"/>
                <p:cNvCxnSpPr>
                  <a:cxnSpLocks noChangeShapeType="1"/>
                </p:cNvCxnSpPr>
                <p:nvPr/>
              </p:nvCxnSpPr>
              <p:spPr bwMode="auto">
                <a:xfrm rot="10800000" flipH="1" flipV="1">
                  <a:off x="3779831" y="1753669"/>
                  <a:ext cx="0" cy="17999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6" name="Straight Connector 80"/>
                <p:cNvCxnSpPr>
                  <a:cxnSpLocks noChangeShapeType="1"/>
                </p:cNvCxnSpPr>
                <p:nvPr/>
              </p:nvCxnSpPr>
              <p:spPr bwMode="auto">
                <a:xfrm rot="10800000" flipH="1">
                  <a:off x="3779831" y="1933667"/>
                  <a:ext cx="30146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7" name="Straight Connector 81"/>
                <p:cNvCxnSpPr>
                  <a:cxnSpLocks noChangeShapeType="1"/>
                </p:cNvCxnSpPr>
                <p:nvPr/>
              </p:nvCxnSpPr>
              <p:spPr bwMode="auto">
                <a:xfrm rot="10800000" flipH="1" flipV="1">
                  <a:off x="3176909"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8" name="Straight Connector 82"/>
                <p:cNvCxnSpPr>
                  <a:cxnSpLocks noChangeShapeType="1"/>
                </p:cNvCxnSpPr>
                <p:nvPr/>
              </p:nvCxnSpPr>
              <p:spPr bwMode="auto">
                <a:xfrm rot="10800000" flipH="1" flipV="1">
                  <a:off x="3930560" y="1933667"/>
                  <a:ext cx="0" cy="28613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49" name="Straight Connector 83"/>
                <p:cNvCxnSpPr>
                  <a:cxnSpLocks noChangeShapeType="1"/>
                </p:cNvCxnSpPr>
                <p:nvPr/>
              </p:nvCxnSpPr>
              <p:spPr bwMode="auto">
                <a:xfrm rot="10800000" flipH="1">
                  <a:off x="3176909" y="2219797"/>
                  <a:ext cx="753651"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50" name="Straight Connector 84"/>
                <p:cNvCxnSpPr>
                  <a:cxnSpLocks noChangeShapeType="1"/>
                </p:cNvCxnSpPr>
                <p:nvPr/>
              </p:nvCxnSpPr>
              <p:spPr bwMode="auto">
                <a:xfrm rot="10800000" flipH="1" flipV="1">
                  <a:off x="3553735" y="2219797"/>
                  <a:ext cx="0" cy="119999"/>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51" name="Straight Connector 85"/>
                <p:cNvCxnSpPr>
                  <a:cxnSpLocks noChangeShapeType="1"/>
                  <a:stCxn id="237" idx="2"/>
                </p:cNvCxnSpPr>
                <p:nvPr/>
              </p:nvCxnSpPr>
              <p:spPr bwMode="auto">
                <a:xfrm>
                  <a:off x="2694627" y="1498912"/>
                  <a:ext cx="768" cy="840885"/>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52" name="Straight Connector 86"/>
                <p:cNvCxnSpPr>
                  <a:cxnSpLocks noChangeShapeType="1"/>
                </p:cNvCxnSpPr>
                <p:nvPr/>
              </p:nvCxnSpPr>
              <p:spPr bwMode="auto">
                <a:xfrm rot="10800000" flipH="1">
                  <a:off x="2674475" y="2339796"/>
                  <a:ext cx="879260" cy="0"/>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cxnSp>
              <p:nvCxnSpPr>
                <p:cNvPr id="29753" name="Straight Connector 87"/>
                <p:cNvCxnSpPr>
                  <a:cxnSpLocks noChangeShapeType="1"/>
                </p:cNvCxnSpPr>
                <p:nvPr/>
              </p:nvCxnSpPr>
              <p:spPr bwMode="auto">
                <a:xfrm rot="10800000" flipH="1" flipV="1">
                  <a:off x="3076422" y="2339796"/>
                  <a:ext cx="0" cy="133868"/>
                </a:xfrm>
                <a:prstGeom prst="line">
                  <a:avLst/>
                </a:prstGeom>
                <a:noFill/>
                <a:ln w="31750" algn="ctr">
                  <a:solidFill>
                    <a:schemeClr val="tx1"/>
                  </a:solidFill>
                  <a:round/>
                  <a:headEnd/>
                  <a:tailEnd/>
                </a:ln>
                <a:extLst>
                  <a:ext uri="{909E8E84-426E-40DD-AFC4-6F175D3DCCD1}">
                    <a14:hiddenFill xmlns:a14="http://schemas.microsoft.com/office/drawing/2010/main">
                      <a:noFill/>
                    </a14:hiddenFill>
                  </a:ext>
                </a:extLst>
              </p:spPr>
            </p:cxnSp>
          </p:grpSp>
          <p:sp>
            <p:nvSpPr>
              <p:cNvPr id="226" name="Oval 225"/>
              <p:cNvSpPr/>
              <p:nvPr/>
            </p:nvSpPr>
            <p:spPr bwMode="auto">
              <a:xfrm>
                <a:off x="374989" y="5914322"/>
                <a:ext cx="212718" cy="201574"/>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B</a:t>
                </a:r>
              </a:p>
            </p:txBody>
          </p:sp>
          <p:sp>
            <p:nvSpPr>
              <p:cNvPr id="227" name="Oval 226"/>
              <p:cNvSpPr/>
              <p:nvPr/>
            </p:nvSpPr>
            <p:spPr bwMode="auto">
              <a:xfrm>
                <a:off x="374989" y="6147640"/>
                <a:ext cx="212718" cy="201573"/>
              </a:xfrm>
              <a:prstGeom prst="ellipse">
                <a:avLst/>
              </a:prstGeom>
              <a:solidFill>
                <a:schemeClr val="accent4"/>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C</a:t>
                </a:r>
              </a:p>
            </p:txBody>
          </p:sp>
          <p:sp>
            <p:nvSpPr>
              <p:cNvPr id="228" name="Oval 227"/>
              <p:cNvSpPr/>
              <p:nvPr/>
            </p:nvSpPr>
            <p:spPr bwMode="auto">
              <a:xfrm>
                <a:off x="722642" y="5914322"/>
                <a:ext cx="212718" cy="201574"/>
              </a:xfrm>
              <a:prstGeom prst="ellipse">
                <a:avLst/>
              </a:prstGeom>
              <a:solidFill>
                <a:schemeClr val="accent3">
                  <a:lumMod val="60000"/>
                  <a:lumOff val="40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D</a:t>
                </a:r>
              </a:p>
            </p:txBody>
          </p:sp>
          <p:sp>
            <p:nvSpPr>
              <p:cNvPr id="229" name="Oval 228"/>
              <p:cNvSpPr/>
              <p:nvPr/>
            </p:nvSpPr>
            <p:spPr bwMode="auto">
              <a:xfrm>
                <a:off x="722642" y="6147640"/>
                <a:ext cx="212718" cy="201573"/>
              </a:xfrm>
              <a:prstGeom prst="ellipse">
                <a:avLst/>
              </a:prstGeom>
              <a:solidFill>
                <a:schemeClr val="accent3">
                  <a:lumMod val="60000"/>
                  <a:lumOff val="40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E</a:t>
                </a:r>
              </a:p>
            </p:txBody>
          </p:sp>
          <p:sp>
            <p:nvSpPr>
              <p:cNvPr id="230" name="Oval 229"/>
              <p:cNvSpPr/>
              <p:nvPr/>
            </p:nvSpPr>
            <p:spPr bwMode="auto">
              <a:xfrm>
                <a:off x="1305236" y="5920671"/>
                <a:ext cx="212718" cy="201574"/>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F</a:t>
                </a:r>
              </a:p>
            </p:txBody>
          </p:sp>
          <p:sp>
            <p:nvSpPr>
              <p:cNvPr id="231" name="Oval 230"/>
              <p:cNvSpPr>
                <a:spLocks noChangeAspect="1"/>
              </p:cNvSpPr>
              <p:nvPr/>
            </p:nvSpPr>
            <p:spPr bwMode="auto">
              <a:xfrm>
                <a:off x="1305236" y="6160337"/>
                <a:ext cx="212718" cy="203161"/>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G</a:t>
                </a:r>
              </a:p>
            </p:txBody>
          </p:sp>
          <p:sp>
            <p:nvSpPr>
              <p:cNvPr id="232" name="Oval 231"/>
              <p:cNvSpPr/>
              <p:nvPr/>
            </p:nvSpPr>
            <p:spPr bwMode="auto">
              <a:xfrm>
                <a:off x="1614789" y="6034948"/>
                <a:ext cx="212718" cy="201574"/>
              </a:xfrm>
              <a:prstGeom prst="ellipse">
                <a:avLst/>
              </a:prstGeom>
              <a:solidFill>
                <a:schemeClr val="accent6">
                  <a:lumMod val="75000"/>
                </a:schemeClr>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H</a:t>
                </a:r>
              </a:p>
            </p:txBody>
          </p:sp>
          <p:sp>
            <p:nvSpPr>
              <p:cNvPr id="233" name="Oval 232"/>
              <p:cNvSpPr>
                <a:spLocks noChangeAspect="1"/>
              </p:cNvSpPr>
              <p:nvPr/>
            </p:nvSpPr>
            <p:spPr bwMode="auto">
              <a:xfrm>
                <a:off x="898848" y="5312777"/>
                <a:ext cx="212718" cy="201573"/>
              </a:xfrm>
              <a:prstGeom prst="ellipse">
                <a:avLst/>
              </a:prstGeom>
              <a:solidFill>
                <a:srgbClr val="5AFF2D"/>
              </a:solidFill>
              <a:ln w="31750" cap="flat" cmpd="sng" algn="ctr">
                <a:solidFill>
                  <a:schemeClr val="tx1"/>
                </a:solidFill>
                <a:prstDash val="solid"/>
                <a:round/>
                <a:headEnd type="none" w="med" len="med"/>
                <a:tailEnd type="none" w="med" len="med"/>
              </a:ln>
              <a:effectLst/>
            </p:spPr>
            <p:txBody>
              <a:bodyPr lIns="36000" tIns="0" rIns="0" bIns="0" anchor="ctr"/>
              <a:lstStyle/>
              <a:p>
                <a:pPr>
                  <a:buFont typeface="Times New Roman" pitchFamily="16" charset="0"/>
                  <a:buNone/>
                  <a:defRPr/>
                </a:pPr>
                <a:r>
                  <a:rPr lang="en-GB" sz="1100" b="1" dirty="0">
                    <a:latin typeface="+mj-lt"/>
                    <a:cs typeface="DejaVu Sans" charset="0"/>
                  </a:rPr>
                  <a:t>A</a:t>
                </a:r>
              </a:p>
            </p:txBody>
          </p:sp>
          <p:cxnSp>
            <p:nvCxnSpPr>
              <p:cNvPr id="29722" name="Straight Arrow Connector 233"/>
              <p:cNvCxnSpPr>
                <a:cxnSpLocks noChangeShapeType="1"/>
              </p:cNvCxnSpPr>
              <p:nvPr/>
            </p:nvCxnSpPr>
            <p:spPr bwMode="auto">
              <a:xfrm flipV="1">
                <a:off x="259970" y="5017559"/>
                <a:ext cx="0" cy="1617348"/>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3" name="Straight Arrow Connector 234"/>
              <p:cNvCxnSpPr>
                <a:cxnSpLocks noChangeShapeType="1"/>
              </p:cNvCxnSpPr>
              <p:nvPr/>
            </p:nvCxnSpPr>
            <p:spPr bwMode="auto">
              <a:xfrm>
                <a:off x="89248" y="6473172"/>
                <a:ext cx="2048665"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709" name="Group 270"/>
            <p:cNvGrpSpPr>
              <a:grpSpLocks/>
            </p:cNvGrpSpPr>
            <p:nvPr/>
          </p:nvGrpSpPr>
          <p:grpSpPr bwMode="auto">
            <a:xfrm rot="10800000" flipH="1">
              <a:off x="5052550" y="4913957"/>
              <a:ext cx="1837562" cy="174869"/>
              <a:chOff x="4034002" y="5064520"/>
              <a:chExt cx="1760931" cy="279833"/>
            </a:xfrm>
          </p:grpSpPr>
          <p:cxnSp>
            <p:nvCxnSpPr>
              <p:cNvPr id="29710" name="Straight Connector 155"/>
              <p:cNvCxnSpPr>
                <a:cxnSpLocks noChangeShapeType="1"/>
              </p:cNvCxnSpPr>
              <p:nvPr/>
            </p:nvCxnSpPr>
            <p:spPr bwMode="auto">
              <a:xfrm>
                <a:off x="4034002" y="5344353"/>
                <a:ext cx="1069178" cy="0"/>
              </a:xfrm>
              <a:prstGeom prst="line">
                <a:avLst/>
              </a:prstGeom>
              <a:noFill/>
              <a:ln w="31750"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29711" name="Straight Connector 156"/>
              <p:cNvCxnSpPr>
                <a:cxnSpLocks noChangeShapeType="1"/>
              </p:cNvCxnSpPr>
              <p:nvPr/>
            </p:nvCxnSpPr>
            <p:spPr bwMode="auto">
              <a:xfrm>
                <a:off x="5103180" y="5064520"/>
                <a:ext cx="691753" cy="16713"/>
              </a:xfrm>
              <a:prstGeom prst="line">
                <a:avLst/>
              </a:prstGeom>
              <a:noFill/>
              <a:ln w="31750"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29712" name="Straight Connector 157"/>
              <p:cNvCxnSpPr>
                <a:cxnSpLocks noChangeShapeType="1"/>
              </p:cNvCxnSpPr>
              <p:nvPr/>
            </p:nvCxnSpPr>
            <p:spPr bwMode="auto">
              <a:xfrm>
                <a:off x="5103180" y="5081233"/>
                <a:ext cx="0" cy="263120"/>
              </a:xfrm>
              <a:prstGeom prst="line">
                <a:avLst/>
              </a:prstGeom>
              <a:noFill/>
              <a:ln w="31750" algn="ctr">
                <a:solidFill>
                  <a:srgbClr val="FF0000"/>
                </a:solidFill>
                <a:prstDash val="sysDash"/>
                <a:round/>
                <a:headEnd/>
                <a:tailEnd/>
              </a:ln>
              <a:extLst>
                <a:ext uri="{909E8E84-426E-40DD-AFC4-6F175D3DCCD1}">
                  <a14:hiddenFill xmlns:a14="http://schemas.microsoft.com/office/drawing/2010/main">
                    <a:noFill/>
                  </a14:hiddenFill>
                </a:ext>
              </a:extLst>
            </p:spPr>
          </p:cxnSp>
        </p:grpSp>
      </p:grpSp>
    </p:spTree>
    <p:custDataLst>
      <p:tags r:id="rId1"/>
    </p:custDataLst>
    <p:extLst>
      <p:ext uri="{BB962C8B-B14F-4D97-AF65-F5344CB8AC3E}">
        <p14:creationId xmlns:p14="http://schemas.microsoft.com/office/powerpoint/2010/main" val="1831934449"/>
      </p:ext>
    </p:extLst>
  </p:cSld>
  <p:clrMapOvr>
    <a:masterClrMapping/>
  </p:clrMapOvr>
  <p:transition advTm="12667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3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221" grpId="0"/>
      <p:bldP spid="2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3985844"/>
            <a:ext cx="3098696" cy="2324022"/>
          </a:xfrm>
          <a:prstGeom prst="rect">
            <a:avLst/>
          </a:prstGeom>
        </p:spPr>
      </p:pic>
      <p:sp>
        <p:nvSpPr>
          <p:cNvPr id="10" name="5 Marcador de contenido"/>
          <p:cNvSpPr txBox="1">
            <a:spLocks/>
          </p:cNvSpPr>
          <p:nvPr/>
        </p:nvSpPr>
        <p:spPr>
          <a:xfrm>
            <a:off x="97761" y="1052513"/>
            <a:ext cx="8578695" cy="51133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Tx/>
              <a:buBlip>
                <a:blip r:embed="rId3"/>
              </a:buBlip>
              <a:defRPr sz="2400" kern="1200">
                <a:solidFill>
                  <a:srgbClr val="00499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rgbClr val="00499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00499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rgbClr val="00499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499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Full per </a:t>
            </a:r>
            <a:r>
              <a:rPr lang="en-US" dirty="0"/>
              <a:t>region HWC characterization </a:t>
            </a:r>
            <a:r>
              <a:rPr lang="en-US" dirty="0" smtClean="0"/>
              <a:t>from a single run</a:t>
            </a:r>
          </a:p>
          <a:p>
            <a:endParaRPr lang="en-US" dirty="0"/>
          </a:p>
        </p:txBody>
      </p:sp>
      <p:pic>
        <p:nvPicPr>
          <p:cNvPr id="9" name="Picture 5"/>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326956" y="1916832"/>
            <a:ext cx="3040138" cy="1188719"/>
          </a:xfrm>
          <a:prstGeom prst="rect">
            <a:avLst/>
          </a:prstGeom>
        </p:spPr>
      </p:pic>
      <p:pic>
        <p:nvPicPr>
          <p:cNvPr id="12"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72" y="1663042"/>
            <a:ext cx="2418191" cy="1765958"/>
          </a:xfrm>
          <a:prstGeom prst="rect">
            <a:avLst/>
          </a:prstGeom>
          <a:ln>
            <a:noFill/>
          </a:ln>
        </p:spPr>
      </p:pic>
      <p:sp>
        <p:nvSpPr>
          <p:cNvPr id="16" name="Title 1"/>
          <p:cNvSpPr>
            <a:spLocks noGrp="1"/>
          </p:cNvSpPr>
          <p:nvPr>
            <p:ph type="title"/>
          </p:nvPr>
        </p:nvSpPr>
        <p:spPr/>
        <p:txBody>
          <a:bodyPr/>
          <a:lstStyle/>
          <a:p>
            <a:r>
              <a:rPr lang="en-US" dirty="0" smtClean="0"/>
              <a:t>Projecting hardware counters based on clustering</a:t>
            </a:r>
            <a:endParaRPr lang="en-US" dirty="0"/>
          </a:p>
        </p:txBody>
      </p:sp>
      <p:pic>
        <p:nvPicPr>
          <p:cNvPr id="17" name="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6102" y="3980458"/>
            <a:ext cx="3167897" cy="2375924"/>
          </a:xfrm>
          <a:prstGeom prst="rect">
            <a:avLst/>
          </a:prstGeom>
          <a:ln>
            <a:noFill/>
          </a:ln>
        </p:spPr>
      </p:pic>
      <p:pic>
        <p:nvPicPr>
          <p:cNvPr id="18" name="9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2834" y="3975636"/>
            <a:ext cx="3112306" cy="2334230"/>
          </a:xfrm>
          <a:prstGeom prst="rect">
            <a:avLst/>
          </a:prstGeom>
          <a:ln>
            <a:noFill/>
          </a:ln>
        </p:spPr>
      </p:pic>
      <p:sp>
        <p:nvSpPr>
          <p:cNvPr id="11" name="TextBox 10"/>
          <p:cNvSpPr txBox="1"/>
          <p:nvPr/>
        </p:nvSpPr>
        <p:spPr>
          <a:xfrm>
            <a:off x="3249588" y="3645024"/>
            <a:ext cx="2664296" cy="400110"/>
          </a:xfrm>
          <a:prstGeom prst="rect">
            <a:avLst/>
          </a:prstGeom>
          <a:noFill/>
          <a:ln>
            <a:solidFill>
              <a:srgbClr val="0033CC"/>
            </a:solidFill>
          </a:ln>
        </p:spPr>
        <p:txBody>
          <a:bodyPr wrap="square" rtlCol="0">
            <a:spAutoFit/>
          </a:bodyPr>
          <a:lstStyle/>
          <a:p>
            <a:pPr algn="ctr"/>
            <a:r>
              <a:rPr lang="en-US" sz="2000" dirty="0" smtClean="0">
                <a:solidFill>
                  <a:srgbClr val="004990"/>
                </a:solidFill>
              </a:rPr>
              <a:t>Miss ratios</a:t>
            </a:r>
            <a:endParaRPr lang="en-US" sz="2000" dirty="0">
              <a:solidFill>
                <a:srgbClr val="004990"/>
              </a:solidFill>
            </a:endParaRPr>
          </a:p>
        </p:txBody>
      </p:sp>
      <p:sp>
        <p:nvSpPr>
          <p:cNvPr id="2" name="TextBox 1"/>
          <p:cNvSpPr txBox="1"/>
          <p:nvPr/>
        </p:nvSpPr>
        <p:spPr>
          <a:xfrm>
            <a:off x="261263" y="3645024"/>
            <a:ext cx="2664296" cy="400110"/>
          </a:xfrm>
          <a:prstGeom prst="rect">
            <a:avLst/>
          </a:prstGeom>
          <a:noFill/>
          <a:ln>
            <a:solidFill>
              <a:srgbClr val="0033CC"/>
            </a:solidFill>
          </a:ln>
        </p:spPr>
        <p:txBody>
          <a:bodyPr wrap="square" rtlCol="0">
            <a:spAutoFit/>
          </a:bodyPr>
          <a:lstStyle/>
          <a:p>
            <a:pPr algn="ctr"/>
            <a:r>
              <a:rPr lang="en-US" sz="2000" dirty="0">
                <a:solidFill>
                  <a:srgbClr val="004990"/>
                </a:solidFill>
              </a:rPr>
              <a:t>Instruction mix                      </a:t>
            </a:r>
          </a:p>
        </p:txBody>
      </p:sp>
      <p:sp>
        <p:nvSpPr>
          <p:cNvPr id="13" name="TextBox 12"/>
          <p:cNvSpPr txBox="1"/>
          <p:nvPr/>
        </p:nvSpPr>
        <p:spPr>
          <a:xfrm>
            <a:off x="6300192" y="3645024"/>
            <a:ext cx="2664296" cy="400110"/>
          </a:xfrm>
          <a:prstGeom prst="rect">
            <a:avLst/>
          </a:prstGeom>
          <a:noFill/>
          <a:ln>
            <a:solidFill>
              <a:srgbClr val="0033CC"/>
            </a:solidFill>
          </a:ln>
        </p:spPr>
        <p:txBody>
          <a:bodyPr wrap="square" rtlCol="0">
            <a:spAutoFit/>
          </a:bodyPr>
          <a:lstStyle/>
          <a:p>
            <a:pPr algn="ctr"/>
            <a:r>
              <a:rPr lang="en-US" sz="2000" dirty="0" smtClean="0">
                <a:solidFill>
                  <a:srgbClr val="004990"/>
                </a:solidFill>
              </a:rPr>
              <a:t>Stalls</a:t>
            </a:r>
            <a:endParaRPr lang="en-US" sz="2000" dirty="0">
              <a:solidFill>
                <a:srgbClr val="004990"/>
              </a:solidFill>
            </a:endParaRPr>
          </a:p>
        </p:txBody>
      </p:sp>
      <p:sp>
        <p:nvSpPr>
          <p:cNvPr id="14" name="Rectangle 11"/>
          <p:cNvSpPr>
            <a:spLocks noChangeArrowheads="1"/>
          </p:cNvSpPr>
          <p:nvPr/>
        </p:nvSpPr>
        <p:spPr bwMode="auto">
          <a:xfrm>
            <a:off x="2051720" y="6422199"/>
            <a:ext cx="6254725"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r" defTabSz="1300163"/>
            <a:r>
              <a:rPr lang="en-US" sz="1300" b="1" dirty="0">
                <a:solidFill>
                  <a:srgbClr val="009900"/>
                </a:solidFill>
                <a:latin typeface="Times New Roman" pitchFamily="18" charset="0"/>
              </a:rPr>
              <a:t>González </a:t>
            </a:r>
            <a:r>
              <a:rPr lang="en-US" sz="1300" b="1" dirty="0" smtClean="0">
                <a:solidFill>
                  <a:srgbClr val="009900"/>
                </a:solidFill>
                <a:latin typeface="Times New Roman" pitchFamily="18" charset="0"/>
              </a:rPr>
              <a:t>J. et al , “Performance </a:t>
            </a:r>
            <a:r>
              <a:rPr lang="en-US" sz="1300" b="1" dirty="0">
                <a:solidFill>
                  <a:srgbClr val="009900"/>
                </a:solidFill>
                <a:latin typeface="Times New Roman" pitchFamily="18" charset="0"/>
              </a:rPr>
              <a:t>Data Extrapolation in Parallel </a:t>
            </a:r>
            <a:r>
              <a:rPr lang="en-US" sz="1300" b="1" dirty="0" smtClean="0">
                <a:solidFill>
                  <a:srgbClr val="009900"/>
                </a:solidFill>
                <a:latin typeface="Times New Roman" pitchFamily="18" charset="0"/>
              </a:rPr>
              <a:t>Codes”. </a:t>
            </a:r>
            <a:r>
              <a:rPr lang="en-US" sz="1300" b="1" dirty="0">
                <a:solidFill>
                  <a:srgbClr val="009900"/>
                </a:solidFill>
                <a:latin typeface="Times New Roman" pitchFamily="18" charset="0"/>
              </a:rPr>
              <a:t>ICPADS '10</a:t>
            </a:r>
            <a:endParaRPr lang="en-GB" sz="1300" b="1" dirty="0">
              <a:solidFill>
                <a:srgbClr val="009900"/>
              </a:solidFill>
              <a:latin typeface="Times New Roman" pitchFamily="18" charset="0"/>
            </a:endParaRPr>
          </a:p>
        </p:txBody>
      </p:sp>
    </p:spTree>
    <p:extLst>
      <p:ext uri="{BB962C8B-B14F-4D97-AF65-F5344CB8AC3E}">
        <p14:creationId xmlns:p14="http://schemas.microsoft.com/office/powerpoint/2010/main" val="151282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3" descr="D:\Documents\Thesis\Slides\LSPP12\BT.A.4.plots\bt_a_4_raw_data_timeline.png"/>
          <p:cNvPicPr>
            <a:picLocks noChangeAspect="1" noChangeArrowheads="1"/>
          </p:cNvPicPr>
          <p:nvPr/>
        </p:nvPicPr>
        <p:blipFill>
          <a:blip r:embed="rId3"/>
          <a:srcRect/>
          <a:stretch>
            <a:fillRect/>
          </a:stretch>
        </p:blipFill>
        <p:spPr bwMode="auto">
          <a:xfrm>
            <a:off x="4462463" y="1462088"/>
            <a:ext cx="4319587" cy="1584325"/>
          </a:xfrm>
          <a:prstGeom prst="rect">
            <a:avLst/>
          </a:prstGeom>
          <a:noFill/>
          <a:ln w="9525">
            <a:noFill/>
            <a:miter lim="800000"/>
            <a:headEnd/>
            <a:tailEnd/>
          </a:ln>
        </p:spPr>
      </p:pic>
      <p:pic>
        <p:nvPicPr>
          <p:cNvPr id="57355" name="Picture 11" descr="D:\Documents\Thesis\Slides\LSPP12\BT.A.4.plots\bt_a_4_step1_results_timeline.png"/>
          <p:cNvPicPr>
            <a:picLocks noChangeAspect="1" noChangeArrowheads="1"/>
          </p:cNvPicPr>
          <p:nvPr/>
        </p:nvPicPr>
        <p:blipFill>
          <a:blip r:embed="rId4"/>
          <a:srcRect/>
          <a:stretch>
            <a:fillRect/>
          </a:stretch>
        </p:blipFill>
        <p:spPr bwMode="auto">
          <a:xfrm>
            <a:off x="4446588" y="1462088"/>
            <a:ext cx="4319587" cy="1584325"/>
          </a:xfrm>
          <a:prstGeom prst="rect">
            <a:avLst/>
          </a:prstGeom>
          <a:noFill/>
          <a:ln w="9525">
            <a:noFill/>
            <a:miter lim="800000"/>
            <a:headEnd/>
            <a:tailEnd/>
          </a:ln>
        </p:spPr>
      </p:pic>
      <p:pic>
        <p:nvPicPr>
          <p:cNvPr id="32771" name="Picture 2" descr="D:\Documents\Thesis\Slides\LSPP12\BT.A.4.plots\bt_a_4_raw_data.png"/>
          <p:cNvPicPr>
            <a:picLocks noChangeAspect="1" noChangeArrowheads="1"/>
          </p:cNvPicPr>
          <p:nvPr/>
        </p:nvPicPr>
        <p:blipFill>
          <a:blip r:embed="rId5"/>
          <a:srcRect/>
          <a:stretch>
            <a:fillRect/>
          </a:stretch>
        </p:blipFill>
        <p:spPr bwMode="auto">
          <a:xfrm>
            <a:off x="755650" y="1071563"/>
            <a:ext cx="3240088" cy="2428875"/>
          </a:xfrm>
          <a:prstGeom prst="rect">
            <a:avLst/>
          </a:prstGeom>
          <a:noFill/>
          <a:ln w="9525">
            <a:noFill/>
            <a:miter lim="800000"/>
            <a:headEnd/>
            <a:tailEnd/>
          </a:ln>
        </p:spPr>
      </p:pic>
      <p:pic>
        <p:nvPicPr>
          <p:cNvPr id="57348" name="Picture 4" descr="D:\Documents\Thesis\Slides\LSPP12\BT.A.4.plots\bt_a_4_step1_results.png"/>
          <p:cNvPicPr>
            <a:picLocks noChangeAspect="1" noChangeArrowheads="1"/>
          </p:cNvPicPr>
          <p:nvPr/>
        </p:nvPicPr>
        <p:blipFill>
          <a:blip r:embed="rId6"/>
          <a:srcRect/>
          <a:stretch>
            <a:fillRect/>
          </a:stretch>
        </p:blipFill>
        <p:spPr bwMode="auto">
          <a:xfrm>
            <a:off x="755650" y="1071563"/>
            <a:ext cx="3240088" cy="2428875"/>
          </a:xfrm>
          <a:prstGeom prst="rect">
            <a:avLst/>
          </a:prstGeom>
          <a:noFill/>
          <a:ln w="9525">
            <a:noFill/>
            <a:miter lim="800000"/>
            <a:headEnd/>
            <a:tailEnd/>
          </a:ln>
        </p:spPr>
      </p:pic>
      <p:sp>
        <p:nvSpPr>
          <p:cNvPr id="32773" name="Title 1"/>
          <p:cNvSpPr>
            <a:spLocks noGrp="1"/>
          </p:cNvSpPr>
          <p:nvPr>
            <p:ph type="title" idx="4294967295"/>
          </p:nvPr>
        </p:nvSpPr>
        <p:spPr/>
        <p:txBody>
          <a:bodyPr lIns="82800" tIns="41400" rIns="82800" bIns="41400" anchor="ctr"/>
          <a:lstStyle/>
          <a:p>
            <a:r>
              <a:rPr lang="en-GB" dirty="0"/>
              <a:t>Aggregative Cluster Refinement</a:t>
            </a:r>
            <a:endParaRPr lang="en-GB" dirty="0" smtClean="0"/>
          </a:p>
        </p:txBody>
      </p:sp>
      <p:pic>
        <p:nvPicPr>
          <p:cNvPr id="57350" name="Picture 6" descr="D:\Documents\Thesis\Slides\LSPP12\BT.A.4.plots\bt_a_4_step1_results_tree.png"/>
          <p:cNvPicPr>
            <a:picLocks noChangeAspect="1" noChangeArrowheads="1"/>
          </p:cNvPicPr>
          <p:nvPr/>
        </p:nvPicPr>
        <p:blipFill>
          <a:blip r:embed="rId7"/>
          <a:srcRect/>
          <a:stretch>
            <a:fillRect/>
          </a:stretch>
        </p:blipFill>
        <p:spPr bwMode="auto">
          <a:xfrm>
            <a:off x="20638" y="3716338"/>
            <a:ext cx="9131300" cy="222250"/>
          </a:xfrm>
          <a:prstGeom prst="rect">
            <a:avLst/>
          </a:prstGeom>
          <a:noFill/>
          <a:ln w="9525">
            <a:noFill/>
            <a:miter lim="800000"/>
            <a:headEnd/>
            <a:tailEnd/>
          </a:ln>
        </p:spPr>
      </p:pic>
      <p:cxnSp>
        <p:nvCxnSpPr>
          <p:cNvPr id="13" name="Straight Arrow Connector 12"/>
          <p:cNvCxnSpPr>
            <a:cxnSpLocks noChangeShapeType="1"/>
          </p:cNvCxnSpPr>
          <p:nvPr/>
        </p:nvCxnSpPr>
        <p:spPr bwMode="auto">
          <a:xfrm flipV="1">
            <a:off x="6037263" y="2924175"/>
            <a:ext cx="0" cy="360363"/>
          </a:xfrm>
          <a:prstGeom prst="straightConnector1">
            <a:avLst/>
          </a:prstGeom>
          <a:noFill/>
          <a:ln w="25400" algn="ctr">
            <a:solidFill>
              <a:srgbClr val="3D56A7"/>
            </a:solidFill>
            <a:round/>
            <a:headEnd/>
            <a:tailEnd type="arrow" w="med" len="med"/>
          </a:ln>
        </p:spPr>
      </p:cxnSp>
      <p:cxnSp>
        <p:nvCxnSpPr>
          <p:cNvPr id="14" name="Straight Arrow Connector 13"/>
          <p:cNvCxnSpPr>
            <a:cxnSpLocks noChangeShapeType="1"/>
          </p:cNvCxnSpPr>
          <p:nvPr/>
        </p:nvCxnSpPr>
        <p:spPr bwMode="auto">
          <a:xfrm>
            <a:off x="6037263" y="1162050"/>
            <a:ext cx="0" cy="395288"/>
          </a:xfrm>
          <a:prstGeom prst="straightConnector1">
            <a:avLst/>
          </a:prstGeom>
          <a:noFill/>
          <a:ln w="25400" algn="ctr">
            <a:solidFill>
              <a:srgbClr val="3D56A7"/>
            </a:solidFill>
            <a:round/>
            <a:headEnd/>
            <a:tailEnd type="arrow" w="med" len="med"/>
          </a:ln>
        </p:spPr>
      </p:cxnSp>
      <p:cxnSp>
        <p:nvCxnSpPr>
          <p:cNvPr id="2" name="Straight Arrow Connector 12"/>
          <p:cNvCxnSpPr>
            <a:cxnSpLocks noChangeShapeType="1"/>
          </p:cNvCxnSpPr>
          <p:nvPr/>
        </p:nvCxnSpPr>
        <p:spPr bwMode="auto">
          <a:xfrm flipV="1">
            <a:off x="5508625" y="2924175"/>
            <a:ext cx="0" cy="360363"/>
          </a:xfrm>
          <a:prstGeom prst="straightConnector1">
            <a:avLst/>
          </a:prstGeom>
          <a:noFill/>
          <a:ln w="25400" algn="ctr">
            <a:solidFill>
              <a:srgbClr val="3D56A7"/>
            </a:solidFill>
            <a:round/>
            <a:headEnd/>
            <a:tailEnd type="arrow" w="med" len="med"/>
          </a:ln>
        </p:spPr>
      </p:cxnSp>
      <p:cxnSp>
        <p:nvCxnSpPr>
          <p:cNvPr id="3" name="Straight Arrow Connector 13"/>
          <p:cNvCxnSpPr>
            <a:cxnSpLocks noChangeShapeType="1"/>
          </p:cNvCxnSpPr>
          <p:nvPr/>
        </p:nvCxnSpPr>
        <p:spPr bwMode="auto">
          <a:xfrm>
            <a:off x="5508625" y="1162050"/>
            <a:ext cx="0" cy="395288"/>
          </a:xfrm>
          <a:prstGeom prst="straightConnector1">
            <a:avLst/>
          </a:prstGeom>
          <a:noFill/>
          <a:ln w="25400" algn="ctr">
            <a:solidFill>
              <a:srgbClr val="3D56A7"/>
            </a:solidFill>
            <a:round/>
            <a:headEnd/>
            <a:tailEnd type="arrow" w="med" len="med"/>
          </a:ln>
        </p:spPr>
      </p:cxnSp>
      <p:cxnSp>
        <p:nvCxnSpPr>
          <p:cNvPr id="4" name="Straight Arrow Connector 12"/>
          <p:cNvCxnSpPr>
            <a:cxnSpLocks noChangeShapeType="1"/>
          </p:cNvCxnSpPr>
          <p:nvPr/>
        </p:nvCxnSpPr>
        <p:spPr bwMode="auto">
          <a:xfrm flipV="1">
            <a:off x="7451725" y="2924175"/>
            <a:ext cx="0" cy="360363"/>
          </a:xfrm>
          <a:prstGeom prst="straightConnector1">
            <a:avLst/>
          </a:prstGeom>
          <a:noFill/>
          <a:ln w="25400" algn="ctr">
            <a:solidFill>
              <a:srgbClr val="3D56A7"/>
            </a:solidFill>
            <a:round/>
            <a:headEnd/>
            <a:tailEnd type="arrow" w="med" len="med"/>
          </a:ln>
        </p:spPr>
      </p:cxnSp>
      <p:cxnSp>
        <p:nvCxnSpPr>
          <p:cNvPr id="5" name="Straight Arrow Connector 13"/>
          <p:cNvCxnSpPr>
            <a:cxnSpLocks noChangeShapeType="1"/>
          </p:cNvCxnSpPr>
          <p:nvPr/>
        </p:nvCxnSpPr>
        <p:spPr bwMode="auto">
          <a:xfrm>
            <a:off x="7451725" y="1162050"/>
            <a:ext cx="0" cy="395288"/>
          </a:xfrm>
          <a:prstGeom prst="straightConnector1">
            <a:avLst/>
          </a:prstGeom>
          <a:noFill/>
          <a:ln w="25400" algn="ctr">
            <a:solidFill>
              <a:srgbClr val="3D56A7"/>
            </a:solidFill>
            <a:round/>
            <a:headEnd/>
            <a:tailEnd type="arrow" w="med" len="med"/>
          </a:ln>
        </p:spPr>
      </p:cxnSp>
      <p:cxnSp>
        <p:nvCxnSpPr>
          <p:cNvPr id="6" name="Straight Arrow Connector 12"/>
          <p:cNvCxnSpPr>
            <a:cxnSpLocks noChangeShapeType="1"/>
          </p:cNvCxnSpPr>
          <p:nvPr/>
        </p:nvCxnSpPr>
        <p:spPr bwMode="auto">
          <a:xfrm flipV="1">
            <a:off x="7956550" y="2924175"/>
            <a:ext cx="0" cy="360363"/>
          </a:xfrm>
          <a:prstGeom prst="straightConnector1">
            <a:avLst/>
          </a:prstGeom>
          <a:noFill/>
          <a:ln w="25400" algn="ctr">
            <a:solidFill>
              <a:srgbClr val="3D56A7"/>
            </a:solidFill>
            <a:round/>
            <a:headEnd/>
            <a:tailEnd type="arrow" w="med" len="med"/>
          </a:ln>
        </p:spPr>
      </p:cxnSp>
      <p:cxnSp>
        <p:nvCxnSpPr>
          <p:cNvPr id="7" name="Straight Arrow Connector 13"/>
          <p:cNvCxnSpPr>
            <a:cxnSpLocks noChangeShapeType="1"/>
          </p:cNvCxnSpPr>
          <p:nvPr/>
        </p:nvCxnSpPr>
        <p:spPr bwMode="auto">
          <a:xfrm>
            <a:off x="7956550" y="1162050"/>
            <a:ext cx="0" cy="395288"/>
          </a:xfrm>
          <a:prstGeom prst="straightConnector1">
            <a:avLst/>
          </a:prstGeom>
          <a:noFill/>
          <a:ln w="25400" algn="ctr">
            <a:solidFill>
              <a:srgbClr val="3D56A7"/>
            </a:solidFill>
            <a:round/>
            <a:headEnd/>
            <a:tailEnd type="arrow" w="med" len="med"/>
          </a:ln>
        </p:spPr>
      </p:cxnSp>
      <p:cxnSp>
        <p:nvCxnSpPr>
          <p:cNvPr id="8" name="Straight Arrow Connector 12"/>
          <p:cNvCxnSpPr>
            <a:cxnSpLocks noChangeShapeType="1"/>
          </p:cNvCxnSpPr>
          <p:nvPr/>
        </p:nvCxnSpPr>
        <p:spPr bwMode="auto">
          <a:xfrm flipV="1">
            <a:off x="8604250" y="2887663"/>
            <a:ext cx="0" cy="360362"/>
          </a:xfrm>
          <a:prstGeom prst="straightConnector1">
            <a:avLst/>
          </a:prstGeom>
          <a:noFill/>
          <a:ln w="25400" algn="ctr">
            <a:solidFill>
              <a:srgbClr val="3D56A7"/>
            </a:solidFill>
            <a:round/>
            <a:headEnd/>
            <a:tailEnd type="arrow" w="med" len="med"/>
          </a:ln>
        </p:spPr>
      </p:cxnSp>
      <p:cxnSp>
        <p:nvCxnSpPr>
          <p:cNvPr id="9" name="Straight Arrow Connector 13"/>
          <p:cNvCxnSpPr>
            <a:cxnSpLocks noChangeShapeType="1"/>
          </p:cNvCxnSpPr>
          <p:nvPr/>
        </p:nvCxnSpPr>
        <p:spPr bwMode="auto">
          <a:xfrm>
            <a:off x="8604250" y="1125538"/>
            <a:ext cx="0" cy="395287"/>
          </a:xfrm>
          <a:prstGeom prst="straightConnector1">
            <a:avLst/>
          </a:prstGeom>
          <a:noFill/>
          <a:ln w="25400" algn="ctr">
            <a:solidFill>
              <a:srgbClr val="3D56A7"/>
            </a:solidFill>
            <a:round/>
            <a:headEnd/>
            <a:tailEnd type="arrow" w="med" len="med"/>
          </a:ln>
        </p:spPr>
      </p:cxnSp>
      <p:sp>
        <p:nvSpPr>
          <p:cNvPr id="10" name="TextBox 9"/>
          <p:cNvSpPr txBox="1"/>
          <p:nvPr/>
        </p:nvSpPr>
        <p:spPr>
          <a:xfrm>
            <a:off x="4495292" y="886897"/>
            <a:ext cx="680699" cy="369332"/>
          </a:xfrm>
          <a:prstGeom prst="rect">
            <a:avLst/>
          </a:prstGeom>
          <a:noFill/>
        </p:spPr>
        <p:txBody>
          <a:bodyPr wrap="none" rtlCol="0">
            <a:spAutoFit/>
          </a:bodyPr>
          <a:lstStyle/>
          <a:p>
            <a:r>
              <a:rPr lang="en-US" dirty="0" smtClean="0"/>
              <a:t>BT A</a:t>
            </a:r>
            <a:endParaRPr lang="en-US" dirty="0"/>
          </a:p>
        </p:txBody>
      </p:sp>
    </p:spTree>
    <p:extLst>
      <p:ext uri="{BB962C8B-B14F-4D97-AF65-F5344CB8AC3E}">
        <p14:creationId xmlns:p14="http://schemas.microsoft.com/office/powerpoint/2010/main" val="349373523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3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73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5" descr="D:\Documents\Thesis\Slides\LSPP12\BT.A.4.plots\bt_a_4_final_partition_tree.png"/>
          <p:cNvPicPr>
            <a:picLocks noChangeAspect="1" noChangeArrowheads="1"/>
          </p:cNvPicPr>
          <p:nvPr/>
        </p:nvPicPr>
        <p:blipFill>
          <a:blip r:embed="rId3"/>
          <a:srcRect/>
          <a:stretch>
            <a:fillRect/>
          </a:stretch>
        </p:blipFill>
        <p:spPr bwMode="auto">
          <a:xfrm>
            <a:off x="20638" y="3716338"/>
            <a:ext cx="9123362" cy="2390775"/>
          </a:xfrm>
          <a:prstGeom prst="rect">
            <a:avLst/>
          </a:prstGeom>
          <a:noFill/>
          <a:ln w="9525">
            <a:noFill/>
            <a:miter lim="800000"/>
            <a:headEnd/>
            <a:tailEnd/>
          </a:ln>
        </p:spPr>
      </p:pic>
      <p:pic>
        <p:nvPicPr>
          <p:cNvPr id="34818" name="Picture 4" descr="D:\Documents\Thesis\Slides\LSPP12\BT.A.4.plots\bt_a_4_final_partition_timeline.png"/>
          <p:cNvPicPr>
            <a:picLocks noChangeAspect="1" noChangeArrowheads="1"/>
          </p:cNvPicPr>
          <p:nvPr/>
        </p:nvPicPr>
        <p:blipFill>
          <a:blip r:embed="rId4"/>
          <a:srcRect/>
          <a:stretch>
            <a:fillRect/>
          </a:stretch>
        </p:blipFill>
        <p:spPr bwMode="auto">
          <a:xfrm>
            <a:off x="4460875" y="1466850"/>
            <a:ext cx="4319588" cy="1582738"/>
          </a:xfrm>
          <a:prstGeom prst="rect">
            <a:avLst/>
          </a:prstGeom>
          <a:noFill/>
          <a:ln w="9525">
            <a:noFill/>
            <a:miter lim="800000"/>
            <a:headEnd/>
            <a:tailEnd/>
          </a:ln>
        </p:spPr>
      </p:pic>
      <p:pic>
        <p:nvPicPr>
          <p:cNvPr id="34819" name="Picture 2" descr="D:\Documents\Thesis\Slides\LSPP12\BT.A.4.plots\bt_a_4_final_partition.png"/>
          <p:cNvPicPr>
            <a:picLocks noChangeAspect="1" noChangeArrowheads="1"/>
          </p:cNvPicPr>
          <p:nvPr/>
        </p:nvPicPr>
        <p:blipFill>
          <a:blip r:embed="rId5"/>
          <a:srcRect/>
          <a:stretch>
            <a:fillRect/>
          </a:stretch>
        </p:blipFill>
        <p:spPr bwMode="auto">
          <a:xfrm>
            <a:off x="755650" y="1071563"/>
            <a:ext cx="3238500" cy="2428875"/>
          </a:xfrm>
          <a:prstGeom prst="rect">
            <a:avLst/>
          </a:prstGeom>
          <a:noFill/>
          <a:ln w="9525">
            <a:noFill/>
            <a:miter lim="800000"/>
            <a:headEnd/>
            <a:tailEnd/>
          </a:ln>
        </p:spPr>
      </p:pic>
      <p:sp>
        <p:nvSpPr>
          <p:cNvPr id="34820" name="Title 1"/>
          <p:cNvSpPr>
            <a:spLocks noGrp="1"/>
          </p:cNvSpPr>
          <p:nvPr>
            <p:ph type="title" idx="4294967295"/>
          </p:nvPr>
        </p:nvSpPr>
        <p:spPr/>
        <p:txBody>
          <a:bodyPr lIns="82800" tIns="41400" rIns="82800" bIns="41400" anchor="ctr"/>
          <a:lstStyle/>
          <a:p>
            <a:r>
              <a:rPr lang="en-GB" dirty="0"/>
              <a:t>Aggregative Cluster Refinement</a:t>
            </a:r>
            <a:endParaRPr lang="en-GB" dirty="0" smtClean="0"/>
          </a:p>
        </p:txBody>
      </p:sp>
      <p:sp>
        <p:nvSpPr>
          <p:cNvPr id="6" name="TextBox 5"/>
          <p:cNvSpPr txBox="1"/>
          <p:nvPr/>
        </p:nvSpPr>
        <p:spPr>
          <a:xfrm>
            <a:off x="4495292" y="886897"/>
            <a:ext cx="680699" cy="369332"/>
          </a:xfrm>
          <a:prstGeom prst="rect">
            <a:avLst/>
          </a:prstGeom>
          <a:noFill/>
        </p:spPr>
        <p:txBody>
          <a:bodyPr wrap="none" rtlCol="0">
            <a:spAutoFit/>
          </a:bodyPr>
          <a:lstStyle/>
          <a:p>
            <a:r>
              <a:rPr lang="en-US" dirty="0" smtClean="0"/>
              <a:t>BT A</a:t>
            </a:r>
            <a:endParaRPr lang="en-US" dirty="0"/>
          </a:p>
        </p:txBody>
      </p:sp>
    </p:spTree>
    <p:extLst>
      <p:ext uri="{BB962C8B-B14F-4D97-AF65-F5344CB8AC3E}">
        <p14:creationId xmlns:p14="http://schemas.microsoft.com/office/powerpoint/2010/main" val="2131835108"/>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dirty="0" smtClean="0"/>
              <a:t>Aggregative Cluster Refinement</a:t>
            </a:r>
          </a:p>
        </p:txBody>
      </p:sp>
      <p:sp>
        <p:nvSpPr>
          <p:cNvPr id="31747" name="Content Placeholder 2"/>
          <p:cNvSpPr>
            <a:spLocks noGrp="1"/>
          </p:cNvSpPr>
          <p:nvPr>
            <p:ph idx="1"/>
          </p:nvPr>
        </p:nvSpPr>
        <p:spPr/>
        <p:txBody>
          <a:bodyPr/>
          <a:lstStyle/>
          <a:p>
            <a:pPr marL="325445" indent="-293764"/>
            <a:endParaRPr lang="en-US" dirty="0" smtClean="0"/>
          </a:p>
        </p:txBody>
      </p:sp>
      <p:sp>
        <p:nvSpPr>
          <p:cNvPr id="4" name="Slide Number Placeholder 3"/>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567FDECC-E84E-4A87-8110-AE1746AF84B2}" type="slidenum">
              <a:rPr lang="en-GB" smtClean="0"/>
              <a:pPr>
                <a:defRPr/>
              </a:pPr>
              <a:t>72</a:t>
            </a:fld>
            <a:endParaRPr lang="en-GB" dirty="0"/>
          </a:p>
        </p:txBody>
      </p:sp>
      <p:pic>
        <p:nvPicPr>
          <p:cNvPr id="31749" name="Picture 2" descr="G:\home\jgonzale\Thesis Document\Slides\FIGURAS_PRELECTURA\03_REFINEMENT\HYDRO_REF\TREES_NEW_VERSION\HydroC_mpi128.chop1.REFINEMENT.STEP1.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40" y="1140600"/>
            <a:ext cx="4636800" cy="1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Picture 3" descr="G:\home\jgonzale\Thesis Document\Slides\FIGURAS_PRELECTURA\03_REFINEMENT\HYDRO_REF\TREES_NEW_VERSION\HydroC_mpi128.chop1.REFINEMENT.STEP2.TRE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840" y="1140600"/>
            <a:ext cx="4638240" cy="4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4" descr="G:\home\jgonzale\Thesis Document\Slides\FIGURAS_PRELECTURA\03_REFINEMENT\HYDRO_REF\TREES_NEW_VERSION\HydroC_mpi128.chop1.REFINEMENT.STEP3.TRE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840" y="1140600"/>
            <a:ext cx="4636800" cy="72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5" descr="G:\home\jgonzale\Thesis Document\Slides\FIGURAS_PRELECTURA\03_REFINEMENT\HYDRO_REF\TREES_NEW_VERSION\HydroC_mpi128.chop1.REFINEMENT.STEP4.TRE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280" y="1140600"/>
            <a:ext cx="4636800" cy="99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Picture 6" descr="G:\home\jgonzale\Thesis Document\Slides\FIGURAS_PRELECTURA\03_REFINEMENT\HYDRO_REF\TREES_NEW_VERSION\HydroC_mpi128.chop1.REFINEMENT.STEP5.TRE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840" y="1140600"/>
            <a:ext cx="4636800" cy="126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Picture 7" descr="G:\home\jgonzale\Thesis Document\Slides\FIGURAS_PRELECTURA\03_REFINEMENT\HYDRO_REF\TREES_NEW_VERSION\HydroC_mpi128.chop1.REFINEMENT.STEP6.TRE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280" y="1142041"/>
            <a:ext cx="4636800" cy="154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0" name="Picture 8" descr="G:\home\jgonzale\Thesis Document\Slides\FIGURAS_PRELECTURA\03_REFINEMENT\HYDRO_REF\TREES_NEW_VERSION\HydroC_mpi128.chop1.REFINEMENT.STEP7.TRE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840" y="1140600"/>
            <a:ext cx="4636800" cy="181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1" name="Picture 9" descr="G:\home\jgonzale\Thesis Document\Slides\FIGURAS_PRELECTURA\03_REFINEMENT\HYDRO_REF\TREES_NEW_VERSION\HydroC_mpi128.chop1.REFINEMENT.STEP8.TRE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840" y="1142041"/>
            <a:ext cx="4636800" cy="209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2" name="Picture 10" descr="G:\home\jgonzale\Thesis Document\Slides\FIGURAS_PRELECTURA\03_REFINEMENT\HYDRO_REF\TREES_NEW_VERSION\HydroC_mpi128.chop1.REFINEMENT.STEP9.TRE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5840" y="1140600"/>
            <a:ext cx="4636800" cy="236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3" name="Picture 11" descr="G:\home\jgonzale\Thesis Document\Slides\FIGURAS_PRELECTURA\03_REFINEMENT\HYDRO_REF\TREES_NEW_VERSION\HydroC_mpi128.chop1.REFINEMENT.STEP10.TRE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5840" y="1140600"/>
            <a:ext cx="4636800" cy="264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9" name="Group 4"/>
          <p:cNvGrpSpPr>
            <a:grpSpLocks noChangeAspect="1"/>
          </p:cNvGrpSpPr>
          <p:nvPr/>
        </p:nvGrpSpPr>
        <p:grpSpPr bwMode="auto">
          <a:xfrm>
            <a:off x="4843064" y="1564607"/>
            <a:ext cx="4170526" cy="4085421"/>
            <a:chOff x="4875213" y="1724025"/>
            <a:chExt cx="5108575" cy="5003800"/>
          </a:xfrm>
        </p:grpSpPr>
        <p:pic>
          <p:nvPicPr>
            <p:cNvPr id="3178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8"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p:cNvGrpSpPr>
            <a:grpSpLocks noChangeAspect="1"/>
          </p:cNvGrpSpPr>
          <p:nvPr/>
        </p:nvGrpSpPr>
        <p:grpSpPr bwMode="auto">
          <a:xfrm>
            <a:off x="4842066" y="1563630"/>
            <a:ext cx="4171523" cy="4086397"/>
            <a:chOff x="4875213" y="1724025"/>
            <a:chExt cx="5108575" cy="5003800"/>
          </a:xfrm>
        </p:grpSpPr>
        <p:pic>
          <p:nvPicPr>
            <p:cNvPr id="31785"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6"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a:grpSpLocks noChangeAspect="1"/>
          </p:cNvGrpSpPr>
          <p:nvPr/>
        </p:nvGrpSpPr>
        <p:grpSpPr bwMode="auto">
          <a:xfrm>
            <a:off x="4843064" y="1564607"/>
            <a:ext cx="4170526" cy="4085421"/>
            <a:chOff x="4875213" y="1724025"/>
            <a:chExt cx="5108575" cy="5003800"/>
          </a:xfrm>
        </p:grpSpPr>
        <p:pic>
          <p:nvPicPr>
            <p:cNvPr id="31783"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4"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a:grpSpLocks noChangeAspect="1"/>
          </p:cNvGrpSpPr>
          <p:nvPr/>
        </p:nvGrpSpPr>
        <p:grpSpPr bwMode="auto">
          <a:xfrm>
            <a:off x="4843064" y="1564607"/>
            <a:ext cx="4170526" cy="4085421"/>
            <a:chOff x="4875213" y="1724025"/>
            <a:chExt cx="5108575" cy="5003800"/>
          </a:xfrm>
        </p:grpSpPr>
        <p:pic>
          <p:nvPicPr>
            <p:cNvPr id="3178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2"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p:cNvGrpSpPr>
            <a:grpSpLocks noChangeAspect="1"/>
          </p:cNvGrpSpPr>
          <p:nvPr/>
        </p:nvGrpSpPr>
        <p:grpSpPr bwMode="auto">
          <a:xfrm>
            <a:off x="4843064" y="1564607"/>
            <a:ext cx="4170526" cy="4085421"/>
            <a:chOff x="4875213" y="1724568"/>
            <a:chExt cx="5108575" cy="5003257"/>
          </a:xfrm>
        </p:grpSpPr>
        <p:pic>
          <p:nvPicPr>
            <p:cNvPr id="3177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0" name="Picture 7"/>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118100" y="1724568"/>
              <a:ext cx="4622400" cy="277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33"/>
          <p:cNvGrpSpPr>
            <a:grpSpLocks noChangeAspect="1"/>
          </p:cNvGrpSpPr>
          <p:nvPr/>
        </p:nvGrpSpPr>
        <p:grpSpPr bwMode="auto">
          <a:xfrm>
            <a:off x="4843064" y="1564607"/>
            <a:ext cx="4170526" cy="4085421"/>
            <a:chOff x="4875213" y="1724025"/>
            <a:chExt cx="5108575" cy="5003800"/>
          </a:xfrm>
        </p:grpSpPr>
        <p:pic>
          <p:nvPicPr>
            <p:cNvPr id="31777"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8"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7" name="Group 36"/>
          <p:cNvGrpSpPr>
            <a:grpSpLocks noChangeAspect="1"/>
          </p:cNvGrpSpPr>
          <p:nvPr/>
        </p:nvGrpSpPr>
        <p:grpSpPr bwMode="auto">
          <a:xfrm>
            <a:off x="4843062" y="1564607"/>
            <a:ext cx="4170527" cy="4085421"/>
            <a:chOff x="4875213" y="1724025"/>
            <a:chExt cx="5108575" cy="5003800"/>
          </a:xfrm>
        </p:grpSpPr>
        <p:pic>
          <p:nvPicPr>
            <p:cNvPr id="31775"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6" name="Picture 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0" name="Group 39"/>
          <p:cNvGrpSpPr>
            <a:grpSpLocks noChangeAspect="1"/>
          </p:cNvGrpSpPr>
          <p:nvPr/>
        </p:nvGrpSpPr>
        <p:grpSpPr bwMode="auto">
          <a:xfrm>
            <a:off x="4843064" y="1564607"/>
            <a:ext cx="4170526" cy="4085421"/>
            <a:chOff x="4875213" y="1724025"/>
            <a:chExt cx="5108575" cy="5003800"/>
          </a:xfrm>
        </p:grpSpPr>
        <p:pic>
          <p:nvPicPr>
            <p:cNvPr id="31773" name="Picture 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4"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42"/>
          <p:cNvGrpSpPr>
            <a:grpSpLocks noChangeAspect="1"/>
          </p:cNvGrpSpPr>
          <p:nvPr/>
        </p:nvGrpSpPr>
        <p:grpSpPr bwMode="auto">
          <a:xfrm>
            <a:off x="4843062" y="1564607"/>
            <a:ext cx="4170527" cy="4085421"/>
            <a:chOff x="4875213" y="1724025"/>
            <a:chExt cx="5108575" cy="5003800"/>
          </a:xfrm>
        </p:grpSpPr>
        <p:pic>
          <p:nvPicPr>
            <p:cNvPr id="31771"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2"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a:grpSpLocks noChangeAspect="1"/>
          </p:cNvGrpSpPr>
          <p:nvPr/>
        </p:nvGrpSpPr>
        <p:grpSpPr bwMode="auto">
          <a:xfrm>
            <a:off x="4843064" y="1564607"/>
            <a:ext cx="4170526" cy="4085421"/>
            <a:chOff x="4875213" y="1724025"/>
            <a:chExt cx="5108575" cy="5003800"/>
          </a:xfrm>
        </p:grpSpPr>
        <p:pic>
          <p:nvPicPr>
            <p:cNvPr id="31769" name="Picture 3" descr="G:\home\jgonzale\Thesis Document\Slides\FIGURAS_PRELECTURA\HYDRO_REF\TIMELINES\hydro_step10_timeline.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ustDataLst>
      <p:tags r:id="rId1"/>
    </p:custDataLst>
    <p:extLst>
      <p:ext uri="{BB962C8B-B14F-4D97-AF65-F5344CB8AC3E}">
        <p14:creationId xmlns:p14="http://schemas.microsoft.com/office/powerpoint/2010/main" val="244000814"/>
      </p:ext>
    </p:extLst>
  </p:cSld>
  <p:clrMapOvr>
    <a:masterClrMapping/>
  </p:clrMapOvr>
  <p:transition advTm="9042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1000"/>
                                  </p:stCondLst>
                                  <p:childTnLst>
                                    <p:set>
                                      <p:cBhvr>
                                        <p:cTn id="11" dur="1" fill="hold">
                                          <p:stCondLst>
                                            <p:cond delay="0"/>
                                          </p:stCondLst>
                                        </p:cTn>
                                        <p:tgtEl>
                                          <p:spTgt spid="141316"/>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141317"/>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1000"/>
                                  </p:stCondLst>
                                  <p:childTnLst>
                                    <p:set>
                                      <p:cBhvr>
                                        <p:cTn id="21" dur="1" fill="hold">
                                          <p:stCondLst>
                                            <p:cond delay="0"/>
                                          </p:stCondLst>
                                        </p:cTn>
                                        <p:tgtEl>
                                          <p:spTgt spid="141318"/>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31"/>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nodeType="afterEffect">
                                  <p:stCondLst>
                                    <p:cond delay="1000"/>
                                  </p:stCondLst>
                                  <p:childTnLst>
                                    <p:set>
                                      <p:cBhvr>
                                        <p:cTn id="26" dur="1" fill="hold">
                                          <p:stCondLst>
                                            <p:cond delay="0"/>
                                          </p:stCondLst>
                                        </p:cTn>
                                        <p:tgtEl>
                                          <p:spTgt spid="141319"/>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34"/>
                                        </p:tgtEl>
                                        <p:attrNameLst>
                                          <p:attrName>style.visibility</p:attrName>
                                        </p:attrNameLst>
                                      </p:cBhvr>
                                      <p:to>
                                        <p:strVal val="visible"/>
                                      </p:to>
                                    </p:set>
                                  </p:childTnLst>
                                </p:cTn>
                              </p:par>
                            </p:childTnLst>
                          </p:cTn>
                        </p:par>
                        <p:par>
                          <p:cTn id="29" fill="hold" nodeType="afterGroup">
                            <p:stCondLst>
                              <p:cond delay="4000"/>
                            </p:stCondLst>
                            <p:childTnLst>
                              <p:par>
                                <p:cTn id="30" presetID="1" presetClass="entr" presetSubtype="0" fill="hold" nodeType="afterEffect">
                                  <p:stCondLst>
                                    <p:cond delay="1000"/>
                                  </p:stCondLst>
                                  <p:childTnLst>
                                    <p:set>
                                      <p:cBhvr>
                                        <p:cTn id="31" dur="1" fill="hold">
                                          <p:stCondLst>
                                            <p:cond delay="0"/>
                                          </p:stCondLst>
                                        </p:cTn>
                                        <p:tgtEl>
                                          <p:spTgt spid="141320"/>
                                        </p:tgtEl>
                                        <p:attrNameLst>
                                          <p:attrName>style.visibility</p:attrName>
                                        </p:attrNameLst>
                                      </p:cBhvr>
                                      <p:to>
                                        <p:strVal val="visible"/>
                                      </p:to>
                                    </p:set>
                                  </p:childTnLst>
                                </p:cTn>
                              </p:par>
                              <p:par>
                                <p:cTn id="32" presetID="1" presetClass="entr" presetSubtype="0" fill="hold" nodeType="withEffect">
                                  <p:stCondLst>
                                    <p:cond delay="100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nodeType="afterEffect">
                                  <p:stCondLst>
                                    <p:cond delay="1000"/>
                                  </p:stCondLst>
                                  <p:childTnLst>
                                    <p:set>
                                      <p:cBhvr>
                                        <p:cTn id="36" dur="1" fill="hold">
                                          <p:stCondLst>
                                            <p:cond delay="0"/>
                                          </p:stCondLst>
                                        </p:cTn>
                                        <p:tgtEl>
                                          <p:spTgt spid="141321"/>
                                        </p:tgtEl>
                                        <p:attrNameLst>
                                          <p:attrName>style.visibility</p:attrName>
                                        </p:attrNameLst>
                                      </p:cBhvr>
                                      <p:to>
                                        <p:strVal val="visible"/>
                                      </p:to>
                                    </p:set>
                                  </p:childTnLst>
                                </p:cTn>
                              </p:par>
                              <p:par>
                                <p:cTn id="37" presetID="1" presetClass="entr" presetSubtype="0" fill="hold" nodeType="withEffect">
                                  <p:stCondLst>
                                    <p:cond delay="1000"/>
                                  </p:stCondLst>
                                  <p:childTnLst>
                                    <p:set>
                                      <p:cBhvr>
                                        <p:cTn id="38" dur="1" fill="hold">
                                          <p:stCondLst>
                                            <p:cond delay="0"/>
                                          </p:stCondLst>
                                        </p:cTn>
                                        <p:tgtEl>
                                          <p:spTgt spid="40"/>
                                        </p:tgtEl>
                                        <p:attrNameLst>
                                          <p:attrName>style.visibility</p:attrName>
                                        </p:attrNameLst>
                                      </p:cBhvr>
                                      <p:to>
                                        <p:strVal val="visible"/>
                                      </p:to>
                                    </p:set>
                                  </p:childTnLst>
                                </p:cTn>
                              </p:par>
                            </p:childTnLst>
                          </p:cTn>
                        </p:par>
                        <p:par>
                          <p:cTn id="39" fill="hold" nodeType="afterGroup">
                            <p:stCondLst>
                              <p:cond delay="6000"/>
                            </p:stCondLst>
                            <p:childTnLst>
                              <p:par>
                                <p:cTn id="40" presetID="1" presetClass="entr" presetSubtype="0" fill="hold" nodeType="afterEffect">
                                  <p:stCondLst>
                                    <p:cond delay="1000"/>
                                  </p:stCondLst>
                                  <p:childTnLst>
                                    <p:set>
                                      <p:cBhvr>
                                        <p:cTn id="41" dur="1" fill="hold">
                                          <p:stCondLst>
                                            <p:cond delay="0"/>
                                          </p:stCondLst>
                                        </p:cTn>
                                        <p:tgtEl>
                                          <p:spTgt spid="141322"/>
                                        </p:tgtEl>
                                        <p:attrNameLst>
                                          <p:attrName>style.visibility</p:attrName>
                                        </p:attrNameLst>
                                      </p:cBhvr>
                                      <p:to>
                                        <p:strVal val="visible"/>
                                      </p:to>
                                    </p:set>
                                  </p:childTnLst>
                                </p:cTn>
                              </p:par>
                              <p:par>
                                <p:cTn id="42" presetID="1" presetClass="entr" presetSubtype="0" fill="hold" nodeType="withEffect">
                                  <p:stCondLst>
                                    <p:cond delay="1000"/>
                                  </p:stCondLst>
                                  <p:childTnLst>
                                    <p:set>
                                      <p:cBhvr>
                                        <p:cTn id="43" dur="1" fill="hold">
                                          <p:stCondLst>
                                            <p:cond delay="0"/>
                                          </p:stCondLst>
                                        </p:cTn>
                                        <p:tgtEl>
                                          <p:spTgt spid="43"/>
                                        </p:tgtEl>
                                        <p:attrNameLst>
                                          <p:attrName>style.visibility</p:attrName>
                                        </p:attrNameLst>
                                      </p:cBhvr>
                                      <p:to>
                                        <p:strVal val="visible"/>
                                      </p:to>
                                    </p:set>
                                  </p:childTnLst>
                                </p:cTn>
                              </p:par>
                            </p:childTnLst>
                          </p:cTn>
                        </p:par>
                        <p:par>
                          <p:cTn id="44" fill="hold" nodeType="afterGroup">
                            <p:stCondLst>
                              <p:cond delay="7000"/>
                            </p:stCondLst>
                            <p:childTnLst>
                              <p:par>
                                <p:cTn id="45" presetID="1" presetClass="entr" presetSubtype="0" fill="hold" nodeType="afterEffect">
                                  <p:stCondLst>
                                    <p:cond delay="1000"/>
                                  </p:stCondLst>
                                  <p:childTnLst>
                                    <p:set>
                                      <p:cBhvr>
                                        <p:cTn id="46" dur="1" fill="hold">
                                          <p:stCondLst>
                                            <p:cond delay="0"/>
                                          </p:stCondLst>
                                        </p:cTn>
                                        <p:tgtEl>
                                          <p:spTgt spid="141323"/>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5" descr="Z:\Refinement\vac4.128.global_tree.png"/>
          <p:cNvPicPr>
            <a:picLocks noChangeAspect="1" noChangeArrowheads="1"/>
          </p:cNvPicPr>
          <p:nvPr/>
        </p:nvPicPr>
        <p:blipFill>
          <a:blip r:embed="rId3"/>
          <a:srcRect/>
          <a:stretch>
            <a:fillRect/>
          </a:stretch>
        </p:blipFill>
        <p:spPr bwMode="auto">
          <a:xfrm>
            <a:off x="0" y="2257425"/>
            <a:ext cx="9099550" cy="2332038"/>
          </a:xfrm>
          <a:prstGeom prst="rect">
            <a:avLst/>
          </a:prstGeom>
          <a:noFill/>
          <a:ln w="9525">
            <a:noFill/>
            <a:miter lim="800000"/>
            <a:headEnd/>
            <a:tailEnd/>
          </a:ln>
        </p:spPr>
      </p:pic>
      <p:sp>
        <p:nvSpPr>
          <p:cNvPr id="36866" name="Títol 1"/>
          <p:cNvSpPr>
            <a:spLocks noGrp="1"/>
          </p:cNvSpPr>
          <p:nvPr>
            <p:ph type="title" idx="4294967295"/>
          </p:nvPr>
        </p:nvSpPr>
        <p:spPr/>
        <p:txBody>
          <a:bodyPr lIns="82800" tIns="41400" rIns="82800" bIns="41400" anchor="ctr"/>
          <a:lstStyle/>
          <a:p>
            <a:pPr eaLnBrk="1" hangingPunct="1"/>
            <a:r>
              <a:rPr lang="es-ES_tradnl" smtClean="0"/>
              <a:t>VAC4 128 tasks</a:t>
            </a:r>
            <a:endParaRPr lang="en-GB" smtClean="0"/>
          </a:p>
        </p:txBody>
      </p:sp>
      <p:sp>
        <p:nvSpPr>
          <p:cNvPr id="7" name="Rectangle 6"/>
          <p:cNvSpPr>
            <a:spLocks noChangeArrowheads="1"/>
          </p:cNvSpPr>
          <p:nvPr/>
        </p:nvSpPr>
        <p:spPr bwMode="auto">
          <a:xfrm>
            <a:off x="6418263" y="2222500"/>
            <a:ext cx="2339975" cy="1944688"/>
          </a:xfrm>
          <a:prstGeom prst="rect">
            <a:avLst/>
          </a:prstGeom>
          <a:noFill/>
          <a:ln w="22225"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Tree>
    <p:extLst>
      <p:ext uri="{BB962C8B-B14F-4D97-AF65-F5344CB8AC3E}">
        <p14:creationId xmlns:p14="http://schemas.microsoft.com/office/powerpoint/2010/main" val="107764129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6" descr="Z:\Refinement\vac4.128.cluster_4_tree.png"/>
          <p:cNvPicPr>
            <a:picLocks noChangeAspect="1" noChangeArrowheads="1"/>
          </p:cNvPicPr>
          <p:nvPr/>
        </p:nvPicPr>
        <p:blipFill>
          <a:blip r:embed="rId3"/>
          <a:srcRect/>
          <a:stretch>
            <a:fillRect/>
          </a:stretch>
        </p:blipFill>
        <p:spPr bwMode="auto">
          <a:xfrm>
            <a:off x="90488" y="1038225"/>
            <a:ext cx="4967287" cy="2886075"/>
          </a:xfrm>
          <a:prstGeom prst="rect">
            <a:avLst/>
          </a:prstGeom>
          <a:noFill/>
          <a:ln w="9525">
            <a:noFill/>
            <a:miter lim="800000"/>
            <a:headEnd/>
            <a:tailEnd/>
          </a:ln>
        </p:spPr>
      </p:pic>
      <p:pic>
        <p:nvPicPr>
          <p:cNvPr id="4110" name="Picture 14" descr="Z:\Refinement\vac4.128.cluster_4_STEP9.png"/>
          <p:cNvPicPr>
            <a:picLocks noChangeAspect="1" noChangeArrowheads="1"/>
          </p:cNvPicPr>
          <p:nvPr/>
        </p:nvPicPr>
        <p:blipFill>
          <a:blip r:embed="rId4"/>
          <a:srcRect/>
          <a:stretch>
            <a:fillRect/>
          </a:stretch>
        </p:blipFill>
        <p:spPr bwMode="auto">
          <a:xfrm>
            <a:off x="2160588" y="4300538"/>
            <a:ext cx="4679950" cy="1714500"/>
          </a:xfrm>
          <a:prstGeom prst="rect">
            <a:avLst/>
          </a:prstGeom>
          <a:noFill/>
          <a:ln w="9525">
            <a:noFill/>
            <a:miter lim="800000"/>
            <a:headEnd/>
            <a:tailEnd/>
          </a:ln>
        </p:spPr>
      </p:pic>
      <p:pic>
        <p:nvPicPr>
          <p:cNvPr id="4105" name="Picture 9" descr="Z:\Refinement\vac4.128.cluster_4_STEP1.png"/>
          <p:cNvPicPr>
            <a:picLocks noChangeAspect="1" noChangeArrowheads="1"/>
          </p:cNvPicPr>
          <p:nvPr/>
        </p:nvPicPr>
        <p:blipFill>
          <a:blip r:embed="rId5"/>
          <a:srcRect/>
          <a:stretch>
            <a:fillRect/>
          </a:stretch>
        </p:blipFill>
        <p:spPr bwMode="auto">
          <a:xfrm>
            <a:off x="2160588" y="4298950"/>
            <a:ext cx="4679950" cy="1716088"/>
          </a:xfrm>
          <a:prstGeom prst="rect">
            <a:avLst/>
          </a:prstGeom>
          <a:noFill/>
          <a:ln w="9525">
            <a:noFill/>
            <a:miter lim="800000"/>
            <a:headEnd/>
            <a:tailEnd/>
          </a:ln>
        </p:spPr>
      </p:pic>
      <p:pic>
        <p:nvPicPr>
          <p:cNvPr id="4106" name="Picture 10" descr="Z:\Refinement\vac4.128.cluster_4_STEP2.png"/>
          <p:cNvPicPr>
            <a:picLocks noChangeAspect="1" noChangeArrowheads="1"/>
          </p:cNvPicPr>
          <p:nvPr/>
        </p:nvPicPr>
        <p:blipFill>
          <a:blip r:embed="rId6"/>
          <a:srcRect/>
          <a:stretch>
            <a:fillRect/>
          </a:stretch>
        </p:blipFill>
        <p:spPr bwMode="auto">
          <a:xfrm>
            <a:off x="2160588" y="4298950"/>
            <a:ext cx="4679950" cy="1716088"/>
          </a:xfrm>
          <a:prstGeom prst="rect">
            <a:avLst/>
          </a:prstGeom>
          <a:noFill/>
          <a:ln w="9525">
            <a:noFill/>
            <a:miter lim="800000"/>
            <a:headEnd/>
            <a:tailEnd/>
          </a:ln>
        </p:spPr>
      </p:pic>
      <p:pic>
        <p:nvPicPr>
          <p:cNvPr id="4107" name="Picture 11" descr="Z:\Refinement\vac4.128.cluster_4_STEP4.png"/>
          <p:cNvPicPr>
            <a:picLocks noChangeAspect="1" noChangeArrowheads="1"/>
          </p:cNvPicPr>
          <p:nvPr/>
        </p:nvPicPr>
        <p:blipFill>
          <a:blip r:embed="rId7"/>
          <a:srcRect/>
          <a:stretch>
            <a:fillRect/>
          </a:stretch>
        </p:blipFill>
        <p:spPr bwMode="auto">
          <a:xfrm>
            <a:off x="2160588" y="4298950"/>
            <a:ext cx="4679950" cy="1716088"/>
          </a:xfrm>
          <a:prstGeom prst="rect">
            <a:avLst/>
          </a:prstGeom>
          <a:noFill/>
          <a:ln w="9525">
            <a:noFill/>
            <a:miter lim="800000"/>
            <a:headEnd/>
            <a:tailEnd/>
          </a:ln>
        </p:spPr>
      </p:pic>
      <p:pic>
        <p:nvPicPr>
          <p:cNvPr id="4108" name="Picture 12" descr="Z:\Refinement\vac4.128.cluster_4_STEP7.png"/>
          <p:cNvPicPr>
            <a:picLocks noChangeAspect="1" noChangeArrowheads="1"/>
          </p:cNvPicPr>
          <p:nvPr/>
        </p:nvPicPr>
        <p:blipFill>
          <a:blip r:embed="rId8"/>
          <a:srcRect/>
          <a:stretch>
            <a:fillRect/>
          </a:stretch>
        </p:blipFill>
        <p:spPr bwMode="auto">
          <a:xfrm>
            <a:off x="2160588" y="4298950"/>
            <a:ext cx="4679950" cy="1716088"/>
          </a:xfrm>
          <a:prstGeom prst="rect">
            <a:avLst/>
          </a:prstGeom>
          <a:noFill/>
          <a:ln w="9525">
            <a:noFill/>
            <a:miter lim="800000"/>
            <a:headEnd/>
            <a:tailEnd/>
          </a:ln>
        </p:spPr>
      </p:pic>
      <p:sp>
        <p:nvSpPr>
          <p:cNvPr id="38919" name="Títol 1"/>
          <p:cNvSpPr>
            <a:spLocks noGrp="1"/>
          </p:cNvSpPr>
          <p:nvPr>
            <p:ph type="title" idx="4294967295"/>
          </p:nvPr>
        </p:nvSpPr>
        <p:spPr/>
        <p:txBody>
          <a:bodyPr lIns="82800" tIns="41400" rIns="82800" bIns="41400" anchor="ctr"/>
          <a:lstStyle/>
          <a:p>
            <a:pPr eaLnBrk="1" hangingPunct="1"/>
            <a:r>
              <a:rPr lang="es-ES_tradnl" smtClean="0"/>
              <a:t>VAC4 128 tasks</a:t>
            </a:r>
            <a:endParaRPr lang="en-GB" smtClean="0"/>
          </a:p>
        </p:txBody>
      </p:sp>
      <p:sp>
        <p:nvSpPr>
          <p:cNvPr id="9" name="Rectangle 8"/>
          <p:cNvSpPr>
            <a:spLocks noChangeArrowheads="1"/>
          </p:cNvSpPr>
          <p:nvPr/>
        </p:nvSpPr>
        <p:spPr bwMode="auto">
          <a:xfrm>
            <a:off x="71438" y="1014413"/>
            <a:ext cx="5054600" cy="255587"/>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0" name="Rectangle 9"/>
          <p:cNvSpPr>
            <a:spLocks noChangeArrowheads="1"/>
          </p:cNvSpPr>
          <p:nvPr/>
        </p:nvSpPr>
        <p:spPr bwMode="auto">
          <a:xfrm>
            <a:off x="71438" y="1349375"/>
            <a:ext cx="4864100" cy="255588"/>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1" name="Rectangle 10"/>
          <p:cNvSpPr>
            <a:spLocks noChangeArrowheads="1"/>
          </p:cNvSpPr>
          <p:nvPr/>
        </p:nvSpPr>
        <p:spPr bwMode="auto">
          <a:xfrm>
            <a:off x="71438" y="2020888"/>
            <a:ext cx="3578225" cy="255587"/>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2" name="Rectangle 11"/>
          <p:cNvSpPr>
            <a:spLocks noChangeArrowheads="1"/>
          </p:cNvSpPr>
          <p:nvPr/>
        </p:nvSpPr>
        <p:spPr bwMode="auto">
          <a:xfrm>
            <a:off x="71438" y="3025775"/>
            <a:ext cx="1958975" cy="255588"/>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3" name="Rectangle 12"/>
          <p:cNvSpPr>
            <a:spLocks noChangeArrowheads="1"/>
          </p:cNvSpPr>
          <p:nvPr/>
        </p:nvSpPr>
        <p:spPr bwMode="auto">
          <a:xfrm>
            <a:off x="71438" y="3692525"/>
            <a:ext cx="1482725" cy="255588"/>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pic>
        <p:nvPicPr>
          <p:cNvPr id="4116" name="Picture 20" descr="Z:\Refinement\vac_128_step1.png"/>
          <p:cNvPicPr>
            <a:picLocks noChangeAspect="1" noChangeArrowheads="1"/>
          </p:cNvPicPr>
          <p:nvPr/>
        </p:nvPicPr>
        <p:blipFill>
          <a:blip r:embed="rId9"/>
          <a:srcRect/>
          <a:stretch>
            <a:fillRect/>
          </a:stretch>
        </p:blipFill>
        <p:spPr bwMode="auto">
          <a:xfrm>
            <a:off x="5153025" y="1006475"/>
            <a:ext cx="3960813" cy="2970213"/>
          </a:xfrm>
          <a:prstGeom prst="rect">
            <a:avLst/>
          </a:prstGeom>
          <a:noFill/>
          <a:ln w="9525">
            <a:noFill/>
            <a:miter lim="800000"/>
            <a:headEnd/>
            <a:tailEnd/>
          </a:ln>
        </p:spPr>
      </p:pic>
      <p:pic>
        <p:nvPicPr>
          <p:cNvPr id="4118" name="Picture 22" descr="Z:\Refinement\vac_128_step2.png"/>
          <p:cNvPicPr>
            <a:picLocks noChangeAspect="1" noChangeArrowheads="1"/>
          </p:cNvPicPr>
          <p:nvPr/>
        </p:nvPicPr>
        <p:blipFill>
          <a:blip r:embed="rId10"/>
          <a:srcRect/>
          <a:stretch>
            <a:fillRect/>
          </a:stretch>
        </p:blipFill>
        <p:spPr bwMode="auto">
          <a:xfrm>
            <a:off x="5151438" y="1006475"/>
            <a:ext cx="3959225" cy="2970213"/>
          </a:xfrm>
          <a:prstGeom prst="rect">
            <a:avLst/>
          </a:prstGeom>
          <a:noFill/>
          <a:ln w="9525">
            <a:noFill/>
            <a:miter lim="800000"/>
            <a:headEnd/>
            <a:tailEnd/>
          </a:ln>
        </p:spPr>
      </p:pic>
      <p:pic>
        <p:nvPicPr>
          <p:cNvPr id="4119" name="Picture 23" descr="Z:\Refinement\vac_128_step4.png"/>
          <p:cNvPicPr>
            <a:picLocks noChangeAspect="1" noChangeArrowheads="1"/>
          </p:cNvPicPr>
          <p:nvPr/>
        </p:nvPicPr>
        <p:blipFill>
          <a:blip r:embed="rId11"/>
          <a:srcRect/>
          <a:stretch>
            <a:fillRect/>
          </a:stretch>
        </p:blipFill>
        <p:spPr bwMode="auto">
          <a:xfrm>
            <a:off x="5149850" y="1006475"/>
            <a:ext cx="3959225" cy="2970213"/>
          </a:xfrm>
          <a:prstGeom prst="rect">
            <a:avLst/>
          </a:prstGeom>
          <a:noFill/>
          <a:ln w="9525">
            <a:noFill/>
            <a:miter lim="800000"/>
            <a:headEnd/>
            <a:tailEnd/>
          </a:ln>
        </p:spPr>
      </p:pic>
      <p:pic>
        <p:nvPicPr>
          <p:cNvPr id="4120" name="Picture 24" descr="Z:\Refinement\vac_128_step7.png"/>
          <p:cNvPicPr>
            <a:picLocks noChangeAspect="1" noChangeArrowheads="1"/>
          </p:cNvPicPr>
          <p:nvPr/>
        </p:nvPicPr>
        <p:blipFill>
          <a:blip r:embed="rId12"/>
          <a:srcRect/>
          <a:stretch>
            <a:fillRect/>
          </a:stretch>
        </p:blipFill>
        <p:spPr bwMode="auto">
          <a:xfrm>
            <a:off x="5167313" y="1006475"/>
            <a:ext cx="3959225" cy="2970213"/>
          </a:xfrm>
          <a:prstGeom prst="rect">
            <a:avLst/>
          </a:prstGeom>
          <a:noFill/>
          <a:ln w="9525">
            <a:noFill/>
            <a:miter lim="800000"/>
            <a:headEnd/>
            <a:tailEnd/>
          </a:ln>
        </p:spPr>
      </p:pic>
      <p:pic>
        <p:nvPicPr>
          <p:cNvPr id="4121" name="Picture 25" descr="Z:\Refinement\vac_128_step9.png"/>
          <p:cNvPicPr>
            <a:picLocks noChangeAspect="1" noChangeArrowheads="1"/>
          </p:cNvPicPr>
          <p:nvPr/>
        </p:nvPicPr>
        <p:blipFill>
          <a:blip r:embed="rId13"/>
          <a:srcRect/>
          <a:stretch>
            <a:fillRect/>
          </a:stretch>
        </p:blipFill>
        <p:spPr bwMode="auto">
          <a:xfrm>
            <a:off x="5167313" y="1006475"/>
            <a:ext cx="3959225" cy="2970213"/>
          </a:xfrm>
          <a:prstGeom prst="rect">
            <a:avLst/>
          </a:prstGeom>
          <a:noFill/>
          <a:ln w="9525">
            <a:noFill/>
            <a:miter lim="800000"/>
            <a:headEnd/>
            <a:tailEnd/>
          </a:ln>
        </p:spPr>
      </p:pic>
      <p:sp>
        <p:nvSpPr>
          <p:cNvPr id="26" name="Rectangle 25"/>
          <p:cNvSpPr>
            <a:spLocks noChangeArrowheads="1"/>
          </p:cNvSpPr>
          <p:nvPr/>
        </p:nvSpPr>
        <p:spPr bwMode="auto">
          <a:xfrm>
            <a:off x="6097588" y="2060575"/>
            <a:ext cx="706437" cy="301625"/>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Tree>
    <p:extLst>
      <p:ext uri="{BB962C8B-B14F-4D97-AF65-F5344CB8AC3E}">
        <p14:creationId xmlns:p14="http://schemas.microsoft.com/office/powerpoint/2010/main" val="15414765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11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10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11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1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1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10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119"/>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410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2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10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120"/>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41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1" grpId="1" animBg="1"/>
      <p:bldP spid="12" grpId="0" animBg="1"/>
      <p:bldP spid="12" grpId="1" animBg="1"/>
      <p:bldP spid="13" grpId="0" animBg="1"/>
      <p:bldP spid="2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1" name="Picture 5"/>
          <p:cNvPicPr>
            <a:picLocks noChangeAspect="1" noChangeArrowheads="1"/>
          </p:cNvPicPr>
          <p:nvPr/>
        </p:nvPicPr>
        <p:blipFill>
          <a:blip r:embed="rId4" cstate="print"/>
          <a:srcRect/>
          <a:stretch>
            <a:fillRect/>
          </a:stretch>
        </p:blipFill>
        <p:spPr bwMode="auto">
          <a:xfrm>
            <a:off x="1432800" y="3810641"/>
            <a:ext cx="2682720" cy="2492902"/>
          </a:xfrm>
          <a:prstGeom prst="rect">
            <a:avLst/>
          </a:prstGeom>
          <a:noFill/>
          <a:ln w="9525">
            <a:noFill/>
            <a:miter lim="800000"/>
            <a:headEnd/>
            <a:tailEnd/>
          </a:ln>
          <a:effectLst/>
        </p:spPr>
      </p:pic>
      <p:pic>
        <p:nvPicPr>
          <p:cNvPr id="132102" name="Picture 6" descr="G:\home\jgonzale\Thesis Document\cluster_refinement\figures\vac4_128\cluster4\vac4_cluster4_step4_timeline.png"/>
          <p:cNvPicPr>
            <a:picLocks noChangeAspect="1" noChangeArrowheads="1"/>
          </p:cNvPicPr>
          <p:nvPr/>
        </p:nvPicPr>
        <p:blipFill>
          <a:blip r:embed="rId5" cstate="print"/>
          <a:srcRect/>
          <a:stretch>
            <a:fillRect/>
          </a:stretch>
        </p:blipFill>
        <p:spPr bwMode="auto">
          <a:xfrm>
            <a:off x="4920480" y="3960416"/>
            <a:ext cx="3300480" cy="2101181"/>
          </a:xfrm>
          <a:prstGeom prst="rect">
            <a:avLst/>
          </a:prstGeom>
          <a:noFill/>
          <a:ln w="9525">
            <a:noFill/>
            <a:miter lim="800000"/>
            <a:headEnd/>
            <a:tailEnd/>
          </a:ln>
        </p:spPr>
      </p:pic>
      <p:pic>
        <p:nvPicPr>
          <p:cNvPr id="132103" name="Picture 7"/>
          <p:cNvPicPr>
            <a:picLocks noChangeAspect="1" noChangeArrowheads="1"/>
          </p:cNvPicPr>
          <p:nvPr/>
        </p:nvPicPr>
        <p:blipFill>
          <a:blip r:embed="rId6" cstate="print"/>
          <a:srcRect/>
          <a:stretch>
            <a:fillRect/>
          </a:stretch>
        </p:blipFill>
        <p:spPr bwMode="auto">
          <a:xfrm>
            <a:off x="1434240" y="3810641"/>
            <a:ext cx="2681280" cy="2492902"/>
          </a:xfrm>
          <a:prstGeom prst="rect">
            <a:avLst/>
          </a:prstGeom>
          <a:noFill/>
          <a:ln w="9525">
            <a:noFill/>
            <a:miter lim="800000"/>
            <a:headEnd/>
            <a:tailEnd/>
          </a:ln>
          <a:effectLst/>
        </p:spPr>
      </p:pic>
      <p:pic>
        <p:nvPicPr>
          <p:cNvPr id="132104" name="Picture 8" descr="G:\home\jgonzale\Thesis Document\cluster_refinement\figures\vac4_128\cluster4\vac4_cluster4_step5_timeline.png"/>
          <p:cNvPicPr>
            <a:picLocks noChangeAspect="1" noChangeArrowheads="1"/>
          </p:cNvPicPr>
          <p:nvPr/>
        </p:nvPicPr>
        <p:blipFill>
          <a:blip r:embed="rId7" cstate="print"/>
          <a:srcRect/>
          <a:stretch>
            <a:fillRect/>
          </a:stretch>
        </p:blipFill>
        <p:spPr bwMode="auto">
          <a:xfrm>
            <a:off x="4920480" y="3956096"/>
            <a:ext cx="3300480" cy="2101180"/>
          </a:xfrm>
          <a:prstGeom prst="rect">
            <a:avLst/>
          </a:prstGeom>
          <a:noFill/>
          <a:ln w="9525">
            <a:noFill/>
            <a:miter lim="800000"/>
            <a:headEnd/>
            <a:tailEnd/>
          </a:ln>
        </p:spPr>
      </p:pic>
      <p:pic>
        <p:nvPicPr>
          <p:cNvPr id="132105" name="Picture 9"/>
          <p:cNvPicPr>
            <a:picLocks noChangeAspect="1" noChangeArrowheads="1"/>
          </p:cNvPicPr>
          <p:nvPr/>
        </p:nvPicPr>
        <p:blipFill>
          <a:blip r:embed="rId8" cstate="print"/>
          <a:srcRect/>
          <a:stretch>
            <a:fillRect/>
          </a:stretch>
        </p:blipFill>
        <p:spPr bwMode="auto">
          <a:xfrm>
            <a:off x="1434240" y="3810641"/>
            <a:ext cx="2681280" cy="2492902"/>
          </a:xfrm>
          <a:prstGeom prst="rect">
            <a:avLst/>
          </a:prstGeom>
          <a:noFill/>
          <a:ln w="9525">
            <a:noFill/>
            <a:miter lim="800000"/>
            <a:headEnd/>
            <a:tailEnd/>
          </a:ln>
          <a:effectLst/>
        </p:spPr>
      </p:pic>
      <p:pic>
        <p:nvPicPr>
          <p:cNvPr id="132106" name="Picture 10" descr="G:\home\jgonzale\Thesis Document\cluster_refinement\figures\vac4_128\cluster4\vac4_cluster4_step7_timeline.png"/>
          <p:cNvPicPr>
            <a:picLocks noChangeAspect="1" noChangeArrowheads="1"/>
          </p:cNvPicPr>
          <p:nvPr/>
        </p:nvPicPr>
        <p:blipFill>
          <a:blip r:embed="rId9" cstate="print"/>
          <a:srcRect/>
          <a:stretch>
            <a:fillRect/>
          </a:stretch>
        </p:blipFill>
        <p:spPr bwMode="auto">
          <a:xfrm>
            <a:off x="4921920" y="3960416"/>
            <a:ext cx="3301920" cy="2101181"/>
          </a:xfrm>
          <a:prstGeom prst="rect">
            <a:avLst/>
          </a:prstGeom>
          <a:noFill/>
          <a:ln w="9525">
            <a:noFill/>
            <a:miter lim="800000"/>
            <a:headEnd/>
            <a:tailEnd/>
          </a:ln>
        </p:spPr>
      </p:pic>
      <p:pic>
        <p:nvPicPr>
          <p:cNvPr id="132107" name="Picture 11"/>
          <p:cNvPicPr>
            <a:picLocks noChangeAspect="1" noChangeArrowheads="1"/>
          </p:cNvPicPr>
          <p:nvPr/>
        </p:nvPicPr>
        <p:blipFill>
          <a:blip r:embed="rId10" cstate="print"/>
          <a:srcRect/>
          <a:stretch>
            <a:fillRect/>
          </a:stretch>
        </p:blipFill>
        <p:spPr bwMode="auto">
          <a:xfrm>
            <a:off x="1432801" y="3810641"/>
            <a:ext cx="2681280" cy="2492902"/>
          </a:xfrm>
          <a:prstGeom prst="rect">
            <a:avLst/>
          </a:prstGeom>
          <a:noFill/>
          <a:ln w="9525">
            <a:noFill/>
            <a:miter lim="800000"/>
            <a:headEnd/>
            <a:tailEnd/>
          </a:ln>
          <a:effectLst/>
        </p:spPr>
      </p:pic>
      <p:pic>
        <p:nvPicPr>
          <p:cNvPr id="132108" name="Picture 12" descr="G:\home\jgonzale\Thesis Document\cluster_refinement\figures\vac4_128\cluster4\vac4_cluster4_step9_timeline.png"/>
          <p:cNvPicPr>
            <a:picLocks noChangeAspect="1" noChangeArrowheads="1"/>
          </p:cNvPicPr>
          <p:nvPr/>
        </p:nvPicPr>
        <p:blipFill>
          <a:blip r:embed="rId11" cstate="print"/>
          <a:srcRect/>
          <a:stretch>
            <a:fillRect/>
          </a:stretch>
        </p:blipFill>
        <p:spPr bwMode="auto">
          <a:xfrm>
            <a:off x="4920480" y="3954655"/>
            <a:ext cx="3300480" cy="2102621"/>
          </a:xfrm>
          <a:prstGeom prst="rect">
            <a:avLst/>
          </a:prstGeom>
          <a:noFill/>
          <a:ln w="9525">
            <a:noFill/>
            <a:miter lim="800000"/>
            <a:headEnd/>
            <a:tailEnd/>
          </a:ln>
        </p:spPr>
      </p:pic>
      <p:pic>
        <p:nvPicPr>
          <p:cNvPr id="132110" name="Picture 14" descr="G:\home\jgonzale\Thesis Document\cluster_refinement\figures\vac4_128\cluster4\vac4_cluster4_step10_timeline.png"/>
          <p:cNvPicPr>
            <a:picLocks noChangeAspect="1" noChangeArrowheads="1"/>
          </p:cNvPicPr>
          <p:nvPr/>
        </p:nvPicPr>
        <p:blipFill>
          <a:blip r:embed="rId12" cstate="print"/>
          <a:srcRect/>
          <a:stretch>
            <a:fillRect/>
          </a:stretch>
        </p:blipFill>
        <p:spPr bwMode="auto">
          <a:xfrm>
            <a:off x="4920480" y="3954655"/>
            <a:ext cx="3300480" cy="2102621"/>
          </a:xfrm>
          <a:prstGeom prst="rect">
            <a:avLst/>
          </a:prstGeom>
          <a:noFill/>
          <a:ln w="9525">
            <a:noFill/>
            <a:miter lim="800000"/>
            <a:headEnd/>
            <a:tailEnd/>
          </a:ln>
        </p:spPr>
      </p:pic>
      <p:pic>
        <p:nvPicPr>
          <p:cNvPr id="132109" name="Picture 13"/>
          <p:cNvPicPr>
            <a:picLocks noChangeAspect="1" noChangeArrowheads="1"/>
          </p:cNvPicPr>
          <p:nvPr/>
        </p:nvPicPr>
        <p:blipFill>
          <a:blip r:embed="rId13" cstate="print"/>
          <a:srcRect/>
          <a:stretch>
            <a:fillRect/>
          </a:stretch>
        </p:blipFill>
        <p:spPr bwMode="auto">
          <a:xfrm>
            <a:off x="1432801" y="3810641"/>
            <a:ext cx="2681280" cy="2492902"/>
          </a:xfrm>
          <a:prstGeom prst="rect">
            <a:avLst/>
          </a:prstGeom>
          <a:noFill/>
          <a:ln w="9525">
            <a:noFill/>
            <a:miter lim="800000"/>
            <a:headEnd/>
            <a:tailEnd/>
          </a:ln>
          <a:effectLst/>
        </p:spPr>
      </p:pic>
      <p:pic>
        <p:nvPicPr>
          <p:cNvPr id="132100" name="Picture 4" descr="G:\home\jgonzale\Thesis Document\cluster_refinement\figures\vac4_128\cluster4\vac4_cluster4_step1_timeline.png"/>
          <p:cNvPicPr>
            <a:picLocks noChangeAspect="1" noChangeArrowheads="1"/>
          </p:cNvPicPr>
          <p:nvPr/>
        </p:nvPicPr>
        <p:blipFill>
          <a:blip r:embed="rId14" cstate="print"/>
          <a:srcRect/>
          <a:stretch>
            <a:fillRect/>
          </a:stretch>
        </p:blipFill>
        <p:spPr bwMode="auto">
          <a:xfrm>
            <a:off x="4921921" y="3957535"/>
            <a:ext cx="3299040" cy="2098301"/>
          </a:xfrm>
          <a:prstGeom prst="rect">
            <a:avLst/>
          </a:prstGeom>
          <a:noFill/>
          <a:ln w="9525">
            <a:noFill/>
            <a:miter lim="800000"/>
            <a:headEnd/>
            <a:tailEnd/>
          </a:ln>
        </p:spPr>
      </p:pic>
      <p:pic>
        <p:nvPicPr>
          <p:cNvPr id="132099" name="Picture 3"/>
          <p:cNvPicPr>
            <a:picLocks noChangeAspect="1" noChangeArrowheads="1"/>
          </p:cNvPicPr>
          <p:nvPr/>
        </p:nvPicPr>
        <p:blipFill>
          <a:blip r:embed="rId15" cstate="print"/>
          <a:srcRect/>
          <a:stretch>
            <a:fillRect/>
          </a:stretch>
        </p:blipFill>
        <p:spPr bwMode="auto">
          <a:xfrm>
            <a:off x="1432800" y="3810641"/>
            <a:ext cx="2682720" cy="2492902"/>
          </a:xfrm>
          <a:prstGeom prst="rect">
            <a:avLst/>
          </a:prstGeom>
          <a:noFill/>
          <a:ln w="9525">
            <a:noFill/>
            <a:miter lim="800000"/>
            <a:headEnd/>
            <a:tailEnd/>
          </a:ln>
          <a:effectLst/>
        </p:spPr>
      </p:pic>
      <p:sp>
        <p:nvSpPr>
          <p:cNvPr id="32782" name="Title 1"/>
          <p:cNvSpPr>
            <a:spLocks noGrp="1"/>
          </p:cNvSpPr>
          <p:nvPr>
            <p:ph type="title"/>
          </p:nvPr>
        </p:nvSpPr>
        <p:spPr/>
        <p:txBody>
          <a:bodyPr/>
          <a:lstStyle/>
          <a:p>
            <a:r>
              <a:rPr lang="en-GB" smtClean="0"/>
              <a:t>SPMD sub-structure</a:t>
            </a:r>
          </a:p>
        </p:txBody>
      </p:sp>
      <p:sp>
        <p:nvSpPr>
          <p:cNvPr id="2" name="Slide Number Placeholder 1"/>
          <p:cNvSpPr>
            <a:spLocks noGrp="1"/>
          </p:cNvSpPr>
          <p:nvPr>
            <p:ph type="sldNum" sz="quarter" idx="4294967295"/>
          </p:nvPr>
        </p:nvSpPr>
        <p:spPr>
          <a:xfrm>
            <a:off x="3503521" y="6332346"/>
            <a:ext cx="2134080" cy="365798"/>
          </a:xfrm>
          <a:prstGeom prst="rect">
            <a:avLst/>
          </a:prstGeom>
        </p:spPr>
        <p:txBody>
          <a:bodyPr lIns="82945" tIns="41473" rIns="82945" bIns="41473"/>
          <a:lstStyle/>
          <a:p>
            <a:pPr>
              <a:defRPr/>
            </a:pPr>
            <a:fld id="{AAF2784A-A7F4-4791-86C3-177EDA7D1AAA}" type="slidenum">
              <a:rPr lang="en-GB"/>
              <a:pPr>
                <a:defRPr/>
              </a:pPr>
              <a:t>75</a:t>
            </a:fld>
            <a:endParaRPr lang="en-GB" dirty="0"/>
          </a:p>
        </p:txBody>
      </p:sp>
      <p:pic>
        <p:nvPicPr>
          <p:cNvPr id="32784" name="Picture 2"/>
          <p:cNvPicPr>
            <a:picLocks noChangeAspect="1" noChangeArrowheads="1"/>
          </p:cNvPicPr>
          <p:nvPr/>
        </p:nvPicPr>
        <p:blipFill>
          <a:blip r:embed="rId16" cstate="print"/>
          <a:srcRect/>
          <a:stretch>
            <a:fillRect/>
          </a:stretch>
        </p:blipFill>
        <p:spPr bwMode="auto">
          <a:xfrm>
            <a:off x="2253600" y="1012427"/>
            <a:ext cx="4636800" cy="2688762"/>
          </a:xfrm>
          <a:prstGeom prst="rect">
            <a:avLst/>
          </a:prstGeom>
          <a:noFill/>
          <a:ln w="9525">
            <a:noFill/>
            <a:miter lim="800000"/>
            <a:headEnd/>
            <a:tailEnd/>
          </a:ln>
          <a:effectLst/>
        </p:spPr>
      </p:pic>
      <p:sp>
        <p:nvSpPr>
          <p:cNvPr id="4" name="Rectangle 3"/>
          <p:cNvSpPr>
            <a:spLocks noChangeArrowheads="1"/>
          </p:cNvSpPr>
          <p:nvPr/>
        </p:nvSpPr>
        <p:spPr bwMode="auto">
          <a:xfrm>
            <a:off x="2344320" y="1587047"/>
            <a:ext cx="4453920" cy="256347"/>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8" name="Rectangle 7"/>
          <p:cNvSpPr>
            <a:spLocks noChangeArrowheads="1"/>
          </p:cNvSpPr>
          <p:nvPr/>
        </p:nvSpPr>
        <p:spPr bwMode="auto">
          <a:xfrm>
            <a:off x="2344320" y="1844835"/>
            <a:ext cx="4453920" cy="254906"/>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9" name="Rectangle 8"/>
          <p:cNvSpPr>
            <a:spLocks noChangeArrowheads="1"/>
          </p:cNvSpPr>
          <p:nvPr/>
        </p:nvSpPr>
        <p:spPr bwMode="auto">
          <a:xfrm>
            <a:off x="2345760" y="2350327"/>
            <a:ext cx="4452480" cy="256347"/>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10" name="Rectangle 9"/>
          <p:cNvSpPr>
            <a:spLocks noChangeArrowheads="1"/>
          </p:cNvSpPr>
          <p:nvPr/>
        </p:nvSpPr>
        <p:spPr bwMode="auto">
          <a:xfrm>
            <a:off x="2345760" y="2851500"/>
            <a:ext cx="4452480" cy="256347"/>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11" name="Rectangle 10"/>
          <p:cNvSpPr>
            <a:spLocks noChangeArrowheads="1"/>
          </p:cNvSpPr>
          <p:nvPr/>
        </p:nvSpPr>
        <p:spPr bwMode="auto">
          <a:xfrm>
            <a:off x="2345760" y="3107847"/>
            <a:ext cx="4452480" cy="256347"/>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12" name="Rectangle 11"/>
          <p:cNvSpPr>
            <a:spLocks noChangeArrowheads="1"/>
          </p:cNvSpPr>
          <p:nvPr/>
        </p:nvSpPr>
        <p:spPr bwMode="auto">
          <a:xfrm>
            <a:off x="2345760" y="3364194"/>
            <a:ext cx="4452480" cy="256347"/>
          </a:xfrm>
          <a:prstGeom prst="rect">
            <a:avLst/>
          </a:prstGeom>
          <a:noFill/>
          <a:ln w="25400" algn="ctr">
            <a:solidFill>
              <a:schemeClr val="tx1"/>
            </a:solidFill>
            <a:round/>
            <a:headEnd/>
            <a:tailEnd/>
          </a:ln>
        </p:spPr>
        <p:txBody>
          <a:bodyPr lIns="82945" tIns="41473" rIns="82945" bIns="41473"/>
          <a:lstStyle/>
          <a:p>
            <a:pPr algn="ctr" eaLnBrk="0" hangingPunct="0">
              <a:buClr>
                <a:srgbClr val="000000"/>
              </a:buClr>
              <a:buSzPct val="100000"/>
              <a:buFont typeface="Times New Roman" pitchFamily="18" charset="0"/>
              <a:buNone/>
            </a:pPr>
            <a:endParaRPr lang="en-US"/>
          </a:p>
        </p:txBody>
      </p:sp>
      <p:pic>
        <p:nvPicPr>
          <p:cNvPr id="24"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25317" y="4105444"/>
            <a:ext cx="4792320" cy="175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6" descr="Z:\Refinement\vac_128_fina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327" y="3722050"/>
            <a:ext cx="3181530" cy="238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bwMode="auto">
          <a:xfrm>
            <a:off x="1484798" y="4553984"/>
            <a:ext cx="587857" cy="257202"/>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sp>
        <p:nvSpPr>
          <p:cNvPr id="27" name="Rectangle 26"/>
          <p:cNvSpPr/>
          <p:nvPr/>
        </p:nvSpPr>
        <p:spPr bwMode="auto">
          <a:xfrm>
            <a:off x="7837874" y="4117753"/>
            <a:ext cx="979762" cy="1603608"/>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spTree>
    <p:custDataLst>
      <p:tags r:id="rId1"/>
    </p:custDataLst>
    <p:extLst>
      <p:ext uri="{BB962C8B-B14F-4D97-AF65-F5344CB8AC3E}">
        <p14:creationId xmlns:p14="http://schemas.microsoft.com/office/powerpoint/2010/main" val="4289466984"/>
      </p:ext>
    </p:extLst>
  </p:cSld>
  <p:clrMapOvr>
    <a:masterClrMapping/>
  </p:clrMapOvr>
  <p:transition advTm="666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1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211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21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210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2110"/>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13210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3210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321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21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nodeType="clickEffect">
                                  <p:stCondLst>
                                    <p:cond delay="0"/>
                                  </p:stCondLst>
                                  <p:childTnLst>
                                    <p:set>
                                      <p:cBhvr>
                                        <p:cTn id="58" dur="1" fill="hold">
                                          <p:stCondLst>
                                            <p:cond delay="0"/>
                                          </p:stCondLst>
                                        </p:cTn>
                                        <p:tgtEl>
                                          <p:spTgt spid="13210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3210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1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210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3210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32104"/>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21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210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3210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32102"/>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13210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3209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3" grpId="0" animBg="1"/>
      <p:bldP spid="3" grpId="1" animBg="1"/>
      <p:bldP spid="27" grpId="0" animBg="1"/>
      <p:bldP spid="27"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5" descr="Z:\Refinement\vac4.128.global_tree.png"/>
          <p:cNvPicPr>
            <a:picLocks noChangeAspect="1" noChangeArrowheads="1"/>
          </p:cNvPicPr>
          <p:nvPr/>
        </p:nvPicPr>
        <p:blipFill>
          <a:blip r:embed="rId3"/>
          <a:srcRect/>
          <a:stretch>
            <a:fillRect/>
          </a:stretch>
        </p:blipFill>
        <p:spPr bwMode="auto">
          <a:xfrm>
            <a:off x="0" y="1052513"/>
            <a:ext cx="9099550" cy="2332037"/>
          </a:xfrm>
          <a:prstGeom prst="rect">
            <a:avLst/>
          </a:prstGeom>
          <a:noFill/>
          <a:ln w="9525">
            <a:noFill/>
            <a:miter lim="800000"/>
            <a:headEnd/>
            <a:tailEnd/>
          </a:ln>
        </p:spPr>
      </p:pic>
      <p:sp>
        <p:nvSpPr>
          <p:cNvPr id="40962" name="Títol 1"/>
          <p:cNvSpPr>
            <a:spLocks noGrp="1"/>
          </p:cNvSpPr>
          <p:nvPr>
            <p:ph type="title" idx="4294967295"/>
          </p:nvPr>
        </p:nvSpPr>
        <p:spPr/>
        <p:txBody>
          <a:bodyPr lIns="82800" tIns="41400" rIns="82800" bIns="41400" anchor="ctr"/>
          <a:lstStyle/>
          <a:p>
            <a:pPr eaLnBrk="1" hangingPunct="1"/>
            <a:r>
              <a:rPr lang="es-ES_tradnl" smtClean="0"/>
              <a:t>VAC4 128 tasks</a:t>
            </a:r>
            <a:endParaRPr lang="en-GB" smtClean="0"/>
          </a:p>
        </p:txBody>
      </p:sp>
      <p:sp>
        <p:nvSpPr>
          <p:cNvPr id="7" name="Rectangle 6"/>
          <p:cNvSpPr>
            <a:spLocks noChangeArrowheads="1"/>
          </p:cNvSpPr>
          <p:nvPr/>
        </p:nvSpPr>
        <p:spPr bwMode="auto">
          <a:xfrm>
            <a:off x="323850" y="2752725"/>
            <a:ext cx="6840538" cy="246063"/>
          </a:xfrm>
          <a:prstGeom prst="rect">
            <a:avLst/>
          </a:prstGeom>
          <a:noFill/>
          <a:ln w="22225"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5" name="Rectangle 4"/>
          <p:cNvSpPr>
            <a:spLocks noChangeArrowheads="1"/>
          </p:cNvSpPr>
          <p:nvPr/>
        </p:nvSpPr>
        <p:spPr bwMode="auto">
          <a:xfrm>
            <a:off x="2349500" y="3201988"/>
            <a:ext cx="622300" cy="222250"/>
          </a:xfrm>
          <a:prstGeom prst="rect">
            <a:avLst/>
          </a:prstGeom>
          <a:noFill/>
          <a:ln w="22225"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pic>
        <p:nvPicPr>
          <p:cNvPr id="40965" name="Picture 6" descr="Z:\Refinement\vac_128_final.png"/>
          <p:cNvPicPr preferRelativeResize="0">
            <a:picLocks noChangeAspect="1" noChangeArrowheads="1"/>
          </p:cNvPicPr>
          <p:nvPr/>
        </p:nvPicPr>
        <p:blipFill>
          <a:blip r:embed="rId4"/>
          <a:srcRect/>
          <a:stretch>
            <a:fillRect/>
          </a:stretch>
        </p:blipFill>
        <p:spPr bwMode="auto">
          <a:xfrm>
            <a:off x="4716463" y="4489450"/>
            <a:ext cx="4394200" cy="2252663"/>
          </a:xfrm>
          <a:prstGeom prst="rect">
            <a:avLst/>
          </a:prstGeom>
          <a:noFill/>
          <a:ln w="9525">
            <a:noFill/>
            <a:miter lim="800000"/>
            <a:headEnd/>
            <a:tailEnd/>
          </a:ln>
        </p:spPr>
      </p:pic>
      <p:sp>
        <p:nvSpPr>
          <p:cNvPr id="9" name="Rectangle 8"/>
          <p:cNvSpPr>
            <a:spLocks noChangeArrowheads="1"/>
          </p:cNvSpPr>
          <p:nvPr/>
        </p:nvSpPr>
        <p:spPr bwMode="auto">
          <a:xfrm>
            <a:off x="6003925" y="5873750"/>
            <a:ext cx="1809750" cy="566738"/>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3" name="Rectangle 12"/>
          <p:cNvSpPr>
            <a:spLocks noChangeArrowheads="1"/>
          </p:cNvSpPr>
          <p:nvPr/>
        </p:nvSpPr>
        <p:spPr bwMode="auto">
          <a:xfrm>
            <a:off x="5834063" y="5276850"/>
            <a:ext cx="719137" cy="228600"/>
          </a:xfrm>
          <a:prstGeom prst="rect">
            <a:avLst/>
          </a:prstGeom>
          <a:noFill/>
          <a:ln w="38100" algn="ctr">
            <a:solidFill>
              <a:srgbClr val="F337E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0" name="Rectangle 9"/>
          <p:cNvSpPr>
            <a:spLocks noChangeArrowheads="1"/>
          </p:cNvSpPr>
          <p:nvPr/>
        </p:nvSpPr>
        <p:spPr bwMode="auto">
          <a:xfrm>
            <a:off x="5842000" y="5500688"/>
            <a:ext cx="1323975" cy="112712"/>
          </a:xfrm>
          <a:prstGeom prst="rect">
            <a:avLst/>
          </a:prstGeom>
          <a:noFill/>
          <a:ln w="38100" algn="ctr">
            <a:solidFill>
              <a:srgbClr val="92D050"/>
            </a:solidFill>
            <a:round/>
            <a:headEnd/>
            <a:tailEnd/>
          </a:ln>
        </p:spPr>
        <p:txBody>
          <a:bodyPr/>
          <a:lstStyle/>
          <a:p>
            <a:pPr algn="r" eaLnBrk="0" hangingPunct="0">
              <a:buClr>
                <a:srgbClr val="000000"/>
              </a:buClr>
              <a:buSzPct val="100000"/>
              <a:buFont typeface="Times New Roman" pitchFamily="18" charset="0"/>
              <a:buNone/>
            </a:pPr>
            <a:r>
              <a:rPr lang="en-US" sz="3200">
                <a:solidFill>
                  <a:schemeClr val="bg1"/>
                </a:solidFill>
                <a:latin typeface="Gill Sans"/>
              </a:rPr>
              <a:t>                                 </a:t>
            </a:r>
          </a:p>
        </p:txBody>
      </p:sp>
      <p:pic>
        <p:nvPicPr>
          <p:cNvPr id="40969" name="Picture 2"/>
          <p:cNvPicPr preferRelativeResize="0">
            <a:picLocks noChangeAspect="1" noChangeArrowheads="1"/>
          </p:cNvPicPr>
          <p:nvPr/>
        </p:nvPicPr>
        <p:blipFill>
          <a:blip r:embed="rId5"/>
          <a:srcRect/>
          <a:stretch>
            <a:fillRect/>
          </a:stretch>
        </p:blipFill>
        <p:spPr bwMode="auto">
          <a:xfrm>
            <a:off x="34925" y="3644900"/>
            <a:ext cx="5283200" cy="1055688"/>
          </a:xfrm>
          <a:prstGeom prst="rect">
            <a:avLst/>
          </a:prstGeom>
          <a:noFill/>
          <a:ln w="9525">
            <a:noFill/>
            <a:miter lim="800000"/>
            <a:headEnd/>
            <a:tailEnd/>
          </a:ln>
        </p:spPr>
      </p:pic>
      <p:sp>
        <p:nvSpPr>
          <p:cNvPr id="11" name="Rectangle 10"/>
          <p:cNvSpPr>
            <a:spLocks noChangeArrowheads="1"/>
          </p:cNvSpPr>
          <p:nvPr/>
        </p:nvSpPr>
        <p:spPr bwMode="auto">
          <a:xfrm>
            <a:off x="765175" y="3644900"/>
            <a:ext cx="287338" cy="1003300"/>
          </a:xfrm>
          <a:prstGeom prst="rect">
            <a:avLst/>
          </a:prstGeom>
          <a:noFill/>
          <a:ln w="38100" algn="ctr">
            <a:solidFill>
              <a:srgbClr val="21246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19" name="Rectangle 18"/>
          <p:cNvSpPr>
            <a:spLocks noChangeArrowheads="1"/>
          </p:cNvSpPr>
          <p:nvPr/>
        </p:nvSpPr>
        <p:spPr bwMode="auto">
          <a:xfrm>
            <a:off x="1089025" y="3644900"/>
            <a:ext cx="898525" cy="1003300"/>
          </a:xfrm>
          <a:prstGeom prst="rect">
            <a:avLst/>
          </a:prstGeom>
          <a:noFill/>
          <a:ln w="38100" algn="ctr">
            <a:solidFill>
              <a:srgbClr val="92D050"/>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
        <p:nvSpPr>
          <p:cNvPr id="20" name="Rectangle 19"/>
          <p:cNvSpPr>
            <a:spLocks noChangeArrowheads="1"/>
          </p:cNvSpPr>
          <p:nvPr/>
        </p:nvSpPr>
        <p:spPr bwMode="auto">
          <a:xfrm>
            <a:off x="4289425" y="3644900"/>
            <a:ext cx="976313" cy="1003300"/>
          </a:xfrm>
          <a:prstGeom prst="rect">
            <a:avLst/>
          </a:prstGeom>
          <a:noFill/>
          <a:ln w="38100" algn="ctr">
            <a:solidFill>
              <a:srgbClr val="F337E6"/>
            </a:solidFill>
            <a:round/>
            <a:headEnd/>
            <a:tailEnd/>
          </a:ln>
        </p:spPr>
        <p:txBody>
          <a:bodyPr/>
          <a:lstStyle/>
          <a:p>
            <a:pPr algn="r" eaLnBrk="0" hangingPunct="0">
              <a:buClr>
                <a:srgbClr val="000000"/>
              </a:buClr>
              <a:buSzPct val="100000"/>
              <a:buFont typeface="Times New Roman" pitchFamily="18" charset="0"/>
              <a:buNone/>
            </a:pPr>
            <a:endParaRPr lang="en-US" sz="3200">
              <a:solidFill>
                <a:schemeClr val="bg1"/>
              </a:solidFill>
              <a:latin typeface="Gill Sans"/>
            </a:endParaRPr>
          </a:p>
        </p:txBody>
      </p:sp>
    </p:spTree>
    <p:extLst>
      <p:ext uri="{BB962C8B-B14F-4D97-AF65-F5344CB8AC3E}">
        <p14:creationId xmlns:p14="http://schemas.microsoft.com/office/powerpoint/2010/main" val="413739306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9" grpId="1" animBg="1"/>
      <p:bldP spid="13" grpId="0" animBg="1"/>
      <p:bldP spid="10" grpId="0" animBg="1"/>
      <p:bldP spid="11" grpId="0" animBg="1"/>
      <p:bldP spid="11" grpId="1" animBg="1"/>
      <p:bldP spid="19"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dirty="0" smtClean="0"/>
              <a:t>Aggregative Cluster Refinement</a:t>
            </a:r>
          </a:p>
        </p:txBody>
      </p:sp>
      <p:sp>
        <p:nvSpPr>
          <p:cNvPr id="31747" name="Content Placeholder 2"/>
          <p:cNvSpPr>
            <a:spLocks noGrp="1"/>
          </p:cNvSpPr>
          <p:nvPr>
            <p:ph idx="1"/>
          </p:nvPr>
        </p:nvSpPr>
        <p:spPr/>
        <p:txBody>
          <a:bodyPr/>
          <a:lstStyle/>
          <a:p>
            <a:pPr marL="325445" indent="-293764"/>
            <a:endParaRPr lang="en-US" smtClean="0"/>
          </a:p>
        </p:txBody>
      </p:sp>
      <p:pic>
        <p:nvPicPr>
          <p:cNvPr id="31749" name="Picture 2" descr="G:\home\jgonzale\Thesis Document\Slides\FIGURAS_PRELECTURA\03_REFINEMENT\HYDRO_REF\TREES_NEW_VERSION\HydroC_mpi128.chop1.REFINEMENT.STEP1.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840" y="1140600"/>
            <a:ext cx="4636800" cy="1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Picture 3" descr="G:\home\jgonzale\Thesis Document\Slides\FIGURAS_PRELECTURA\03_REFINEMENT\HYDRO_REF\TREES_NEW_VERSION\HydroC_mpi128.chop1.REFINEMENT.STEP2.TRE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840" y="1140600"/>
            <a:ext cx="4638240" cy="43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4" descr="G:\home\jgonzale\Thesis Document\Slides\FIGURAS_PRELECTURA\03_REFINEMENT\HYDRO_REF\TREES_NEW_VERSION\HydroC_mpi128.chop1.REFINEMENT.STEP3.TRE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5840" y="1140600"/>
            <a:ext cx="4636800" cy="72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5" descr="G:\home\jgonzale\Thesis Document\Slides\FIGURAS_PRELECTURA\03_REFINEMENT\HYDRO_REF\TREES_NEW_VERSION\HydroC_mpi128.chop1.REFINEMENT.STEP4.TRE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280" y="1140600"/>
            <a:ext cx="4636800" cy="99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Picture 6" descr="G:\home\jgonzale\Thesis Document\Slides\FIGURAS_PRELECTURA\03_REFINEMENT\HYDRO_REF\TREES_NEW_VERSION\HydroC_mpi128.chop1.REFINEMENT.STEP5.TRE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840" y="1140600"/>
            <a:ext cx="4636800" cy="126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Picture 7" descr="G:\home\jgonzale\Thesis Document\Slides\FIGURAS_PRELECTURA\03_REFINEMENT\HYDRO_REF\TREES_NEW_VERSION\HydroC_mpi128.chop1.REFINEMENT.STEP6.TRE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280" y="1142041"/>
            <a:ext cx="4636800" cy="154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0" name="Picture 8" descr="G:\home\jgonzale\Thesis Document\Slides\FIGURAS_PRELECTURA\03_REFINEMENT\HYDRO_REF\TREES_NEW_VERSION\HydroC_mpi128.chop1.REFINEMENT.STEP7.TRE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840" y="1140600"/>
            <a:ext cx="4636800" cy="181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1" name="Picture 9" descr="G:\home\jgonzale\Thesis Document\Slides\FIGURAS_PRELECTURA\03_REFINEMENT\HYDRO_REF\TREES_NEW_VERSION\HydroC_mpi128.chop1.REFINEMENT.STEP8.TRE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840" y="1142041"/>
            <a:ext cx="4636800" cy="209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2" name="Picture 10" descr="G:\home\jgonzale\Thesis Document\Slides\FIGURAS_PRELECTURA\03_REFINEMENT\HYDRO_REF\TREES_NEW_VERSION\HydroC_mpi128.chop1.REFINEMENT.STEP9.TRE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5840" y="1140600"/>
            <a:ext cx="4636800" cy="236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23" name="Picture 11" descr="G:\home\jgonzale\Thesis Document\Slides\FIGURAS_PRELECTURA\03_REFINEMENT\HYDRO_REF\TREES_NEW_VERSION\HydroC_mpi128.chop1.REFINEMENT.STEP10.TRE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5840" y="1140600"/>
            <a:ext cx="4636800" cy="264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59" name="Group 4"/>
          <p:cNvGrpSpPr>
            <a:grpSpLocks/>
          </p:cNvGrpSpPr>
          <p:nvPr/>
        </p:nvGrpSpPr>
        <p:grpSpPr bwMode="auto">
          <a:xfrm>
            <a:off x="4183201" y="1564004"/>
            <a:ext cx="4633920" cy="4539357"/>
            <a:chOff x="4875213" y="1724025"/>
            <a:chExt cx="5108575" cy="5003800"/>
          </a:xfrm>
        </p:grpSpPr>
        <p:pic>
          <p:nvPicPr>
            <p:cNvPr id="3178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8"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p:cNvGrpSpPr>
            <a:grpSpLocks/>
          </p:cNvGrpSpPr>
          <p:nvPr/>
        </p:nvGrpSpPr>
        <p:grpSpPr bwMode="auto">
          <a:xfrm>
            <a:off x="4183201" y="1564004"/>
            <a:ext cx="4633920" cy="4539357"/>
            <a:chOff x="4875213" y="1724025"/>
            <a:chExt cx="5108575" cy="5003800"/>
          </a:xfrm>
        </p:grpSpPr>
        <p:pic>
          <p:nvPicPr>
            <p:cNvPr id="31785" name="Picture 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6"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a:grpSpLocks/>
          </p:cNvGrpSpPr>
          <p:nvPr/>
        </p:nvGrpSpPr>
        <p:grpSpPr bwMode="auto">
          <a:xfrm>
            <a:off x="4180321" y="1564004"/>
            <a:ext cx="4633920" cy="4539357"/>
            <a:chOff x="4875213" y="1724025"/>
            <a:chExt cx="5108575" cy="5003800"/>
          </a:xfrm>
        </p:grpSpPr>
        <p:pic>
          <p:nvPicPr>
            <p:cNvPr id="31783"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4"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a:grpSpLocks/>
          </p:cNvGrpSpPr>
          <p:nvPr/>
        </p:nvGrpSpPr>
        <p:grpSpPr bwMode="auto">
          <a:xfrm>
            <a:off x="4180321" y="1564004"/>
            <a:ext cx="4633920" cy="4539357"/>
            <a:chOff x="4875213" y="1724025"/>
            <a:chExt cx="5108575" cy="5003800"/>
          </a:xfrm>
        </p:grpSpPr>
        <p:pic>
          <p:nvPicPr>
            <p:cNvPr id="3178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82"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30"/>
          <p:cNvGrpSpPr>
            <a:grpSpLocks/>
          </p:cNvGrpSpPr>
          <p:nvPr/>
        </p:nvGrpSpPr>
        <p:grpSpPr bwMode="auto">
          <a:xfrm>
            <a:off x="4183201" y="1558243"/>
            <a:ext cx="4633920" cy="4539357"/>
            <a:chOff x="4875213" y="1724568"/>
            <a:chExt cx="5108575" cy="5003257"/>
          </a:xfrm>
        </p:grpSpPr>
        <p:pic>
          <p:nvPicPr>
            <p:cNvPr id="31779"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80" name="Picture 7"/>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118100" y="1724568"/>
              <a:ext cx="4622400" cy="277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33"/>
          <p:cNvGrpSpPr>
            <a:grpSpLocks/>
          </p:cNvGrpSpPr>
          <p:nvPr/>
        </p:nvGrpSpPr>
        <p:grpSpPr bwMode="auto">
          <a:xfrm>
            <a:off x="4183201" y="1558243"/>
            <a:ext cx="4633920" cy="4539357"/>
            <a:chOff x="4875213" y="1724025"/>
            <a:chExt cx="5108575" cy="5003800"/>
          </a:xfrm>
        </p:grpSpPr>
        <p:pic>
          <p:nvPicPr>
            <p:cNvPr id="31777"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8" name="Picture 3"/>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7" name="Group 36"/>
          <p:cNvGrpSpPr>
            <a:grpSpLocks/>
          </p:cNvGrpSpPr>
          <p:nvPr/>
        </p:nvGrpSpPr>
        <p:grpSpPr bwMode="auto">
          <a:xfrm>
            <a:off x="4180321" y="1558243"/>
            <a:ext cx="4633920" cy="4539357"/>
            <a:chOff x="4875213" y="1724025"/>
            <a:chExt cx="5108575" cy="5003800"/>
          </a:xfrm>
        </p:grpSpPr>
        <p:pic>
          <p:nvPicPr>
            <p:cNvPr id="31775"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6" name="Picture 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0" name="Group 39"/>
          <p:cNvGrpSpPr>
            <a:grpSpLocks/>
          </p:cNvGrpSpPr>
          <p:nvPr/>
        </p:nvGrpSpPr>
        <p:grpSpPr bwMode="auto">
          <a:xfrm>
            <a:off x="4183201" y="1558243"/>
            <a:ext cx="4633920" cy="4539357"/>
            <a:chOff x="4875213" y="1724025"/>
            <a:chExt cx="5108575" cy="5003800"/>
          </a:xfrm>
        </p:grpSpPr>
        <p:pic>
          <p:nvPicPr>
            <p:cNvPr id="31773" name="Picture 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4"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oup 42"/>
          <p:cNvGrpSpPr>
            <a:grpSpLocks/>
          </p:cNvGrpSpPr>
          <p:nvPr/>
        </p:nvGrpSpPr>
        <p:grpSpPr bwMode="auto">
          <a:xfrm>
            <a:off x="4180321" y="1558243"/>
            <a:ext cx="4633920" cy="4539357"/>
            <a:chOff x="4875213" y="1724025"/>
            <a:chExt cx="5108575" cy="5003800"/>
          </a:xfrm>
        </p:grpSpPr>
        <p:pic>
          <p:nvPicPr>
            <p:cNvPr id="31771" name="Picture 2"/>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72" name="Picture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45"/>
          <p:cNvGrpSpPr>
            <a:grpSpLocks/>
          </p:cNvGrpSpPr>
          <p:nvPr/>
        </p:nvGrpSpPr>
        <p:grpSpPr bwMode="auto">
          <a:xfrm>
            <a:off x="4180321" y="1558243"/>
            <a:ext cx="4633920" cy="4539357"/>
            <a:chOff x="4875213" y="1724025"/>
            <a:chExt cx="5108575" cy="5003800"/>
          </a:xfrm>
        </p:grpSpPr>
        <p:pic>
          <p:nvPicPr>
            <p:cNvPr id="31769" name="Picture 3" descr="G:\home\jgonzale\Thesis Document\Slides\FIGURAS_PRELECTURA\HYDRO_REF\TIMELINES\hydro_step10_timeline.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75213" y="4856163"/>
              <a:ext cx="51085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118100" y="1724025"/>
              <a:ext cx="4622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ustDataLst>
      <p:tags r:id="rId1"/>
    </p:custDataLst>
    <p:extLst>
      <p:ext uri="{BB962C8B-B14F-4D97-AF65-F5344CB8AC3E}">
        <p14:creationId xmlns:p14="http://schemas.microsoft.com/office/powerpoint/2010/main" val="1598510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1000"/>
                                  </p:stCondLst>
                                  <p:childTnLst>
                                    <p:set>
                                      <p:cBhvr>
                                        <p:cTn id="11" dur="1" fill="hold">
                                          <p:stCondLst>
                                            <p:cond delay="0"/>
                                          </p:stCondLst>
                                        </p:cTn>
                                        <p:tgtEl>
                                          <p:spTgt spid="141316"/>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141317"/>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1000"/>
                                  </p:stCondLst>
                                  <p:childTnLst>
                                    <p:set>
                                      <p:cBhvr>
                                        <p:cTn id="21" dur="1" fill="hold">
                                          <p:stCondLst>
                                            <p:cond delay="0"/>
                                          </p:stCondLst>
                                        </p:cTn>
                                        <p:tgtEl>
                                          <p:spTgt spid="141318"/>
                                        </p:tgtEl>
                                        <p:attrNameLst>
                                          <p:attrName>style.visibility</p:attrName>
                                        </p:attrNameLst>
                                      </p:cBhvr>
                                      <p:to>
                                        <p:strVal val="visible"/>
                                      </p:to>
                                    </p:set>
                                  </p:childTnLst>
                                </p:cTn>
                              </p:par>
                              <p:par>
                                <p:cTn id="22" presetID="1" presetClass="entr" presetSubtype="0" fill="hold" nodeType="withEffect">
                                  <p:stCondLst>
                                    <p:cond delay="1000"/>
                                  </p:stCondLst>
                                  <p:childTnLst>
                                    <p:set>
                                      <p:cBhvr>
                                        <p:cTn id="23" dur="1" fill="hold">
                                          <p:stCondLst>
                                            <p:cond delay="0"/>
                                          </p:stCondLst>
                                        </p:cTn>
                                        <p:tgtEl>
                                          <p:spTgt spid="31"/>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nodeType="afterEffect">
                                  <p:stCondLst>
                                    <p:cond delay="1000"/>
                                  </p:stCondLst>
                                  <p:childTnLst>
                                    <p:set>
                                      <p:cBhvr>
                                        <p:cTn id="26" dur="1" fill="hold">
                                          <p:stCondLst>
                                            <p:cond delay="0"/>
                                          </p:stCondLst>
                                        </p:cTn>
                                        <p:tgtEl>
                                          <p:spTgt spid="141319"/>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34"/>
                                        </p:tgtEl>
                                        <p:attrNameLst>
                                          <p:attrName>style.visibility</p:attrName>
                                        </p:attrNameLst>
                                      </p:cBhvr>
                                      <p:to>
                                        <p:strVal val="visible"/>
                                      </p:to>
                                    </p:set>
                                  </p:childTnLst>
                                </p:cTn>
                              </p:par>
                            </p:childTnLst>
                          </p:cTn>
                        </p:par>
                        <p:par>
                          <p:cTn id="29" fill="hold" nodeType="afterGroup">
                            <p:stCondLst>
                              <p:cond delay="4000"/>
                            </p:stCondLst>
                            <p:childTnLst>
                              <p:par>
                                <p:cTn id="30" presetID="1" presetClass="entr" presetSubtype="0" fill="hold" nodeType="afterEffect">
                                  <p:stCondLst>
                                    <p:cond delay="1000"/>
                                  </p:stCondLst>
                                  <p:childTnLst>
                                    <p:set>
                                      <p:cBhvr>
                                        <p:cTn id="31" dur="1" fill="hold">
                                          <p:stCondLst>
                                            <p:cond delay="0"/>
                                          </p:stCondLst>
                                        </p:cTn>
                                        <p:tgtEl>
                                          <p:spTgt spid="141320"/>
                                        </p:tgtEl>
                                        <p:attrNameLst>
                                          <p:attrName>style.visibility</p:attrName>
                                        </p:attrNameLst>
                                      </p:cBhvr>
                                      <p:to>
                                        <p:strVal val="visible"/>
                                      </p:to>
                                    </p:set>
                                  </p:childTnLst>
                                </p:cTn>
                              </p:par>
                              <p:par>
                                <p:cTn id="32" presetID="1" presetClass="entr" presetSubtype="0" fill="hold" nodeType="withEffect">
                                  <p:stCondLst>
                                    <p:cond delay="100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nodeType="afterGroup">
                            <p:stCondLst>
                              <p:cond delay="5000"/>
                            </p:stCondLst>
                            <p:childTnLst>
                              <p:par>
                                <p:cTn id="35" presetID="1" presetClass="entr" presetSubtype="0" fill="hold" nodeType="afterEffect">
                                  <p:stCondLst>
                                    <p:cond delay="1000"/>
                                  </p:stCondLst>
                                  <p:childTnLst>
                                    <p:set>
                                      <p:cBhvr>
                                        <p:cTn id="36" dur="1" fill="hold">
                                          <p:stCondLst>
                                            <p:cond delay="0"/>
                                          </p:stCondLst>
                                        </p:cTn>
                                        <p:tgtEl>
                                          <p:spTgt spid="141321"/>
                                        </p:tgtEl>
                                        <p:attrNameLst>
                                          <p:attrName>style.visibility</p:attrName>
                                        </p:attrNameLst>
                                      </p:cBhvr>
                                      <p:to>
                                        <p:strVal val="visible"/>
                                      </p:to>
                                    </p:set>
                                  </p:childTnLst>
                                </p:cTn>
                              </p:par>
                              <p:par>
                                <p:cTn id="37" presetID="1" presetClass="entr" presetSubtype="0" fill="hold" nodeType="withEffect">
                                  <p:stCondLst>
                                    <p:cond delay="1000"/>
                                  </p:stCondLst>
                                  <p:childTnLst>
                                    <p:set>
                                      <p:cBhvr>
                                        <p:cTn id="38" dur="1" fill="hold">
                                          <p:stCondLst>
                                            <p:cond delay="0"/>
                                          </p:stCondLst>
                                        </p:cTn>
                                        <p:tgtEl>
                                          <p:spTgt spid="40"/>
                                        </p:tgtEl>
                                        <p:attrNameLst>
                                          <p:attrName>style.visibility</p:attrName>
                                        </p:attrNameLst>
                                      </p:cBhvr>
                                      <p:to>
                                        <p:strVal val="visible"/>
                                      </p:to>
                                    </p:set>
                                  </p:childTnLst>
                                </p:cTn>
                              </p:par>
                            </p:childTnLst>
                          </p:cTn>
                        </p:par>
                        <p:par>
                          <p:cTn id="39" fill="hold" nodeType="afterGroup">
                            <p:stCondLst>
                              <p:cond delay="6000"/>
                            </p:stCondLst>
                            <p:childTnLst>
                              <p:par>
                                <p:cTn id="40" presetID="1" presetClass="entr" presetSubtype="0" fill="hold" nodeType="afterEffect">
                                  <p:stCondLst>
                                    <p:cond delay="1000"/>
                                  </p:stCondLst>
                                  <p:childTnLst>
                                    <p:set>
                                      <p:cBhvr>
                                        <p:cTn id="41" dur="1" fill="hold">
                                          <p:stCondLst>
                                            <p:cond delay="0"/>
                                          </p:stCondLst>
                                        </p:cTn>
                                        <p:tgtEl>
                                          <p:spTgt spid="141322"/>
                                        </p:tgtEl>
                                        <p:attrNameLst>
                                          <p:attrName>style.visibility</p:attrName>
                                        </p:attrNameLst>
                                      </p:cBhvr>
                                      <p:to>
                                        <p:strVal val="visible"/>
                                      </p:to>
                                    </p:set>
                                  </p:childTnLst>
                                </p:cTn>
                              </p:par>
                              <p:par>
                                <p:cTn id="42" presetID="1" presetClass="entr" presetSubtype="0" fill="hold" nodeType="withEffect">
                                  <p:stCondLst>
                                    <p:cond delay="1000"/>
                                  </p:stCondLst>
                                  <p:childTnLst>
                                    <p:set>
                                      <p:cBhvr>
                                        <p:cTn id="43" dur="1" fill="hold">
                                          <p:stCondLst>
                                            <p:cond delay="0"/>
                                          </p:stCondLst>
                                        </p:cTn>
                                        <p:tgtEl>
                                          <p:spTgt spid="43"/>
                                        </p:tgtEl>
                                        <p:attrNameLst>
                                          <p:attrName>style.visibility</p:attrName>
                                        </p:attrNameLst>
                                      </p:cBhvr>
                                      <p:to>
                                        <p:strVal val="visible"/>
                                      </p:to>
                                    </p:set>
                                  </p:childTnLst>
                                </p:cTn>
                              </p:par>
                            </p:childTnLst>
                          </p:cTn>
                        </p:par>
                        <p:par>
                          <p:cTn id="44" fill="hold" nodeType="afterGroup">
                            <p:stCondLst>
                              <p:cond delay="7000"/>
                            </p:stCondLst>
                            <p:childTnLst>
                              <p:par>
                                <p:cTn id="45" presetID="1" presetClass="entr" presetSubtype="0" fill="hold" nodeType="afterEffect">
                                  <p:stCondLst>
                                    <p:cond delay="1000"/>
                                  </p:stCondLst>
                                  <p:childTnLst>
                                    <p:set>
                                      <p:cBhvr>
                                        <p:cTn id="46" dur="1" fill="hold">
                                          <p:stCondLst>
                                            <p:cond delay="0"/>
                                          </p:stCondLst>
                                        </p:cTn>
                                        <p:tgtEl>
                                          <p:spTgt spid="141323"/>
                                        </p:tgtEl>
                                        <p:attrNameLst>
                                          <p:attrName>style.visibility</p:attrName>
                                        </p:attrNameLst>
                                      </p:cBhvr>
                                      <p:to>
                                        <p:strVal val="visible"/>
                                      </p:to>
                                    </p:set>
                                  </p:childTnLst>
                                </p:cTn>
                              </p:par>
                              <p:par>
                                <p:cTn id="47" presetID="1" presetClass="entr" presetSubtype="0" fill="hold" nodeType="withEffect">
                                  <p:stCondLst>
                                    <p:cond delay="100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1721" y="3037950"/>
            <a:ext cx="5040560" cy="699309"/>
          </a:xfrm>
          <a:prstGeom prst="rect">
            <a:avLst/>
          </a:prstGeom>
          <a:noFill/>
        </p:spPr>
        <p:txBody>
          <a:bodyPr wrap="square" lIns="82945" tIns="41473" rIns="82945" bIns="41473" rtlCol="0">
            <a:spAutoFit/>
          </a:bodyPr>
          <a:lstStyle/>
          <a:p>
            <a:pPr algn="ctr"/>
            <a:r>
              <a:rPr lang="en-US" sz="4000" dirty="0" smtClean="0">
                <a:solidFill>
                  <a:srgbClr val="004586"/>
                </a:solidFill>
              </a:rPr>
              <a:t>Using Clustering</a:t>
            </a:r>
            <a:endParaRPr lang="en-US" sz="4000" dirty="0">
              <a:solidFill>
                <a:srgbClr val="004586"/>
              </a:solidFill>
            </a:endParaRPr>
          </a:p>
        </p:txBody>
      </p:sp>
    </p:spTree>
    <p:extLst>
      <p:ext uri="{BB962C8B-B14F-4D97-AF65-F5344CB8AC3E}">
        <p14:creationId xmlns:p14="http://schemas.microsoft.com/office/powerpoint/2010/main" val="17769823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idx="4294967295"/>
          </p:nvPr>
        </p:nvSpPr>
        <p:spPr>
          <a:xfrm>
            <a:off x="107950" y="44450"/>
            <a:ext cx="8863013" cy="792163"/>
          </a:xfrm>
        </p:spPr>
        <p:txBody>
          <a:bodyPr lIns="82800" tIns="41400" rIns="82800" bIns="41400" anchor="ctr"/>
          <a:lstStyle/>
          <a:p>
            <a:pPr eaLnBrk="1" hangingPunct="1"/>
            <a:r>
              <a:rPr lang="en-GB" dirty="0" smtClean="0"/>
              <a:t>Using clustering</a:t>
            </a:r>
          </a:p>
        </p:txBody>
      </p:sp>
      <p:sp>
        <p:nvSpPr>
          <p:cNvPr id="32770" name="Content Placeholder 2"/>
          <p:cNvSpPr>
            <a:spLocks noGrp="1"/>
          </p:cNvSpPr>
          <p:nvPr>
            <p:ph idx="4294967295"/>
          </p:nvPr>
        </p:nvSpPr>
        <p:spPr>
          <a:xfrm>
            <a:off x="457200" y="1052513"/>
            <a:ext cx="8226425" cy="4811712"/>
          </a:xfrm>
        </p:spPr>
        <p:txBody>
          <a:bodyPr lIns="64440" tIns="32040" rIns="64440" bIns="32040">
            <a:normAutofit lnSpcReduction="10000"/>
          </a:bodyPr>
          <a:lstStyle/>
          <a:p>
            <a:pPr eaLnBrk="1" hangingPunct="1"/>
            <a:r>
              <a:rPr lang="en-GB" dirty="0" smtClean="0"/>
              <a:t>Clustering enables focusing the analysis and opens many different uses</a:t>
            </a:r>
          </a:p>
          <a:p>
            <a:pPr lvl="1">
              <a:lnSpc>
                <a:spcPct val="150000"/>
              </a:lnSpc>
            </a:pPr>
            <a:r>
              <a:rPr lang="en-GB" dirty="0" smtClean="0"/>
              <a:t>Analysis</a:t>
            </a:r>
          </a:p>
          <a:p>
            <a:pPr lvl="2"/>
            <a:r>
              <a:rPr lang="en-GB" dirty="0" smtClean="0"/>
              <a:t>Detection of application structure</a:t>
            </a:r>
          </a:p>
          <a:p>
            <a:pPr lvl="1">
              <a:lnSpc>
                <a:spcPct val="150000"/>
              </a:lnSpc>
            </a:pPr>
            <a:r>
              <a:rPr lang="en-GB" dirty="0" smtClean="0"/>
              <a:t>Precise instantaneous metrics</a:t>
            </a:r>
          </a:p>
          <a:p>
            <a:pPr lvl="2"/>
            <a:r>
              <a:rPr lang="en-GB" dirty="0" smtClean="0"/>
              <a:t>correlation of sampled data to generate instantaneous metric evolution</a:t>
            </a:r>
          </a:p>
          <a:p>
            <a:pPr lvl="1">
              <a:lnSpc>
                <a:spcPct val="150000"/>
              </a:lnSpc>
            </a:pPr>
            <a:r>
              <a:rPr lang="en-GB" dirty="0" err="1" smtClean="0"/>
              <a:t>Dimemas</a:t>
            </a:r>
            <a:r>
              <a:rPr lang="en-GB" dirty="0" smtClean="0"/>
              <a:t>:</a:t>
            </a:r>
          </a:p>
          <a:p>
            <a:pPr lvl="2"/>
            <a:r>
              <a:rPr lang="en-GB" dirty="0" smtClean="0"/>
              <a:t>Separate speed factors per cluster on predictive simulations</a:t>
            </a:r>
          </a:p>
          <a:p>
            <a:pPr lvl="2">
              <a:lnSpc>
                <a:spcPct val="150000"/>
              </a:lnSpc>
            </a:pPr>
            <a:r>
              <a:rPr lang="en-GB" dirty="0" smtClean="0"/>
              <a:t>What if analyses</a:t>
            </a:r>
          </a:p>
          <a:p>
            <a:pPr lvl="1">
              <a:lnSpc>
                <a:spcPct val="150000"/>
              </a:lnSpc>
            </a:pPr>
            <a:r>
              <a:rPr lang="en-GB" dirty="0" smtClean="0"/>
              <a:t>Track the evolution of application behaviour effects</a:t>
            </a:r>
          </a:p>
          <a:p>
            <a:pPr lvl="1">
              <a:lnSpc>
                <a:spcPct val="150000"/>
              </a:lnSpc>
            </a:pPr>
            <a:r>
              <a:rPr lang="en-GB" dirty="0" smtClean="0"/>
              <a:t>…</a:t>
            </a:r>
          </a:p>
        </p:txBody>
      </p:sp>
    </p:spTree>
    <p:extLst>
      <p:ext uri="{BB962C8B-B14F-4D97-AF65-F5344CB8AC3E}">
        <p14:creationId xmlns:p14="http://schemas.microsoft.com/office/powerpoint/2010/main" val="3308212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a:xfrm>
            <a:off x="107504" y="980728"/>
            <a:ext cx="5112568" cy="5184576"/>
          </a:xfrm>
        </p:spPr>
        <p:txBody>
          <a:bodyPr/>
          <a:lstStyle/>
          <a:p>
            <a:r>
              <a:rPr lang="en-US" sz="2000" dirty="0" smtClean="0"/>
              <a:t>Frame sequence: clustered scatterplot as core counts increases</a:t>
            </a:r>
          </a:p>
        </p:txBody>
      </p:sp>
      <p:sp>
        <p:nvSpPr>
          <p:cNvPr id="3" name="2 Título"/>
          <p:cNvSpPr>
            <a:spLocks noGrp="1"/>
          </p:cNvSpPr>
          <p:nvPr>
            <p:ph type="title"/>
          </p:nvPr>
        </p:nvSpPr>
        <p:spPr/>
        <p:txBody>
          <a:bodyPr/>
          <a:lstStyle/>
          <a:p>
            <a:r>
              <a:rPr lang="es-ES" dirty="0" smtClean="0"/>
              <a:t>Tracking </a:t>
            </a:r>
            <a:r>
              <a:rPr lang="en-US" dirty="0" smtClean="0"/>
              <a:t>structural</a:t>
            </a:r>
            <a:r>
              <a:rPr lang="es-ES" dirty="0" smtClean="0"/>
              <a:t> </a:t>
            </a:r>
            <a:r>
              <a:rPr lang="es-ES" dirty="0" err="1" smtClean="0"/>
              <a:t>evolution</a:t>
            </a:r>
            <a:endParaRPr lang="es-ES" dirty="0"/>
          </a:p>
        </p:txBody>
      </p:sp>
      <p:grpSp>
        <p:nvGrpSpPr>
          <p:cNvPr id="37" name="36 Grupo"/>
          <p:cNvGrpSpPr/>
          <p:nvPr/>
        </p:nvGrpSpPr>
        <p:grpSpPr>
          <a:xfrm>
            <a:off x="315743" y="1774006"/>
            <a:ext cx="2815678" cy="2157608"/>
            <a:chOff x="315743" y="1628800"/>
            <a:chExt cx="2815678" cy="2157608"/>
          </a:xfrm>
        </p:grpSpPr>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3" y="1628800"/>
              <a:ext cx="2815678" cy="2157608"/>
            </a:xfrm>
            <a:prstGeom prst="rect">
              <a:avLst/>
            </a:prstGeom>
          </p:spPr>
        </p:pic>
        <p:sp>
          <p:nvSpPr>
            <p:cNvPr id="11" name="10 CuadroTexto"/>
            <p:cNvSpPr txBox="1"/>
            <p:nvPr/>
          </p:nvSpPr>
          <p:spPr>
            <a:xfrm>
              <a:off x="2589832" y="1700808"/>
              <a:ext cx="444352" cy="400110"/>
            </a:xfrm>
            <a:prstGeom prst="rect">
              <a:avLst/>
            </a:prstGeom>
            <a:noFill/>
          </p:spPr>
          <p:txBody>
            <a:bodyPr wrap="none" rtlCol="0">
              <a:spAutoFit/>
            </a:bodyPr>
            <a:lstStyle/>
            <a:p>
              <a:r>
                <a:rPr lang="es-ES" sz="2000" b="1" dirty="0" smtClean="0">
                  <a:solidFill>
                    <a:srgbClr val="000000"/>
                  </a:solidFill>
                  <a:latin typeface="Calibri" panose="020F0502020204030204" pitchFamily="34" charset="0"/>
                </a:rPr>
                <a:t>64</a:t>
              </a:r>
              <a:endParaRPr lang="es-ES" b="1" dirty="0">
                <a:solidFill>
                  <a:srgbClr val="000000"/>
                </a:solidFill>
                <a:latin typeface="Calibri" panose="020F0502020204030204" pitchFamily="34" charset="0"/>
              </a:endParaRPr>
            </a:p>
          </p:txBody>
        </p:sp>
      </p:grpSp>
      <p:grpSp>
        <p:nvGrpSpPr>
          <p:cNvPr id="38" name="37 Grupo"/>
          <p:cNvGrpSpPr/>
          <p:nvPr/>
        </p:nvGrpSpPr>
        <p:grpSpPr>
          <a:xfrm>
            <a:off x="3099199" y="1774006"/>
            <a:ext cx="2815678" cy="2157608"/>
            <a:chOff x="3099199" y="1628800"/>
            <a:chExt cx="2815678" cy="2157608"/>
          </a:xfrm>
        </p:grpSpPr>
        <p:pic>
          <p:nvPicPr>
            <p:cNvPr id="6" name="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199" y="1628800"/>
              <a:ext cx="2815678" cy="2157608"/>
            </a:xfrm>
            <a:prstGeom prst="rect">
              <a:avLst/>
            </a:prstGeom>
          </p:spPr>
        </p:pic>
        <p:sp>
          <p:nvSpPr>
            <p:cNvPr id="12" name="11 CuadroTexto"/>
            <p:cNvSpPr txBox="1"/>
            <p:nvPr/>
          </p:nvSpPr>
          <p:spPr>
            <a:xfrm>
              <a:off x="5220072" y="1700808"/>
              <a:ext cx="640706"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128</a:t>
              </a:r>
              <a:endParaRPr lang="es-ES" b="1" dirty="0">
                <a:solidFill>
                  <a:srgbClr val="000000"/>
                </a:solidFill>
                <a:latin typeface="Calibri" panose="020F0502020204030204" pitchFamily="34" charset="0"/>
              </a:endParaRPr>
            </a:p>
          </p:txBody>
        </p:sp>
      </p:grpSp>
      <p:grpSp>
        <p:nvGrpSpPr>
          <p:cNvPr id="39" name="38 Grupo"/>
          <p:cNvGrpSpPr/>
          <p:nvPr/>
        </p:nvGrpSpPr>
        <p:grpSpPr>
          <a:xfrm>
            <a:off x="5860778" y="1774006"/>
            <a:ext cx="2815678" cy="2157608"/>
            <a:chOff x="5860778" y="1628800"/>
            <a:chExt cx="2815678" cy="2157608"/>
          </a:xfrm>
        </p:grpSpPr>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778" y="1628800"/>
              <a:ext cx="2815678" cy="2157608"/>
            </a:xfrm>
            <a:prstGeom prst="rect">
              <a:avLst/>
            </a:prstGeom>
          </p:spPr>
        </p:pic>
        <p:sp>
          <p:nvSpPr>
            <p:cNvPr id="13" name="12 CuadroTexto"/>
            <p:cNvSpPr txBox="1"/>
            <p:nvPr/>
          </p:nvSpPr>
          <p:spPr>
            <a:xfrm>
              <a:off x="7956376" y="1700808"/>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192</a:t>
              </a:r>
              <a:endParaRPr lang="es-ES" b="1" dirty="0">
                <a:solidFill>
                  <a:srgbClr val="000000"/>
                </a:solidFill>
                <a:latin typeface="Calibri" panose="020F0502020204030204" pitchFamily="34" charset="0"/>
              </a:endParaRPr>
            </a:p>
          </p:txBody>
        </p:sp>
      </p:grpSp>
      <p:grpSp>
        <p:nvGrpSpPr>
          <p:cNvPr id="44" name="43 Grupo"/>
          <p:cNvGrpSpPr/>
          <p:nvPr/>
        </p:nvGrpSpPr>
        <p:grpSpPr>
          <a:xfrm>
            <a:off x="315743" y="4079704"/>
            <a:ext cx="2815678" cy="2157608"/>
            <a:chOff x="315743" y="3934498"/>
            <a:chExt cx="2815678" cy="2157608"/>
          </a:xfrm>
        </p:grpSpPr>
        <p:pic>
          <p:nvPicPr>
            <p:cNvPr id="8" name="7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743" y="3934498"/>
              <a:ext cx="2815678" cy="2157608"/>
            </a:xfrm>
            <a:prstGeom prst="rect">
              <a:avLst/>
            </a:prstGeom>
          </p:spPr>
        </p:pic>
        <p:sp>
          <p:nvSpPr>
            <p:cNvPr id="14" name="13 CuadroTexto"/>
            <p:cNvSpPr txBox="1"/>
            <p:nvPr/>
          </p:nvSpPr>
          <p:spPr>
            <a:xfrm>
              <a:off x="2411760" y="4037002"/>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256</a:t>
              </a:r>
              <a:endParaRPr lang="es-ES" b="1" dirty="0">
                <a:solidFill>
                  <a:srgbClr val="000000"/>
                </a:solidFill>
                <a:latin typeface="Calibri" panose="020F0502020204030204" pitchFamily="34" charset="0"/>
              </a:endParaRPr>
            </a:p>
          </p:txBody>
        </p:sp>
      </p:grpSp>
      <p:grpSp>
        <p:nvGrpSpPr>
          <p:cNvPr id="43" name="42 Grupo"/>
          <p:cNvGrpSpPr/>
          <p:nvPr/>
        </p:nvGrpSpPr>
        <p:grpSpPr>
          <a:xfrm>
            <a:off x="3099199" y="4079704"/>
            <a:ext cx="2815678" cy="2157608"/>
            <a:chOff x="3099199" y="3934498"/>
            <a:chExt cx="2815678" cy="2157608"/>
          </a:xfrm>
        </p:grpSpPr>
        <p:pic>
          <p:nvPicPr>
            <p:cNvPr id="9" name="8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9199" y="3934498"/>
              <a:ext cx="2815678" cy="2157608"/>
            </a:xfrm>
            <a:prstGeom prst="rect">
              <a:avLst/>
            </a:prstGeom>
          </p:spPr>
        </p:pic>
        <p:sp>
          <p:nvSpPr>
            <p:cNvPr id="15" name="14 CuadroTexto"/>
            <p:cNvSpPr txBox="1"/>
            <p:nvPr/>
          </p:nvSpPr>
          <p:spPr>
            <a:xfrm>
              <a:off x="5220072" y="4037002"/>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384</a:t>
              </a:r>
              <a:endParaRPr lang="es-ES" b="1" dirty="0">
                <a:solidFill>
                  <a:srgbClr val="000000"/>
                </a:solidFill>
                <a:latin typeface="Calibri" panose="020F0502020204030204" pitchFamily="34" charset="0"/>
              </a:endParaRPr>
            </a:p>
          </p:txBody>
        </p:sp>
      </p:grpSp>
      <p:grpSp>
        <p:nvGrpSpPr>
          <p:cNvPr id="42" name="41 Grupo"/>
          <p:cNvGrpSpPr/>
          <p:nvPr/>
        </p:nvGrpSpPr>
        <p:grpSpPr>
          <a:xfrm>
            <a:off x="5860778" y="4079704"/>
            <a:ext cx="2815678" cy="2157608"/>
            <a:chOff x="5860778" y="3934498"/>
            <a:chExt cx="2815678" cy="2157608"/>
          </a:xfrm>
        </p:grpSpPr>
        <p:pic>
          <p:nvPicPr>
            <p:cNvPr id="10" name="9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0778" y="3934498"/>
              <a:ext cx="2815678" cy="2157608"/>
            </a:xfrm>
            <a:prstGeom prst="rect">
              <a:avLst/>
            </a:prstGeom>
          </p:spPr>
        </p:pic>
        <p:sp>
          <p:nvSpPr>
            <p:cNvPr id="16" name="15 CuadroTexto"/>
            <p:cNvSpPr txBox="1"/>
            <p:nvPr/>
          </p:nvSpPr>
          <p:spPr>
            <a:xfrm>
              <a:off x="7956376" y="4005064"/>
              <a:ext cx="720080"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512</a:t>
              </a:r>
              <a:endParaRPr lang="es-ES" b="1" dirty="0">
                <a:solidFill>
                  <a:srgbClr val="000000"/>
                </a:solidFill>
                <a:latin typeface="Calibri" panose="020F0502020204030204" pitchFamily="34" charset="0"/>
              </a:endParaRPr>
            </a:p>
          </p:txBody>
        </p:sp>
      </p:grpSp>
      <p:grpSp>
        <p:nvGrpSpPr>
          <p:cNvPr id="45" name="44 Grupo"/>
          <p:cNvGrpSpPr/>
          <p:nvPr/>
        </p:nvGrpSpPr>
        <p:grpSpPr>
          <a:xfrm>
            <a:off x="312752" y="1774006"/>
            <a:ext cx="2814102" cy="2156400"/>
            <a:chOff x="304588" y="1628800"/>
            <a:chExt cx="2814102" cy="2156400"/>
          </a:xfrm>
        </p:grpSpPr>
        <p:pic>
          <p:nvPicPr>
            <p:cNvPr id="17" name="4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88" y="1628800"/>
              <a:ext cx="2814102" cy="2156400"/>
            </a:xfrm>
            <a:prstGeom prst="rect">
              <a:avLst/>
            </a:prstGeom>
          </p:spPr>
        </p:pic>
        <p:sp>
          <p:nvSpPr>
            <p:cNvPr id="30" name="29 CuadroTexto"/>
            <p:cNvSpPr txBox="1"/>
            <p:nvPr/>
          </p:nvSpPr>
          <p:spPr>
            <a:xfrm>
              <a:off x="2581125" y="1700808"/>
              <a:ext cx="444352" cy="400110"/>
            </a:xfrm>
            <a:prstGeom prst="rect">
              <a:avLst/>
            </a:prstGeom>
            <a:noFill/>
          </p:spPr>
          <p:txBody>
            <a:bodyPr wrap="none" rtlCol="0">
              <a:spAutoFit/>
            </a:bodyPr>
            <a:lstStyle/>
            <a:p>
              <a:r>
                <a:rPr lang="es-ES" sz="2000" b="1" dirty="0" smtClean="0">
                  <a:solidFill>
                    <a:srgbClr val="000000"/>
                  </a:solidFill>
                  <a:latin typeface="Calibri" panose="020F0502020204030204" pitchFamily="34" charset="0"/>
                </a:rPr>
                <a:t>64</a:t>
              </a:r>
              <a:endParaRPr lang="es-ES" b="1" dirty="0">
                <a:solidFill>
                  <a:srgbClr val="000000"/>
                </a:solidFill>
                <a:latin typeface="Calibri" panose="020F0502020204030204" pitchFamily="34" charset="0"/>
              </a:endParaRPr>
            </a:p>
          </p:txBody>
        </p:sp>
      </p:grpSp>
      <p:grpSp>
        <p:nvGrpSpPr>
          <p:cNvPr id="46" name="45 Grupo"/>
          <p:cNvGrpSpPr/>
          <p:nvPr/>
        </p:nvGrpSpPr>
        <p:grpSpPr>
          <a:xfrm>
            <a:off x="3105318" y="1774006"/>
            <a:ext cx="2814102" cy="2156400"/>
            <a:chOff x="3084454" y="1628800"/>
            <a:chExt cx="2814102" cy="2156400"/>
          </a:xfrm>
        </p:grpSpPr>
        <p:pic>
          <p:nvPicPr>
            <p:cNvPr id="18" name="17 Image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4454" y="1628800"/>
              <a:ext cx="2814102" cy="2156400"/>
            </a:xfrm>
            <a:prstGeom prst="rect">
              <a:avLst/>
            </a:prstGeom>
          </p:spPr>
        </p:pic>
        <p:sp>
          <p:nvSpPr>
            <p:cNvPr id="31" name="30 CuadroTexto"/>
            <p:cNvSpPr txBox="1"/>
            <p:nvPr/>
          </p:nvSpPr>
          <p:spPr>
            <a:xfrm>
              <a:off x="5197847" y="1700808"/>
              <a:ext cx="640706"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128</a:t>
              </a:r>
              <a:endParaRPr lang="es-ES" b="1" dirty="0">
                <a:solidFill>
                  <a:srgbClr val="000000"/>
                </a:solidFill>
                <a:latin typeface="Calibri" panose="020F0502020204030204" pitchFamily="34" charset="0"/>
              </a:endParaRPr>
            </a:p>
          </p:txBody>
        </p:sp>
      </p:grpSp>
      <p:grpSp>
        <p:nvGrpSpPr>
          <p:cNvPr id="47" name="46 Grupo"/>
          <p:cNvGrpSpPr/>
          <p:nvPr/>
        </p:nvGrpSpPr>
        <p:grpSpPr>
          <a:xfrm>
            <a:off x="5858803" y="1772039"/>
            <a:ext cx="2814102" cy="2156400"/>
            <a:chOff x="5844289" y="1626833"/>
            <a:chExt cx="2814102" cy="2156400"/>
          </a:xfrm>
        </p:grpSpPr>
        <p:pic>
          <p:nvPicPr>
            <p:cNvPr id="19" name="18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4289" y="1626833"/>
              <a:ext cx="2814102" cy="2156400"/>
            </a:xfrm>
            <a:prstGeom prst="rect">
              <a:avLst/>
            </a:prstGeom>
          </p:spPr>
        </p:pic>
        <p:sp>
          <p:nvSpPr>
            <p:cNvPr id="32" name="31 CuadroTexto"/>
            <p:cNvSpPr txBox="1"/>
            <p:nvPr/>
          </p:nvSpPr>
          <p:spPr>
            <a:xfrm>
              <a:off x="7943676" y="1700808"/>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192</a:t>
              </a:r>
              <a:endParaRPr lang="es-ES" b="1" dirty="0">
                <a:solidFill>
                  <a:srgbClr val="000000"/>
                </a:solidFill>
                <a:latin typeface="Calibri" panose="020F0502020204030204" pitchFamily="34" charset="0"/>
              </a:endParaRPr>
            </a:p>
          </p:txBody>
        </p:sp>
      </p:grpSp>
      <p:grpSp>
        <p:nvGrpSpPr>
          <p:cNvPr id="48" name="47 Grupo"/>
          <p:cNvGrpSpPr/>
          <p:nvPr/>
        </p:nvGrpSpPr>
        <p:grpSpPr>
          <a:xfrm>
            <a:off x="312740" y="4078066"/>
            <a:ext cx="2814102" cy="2156400"/>
            <a:chOff x="306164" y="3953498"/>
            <a:chExt cx="2814102" cy="2156400"/>
          </a:xfrm>
        </p:grpSpPr>
        <p:pic>
          <p:nvPicPr>
            <p:cNvPr id="20" name="19 Imagen"/>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164" y="3953498"/>
              <a:ext cx="2814102" cy="2156400"/>
            </a:xfrm>
            <a:prstGeom prst="rect">
              <a:avLst/>
            </a:prstGeom>
          </p:spPr>
        </p:pic>
        <p:sp>
          <p:nvSpPr>
            <p:cNvPr id="33" name="32 CuadroTexto"/>
            <p:cNvSpPr txBox="1"/>
            <p:nvPr/>
          </p:nvSpPr>
          <p:spPr>
            <a:xfrm>
              <a:off x="2404140" y="4057640"/>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256</a:t>
              </a:r>
              <a:endParaRPr lang="es-ES" b="1" dirty="0">
                <a:solidFill>
                  <a:srgbClr val="000000"/>
                </a:solidFill>
                <a:latin typeface="Calibri" panose="020F0502020204030204" pitchFamily="34" charset="0"/>
              </a:endParaRPr>
            </a:p>
          </p:txBody>
        </p:sp>
      </p:grpSp>
      <p:grpSp>
        <p:nvGrpSpPr>
          <p:cNvPr id="49" name="48 Grupo"/>
          <p:cNvGrpSpPr/>
          <p:nvPr/>
        </p:nvGrpSpPr>
        <p:grpSpPr>
          <a:xfrm>
            <a:off x="3105676" y="4076479"/>
            <a:ext cx="2814102" cy="2156400"/>
            <a:chOff x="3081637" y="3953498"/>
            <a:chExt cx="2814102" cy="2156400"/>
          </a:xfrm>
        </p:grpSpPr>
        <p:pic>
          <p:nvPicPr>
            <p:cNvPr id="21" name="20 Image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81637" y="3953498"/>
              <a:ext cx="2814102" cy="2156400"/>
            </a:xfrm>
            <a:prstGeom prst="rect">
              <a:avLst/>
            </a:prstGeom>
          </p:spPr>
        </p:pic>
        <p:sp>
          <p:nvSpPr>
            <p:cNvPr id="34" name="33 CuadroTexto"/>
            <p:cNvSpPr txBox="1"/>
            <p:nvPr/>
          </p:nvSpPr>
          <p:spPr>
            <a:xfrm>
              <a:off x="5196033" y="4059227"/>
              <a:ext cx="648072"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384</a:t>
              </a:r>
              <a:endParaRPr lang="es-ES" b="1" dirty="0">
                <a:solidFill>
                  <a:srgbClr val="000000"/>
                </a:solidFill>
                <a:latin typeface="Calibri" panose="020F0502020204030204" pitchFamily="34" charset="0"/>
              </a:endParaRPr>
            </a:p>
          </p:txBody>
        </p:sp>
      </p:grpSp>
      <p:grpSp>
        <p:nvGrpSpPr>
          <p:cNvPr id="50" name="49 Grupo"/>
          <p:cNvGrpSpPr/>
          <p:nvPr/>
        </p:nvGrpSpPr>
        <p:grpSpPr>
          <a:xfrm>
            <a:off x="5860993" y="4079704"/>
            <a:ext cx="2814102" cy="2156400"/>
            <a:chOff x="5846479" y="3934498"/>
            <a:chExt cx="2814102" cy="2156400"/>
          </a:xfrm>
        </p:grpSpPr>
        <p:pic>
          <p:nvPicPr>
            <p:cNvPr id="22" name="21 Imagen"/>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46479" y="3934498"/>
              <a:ext cx="2814102" cy="2156400"/>
            </a:xfrm>
            <a:prstGeom prst="rect">
              <a:avLst/>
            </a:prstGeom>
          </p:spPr>
        </p:pic>
        <p:sp>
          <p:nvSpPr>
            <p:cNvPr id="35" name="34 CuadroTexto"/>
            <p:cNvSpPr txBox="1"/>
            <p:nvPr/>
          </p:nvSpPr>
          <p:spPr>
            <a:xfrm>
              <a:off x="7940501" y="4005064"/>
              <a:ext cx="720080" cy="400110"/>
            </a:xfrm>
            <a:prstGeom prst="rect">
              <a:avLst/>
            </a:prstGeom>
            <a:noFill/>
          </p:spPr>
          <p:txBody>
            <a:bodyPr wrap="square" rtlCol="0">
              <a:spAutoFit/>
            </a:bodyPr>
            <a:lstStyle/>
            <a:p>
              <a:r>
                <a:rPr lang="es-ES" sz="2000" b="1" dirty="0" smtClean="0">
                  <a:solidFill>
                    <a:srgbClr val="000000"/>
                  </a:solidFill>
                  <a:latin typeface="Calibri" panose="020F0502020204030204" pitchFamily="34" charset="0"/>
                </a:rPr>
                <a:t>512</a:t>
              </a:r>
              <a:endParaRPr lang="es-ES" b="1" dirty="0">
                <a:solidFill>
                  <a:srgbClr val="000000"/>
                </a:solidFill>
                <a:latin typeface="Calibri" panose="020F0502020204030204" pitchFamily="34" charset="0"/>
              </a:endParaRPr>
            </a:p>
          </p:txBody>
        </p:sp>
      </p:grpSp>
      <p:pic>
        <p:nvPicPr>
          <p:cNvPr id="23" name="22 Imagen"/>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55140" y="2246124"/>
            <a:ext cx="5108900" cy="3215392"/>
          </a:xfrm>
          <a:prstGeom prst="rect">
            <a:avLst/>
          </a:prstGeom>
        </p:spPr>
      </p:pic>
      <p:cxnSp>
        <p:nvCxnSpPr>
          <p:cNvPr id="25" name="24 Conector recto"/>
          <p:cNvCxnSpPr/>
          <p:nvPr/>
        </p:nvCxnSpPr>
        <p:spPr>
          <a:xfrm>
            <a:off x="683568" y="1846014"/>
            <a:ext cx="7922694" cy="0"/>
          </a:xfrm>
          <a:prstGeom prst="line">
            <a:avLst/>
          </a:prstGeom>
          <a:ln w="63500">
            <a:solidFill>
              <a:srgbClr val="000000"/>
            </a:solidFill>
          </a:ln>
        </p:spPr>
        <p:style>
          <a:lnRef idx="1">
            <a:schemeClr val="accent1"/>
          </a:lnRef>
          <a:fillRef idx="0">
            <a:schemeClr val="accent1"/>
          </a:fillRef>
          <a:effectRef idx="0">
            <a:schemeClr val="accent1"/>
          </a:effectRef>
          <a:fontRef idx="minor">
            <a:schemeClr val="tx1"/>
          </a:fontRef>
        </p:style>
      </p:cxnSp>
      <p:sp>
        <p:nvSpPr>
          <p:cNvPr id="51" name="Text Box 4"/>
          <p:cNvSpPr txBox="1">
            <a:spLocks noChangeAspect="1" noChangeArrowheads="1"/>
          </p:cNvSpPr>
          <p:nvPr/>
        </p:nvSpPr>
        <p:spPr bwMode="auto">
          <a:xfrm>
            <a:off x="899592" y="6265029"/>
            <a:ext cx="7488832"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pPr algn="ctr"/>
            <a:r>
              <a:rPr lang="en-US" sz="1300" b="1" dirty="0">
                <a:solidFill>
                  <a:srgbClr val="009900"/>
                </a:solidFill>
              </a:rPr>
              <a:t> </a:t>
            </a:r>
            <a:r>
              <a:rPr lang="en-US" sz="1300" b="1" dirty="0" err="1">
                <a:solidFill>
                  <a:srgbClr val="009900"/>
                </a:solidFill>
              </a:rPr>
              <a:t>G</a:t>
            </a:r>
            <a:r>
              <a:rPr lang="en-US" sz="1300" b="1" dirty="0" err="1" smtClean="0">
                <a:solidFill>
                  <a:srgbClr val="009900"/>
                </a:solidFill>
              </a:rPr>
              <a:t>.Llort</a:t>
            </a:r>
            <a:r>
              <a:rPr lang="en-US" sz="1300" b="1" dirty="0" smtClean="0">
                <a:solidFill>
                  <a:srgbClr val="009900"/>
                </a:solidFill>
              </a:rPr>
              <a:t> et </a:t>
            </a:r>
            <a:r>
              <a:rPr lang="en-US" sz="1300" b="1" dirty="0">
                <a:solidFill>
                  <a:srgbClr val="009900"/>
                </a:solidFill>
              </a:rPr>
              <a:t>all, </a:t>
            </a:r>
            <a:r>
              <a:rPr lang="en-US" sz="1300" b="1" dirty="0" smtClean="0">
                <a:solidFill>
                  <a:srgbClr val="009900"/>
                </a:solidFill>
              </a:rPr>
              <a:t>“</a:t>
            </a:r>
            <a:r>
              <a:rPr lang="it-IT" sz="1300" b="1" dirty="0" smtClean="0">
                <a:solidFill>
                  <a:srgbClr val="009900"/>
                </a:solidFill>
              </a:rPr>
              <a:t>On the Usefulness of Object Tracking Techniques in Performance Analysis</a:t>
            </a:r>
            <a:r>
              <a:rPr lang="en-US" sz="1300" b="1" dirty="0" smtClean="0">
                <a:solidFill>
                  <a:srgbClr val="009900"/>
                </a:solidFill>
              </a:rPr>
              <a:t>”, SC 2013</a:t>
            </a:r>
            <a:endParaRPr lang="en-US" sz="1300" b="1" dirty="0">
              <a:solidFill>
                <a:srgbClr val="009900"/>
              </a:solidFill>
            </a:endParaRPr>
          </a:p>
        </p:txBody>
      </p:sp>
      <p:sp>
        <p:nvSpPr>
          <p:cNvPr id="24" name="TextBox 23"/>
          <p:cNvSpPr txBox="1"/>
          <p:nvPr/>
        </p:nvSpPr>
        <p:spPr>
          <a:xfrm>
            <a:off x="7049959" y="980728"/>
            <a:ext cx="1810111" cy="707886"/>
          </a:xfrm>
          <a:prstGeom prst="rect">
            <a:avLst/>
          </a:prstGeom>
          <a:noFill/>
          <a:ln>
            <a:solidFill>
              <a:srgbClr val="002060"/>
            </a:solidFill>
          </a:ln>
        </p:spPr>
        <p:txBody>
          <a:bodyPr wrap="none" rtlCol="0">
            <a:spAutoFit/>
          </a:bodyPr>
          <a:lstStyle/>
          <a:p>
            <a:pPr algn="ctr"/>
            <a:r>
              <a:rPr lang="en-US" sz="2000" dirty="0" err="1" smtClean="0">
                <a:solidFill>
                  <a:srgbClr val="004990"/>
                </a:solidFill>
              </a:rPr>
              <a:t>OpenMX</a:t>
            </a:r>
            <a:endParaRPr lang="en-US" sz="2000" dirty="0" smtClean="0">
              <a:solidFill>
                <a:srgbClr val="004990"/>
              </a:solidFill>
            </a:endParaRPr>
          </a:p>
          <a:p>
            <a:pPr algn="ctr"/>
            <a:r>
              <a:rPr lang="en-US" sz="2000" dirty="0" smtClean="0">
                <a:solidFill>
                  <a:srgbClr val="004990"/>
                </a:solidFill>
              </a:rPr>
              <a:t>Strong scaling</a:t>
            </a:r>
            <a:endParaRPr lang="en-US" sz="2000" dirty="0">
              <a:solidFill>
                <a:srgbClr val="004990"/>
              </a:solidFill>
            </a:endParaRPr>
          </a:p>
        </p:txBody>
      </p:sp>
    </p:spTree>
    <p:extLst>
      <p:ext uri="{BB962C8B-B14F-4D97-AF65-F5344CB8AC3E}">
        <p14:creationId xmlns:p14="http://schemas.microsoft.com/office/powerpoint/2010/main" val="359019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accel="50000" decel="50000" fill="hold" nodeType="withEffect">
                                  <p:stCondLst>
                                    <p:cond delay="0"/>
                                  </p:stCondLst>
                                  <p:childTnLst>
                                    <p:animMotion origin="layout" path="M 3.88889E-6 3.33333E-6 L -0.00018 0.60902 " pathEditMode="relative" rAng="0" ptsTypes="AA">
                                      <p:cBhvr>
                                        <p:cTn id="9" dur="2000" fill="hold"/>
                                        <p:tgtEl>
                                          <p:spTgt spid="25"/>
                                        </p:tgtEl>
                                        <p:attrNameLst>
                                          <p:attrName>ppt_x</p:attrName>
                                          <p:attrName>ppt_y</p:attrName>
                                        </p:attrNameLst>
                                      </p:cBhvr>
                                      <p:rCtr x="-17" y="30440"/>
                                    </p:animMotion>
                                  </p:childTnLst>
                                </p:cTn>
                              </p:par>
                              <p:par>
                                <p:cTn id="10" presetID="22" presetClass="entr" presetSubtype="1"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up)">
                                      <p:cBhvr>
                                        <p:cTn id="12" dur="2000"/>
                                        <p:tgtEl>
                                          <p:spTgt spid="45"/>
                                        </p:tgtEl>
                                      </p:cBhvr>
                                    </p:animEffect>
                                  </p:childTnLst>
                                </p:cTn>
                              </p:par>
                              <p:par>
                                <p:cTn id="13" presetID="22" presetClass="entr" presetSubtype="1"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up)">
                                      <p:cBhvr>
                                        <p:cTn id="15" dur="2000"/>
                                        <p:tgtEl>
                                          <p:spTgt spid="46"/>
                                        </p:tgtEl>
                                      </p:cBhvr>
                                    </p:animEffect>
                                  </p:childTnLst>
                                </p:cTn>
                              </p:par>
                              <p:par>
                                <p:cTn id="16" presetID="22" presetClass="entr" presetSubtype="1"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up)">
                                      <p:cBhvr>
                                        <p:cTn id="18" dur="2000"/>
                                        <p:tgtEl>
                                          <p:spTgt spid="47"/>
                                        </p:tgtEl>
                                      </p:cBhvr>
                                    </p:animEffect>
                                  </p:childTnLst>
                                </p:cTn>
                              </p:par>
                              <p:par>
                                <p:cTn id="19" presetID="22" presetClass="entr" presetSubtype="1"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2000"/>
                                        <p:tgtEl>
                                          <p:spTgt spid="48"/>
                                        </p:tgtEl>
                                      </p:cBhvr>
                                    </p:animEffect>
                                  </p:childTnLst>
                                </p:cTn>
                              </p:par>
                              <p:par>
                                <p:cTn id="22" presetID="22" presetClass="entr" presetSubtype="1"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up)">
                                      <p:cBhvr>
                                        <p:cTn id="24" dur="2000"/>
                                        <p:tgtEl>
                                          <p:spTgt spid="49"/>
                                        </p:tgtEl>
                                      </p:cBhvr>
                                    </p:animEffect>
                                  </p:childTnLst>
                                </p:cTn>
                              </p:par>
                              <p:par>
                                <p:cTn id="25" presetID="22" presetClass="entr" presetSubtype="1"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up)">
                                      <p:cBhvr>
                                        <p:cTn id="27" dur="2000"/>
                                        <p:tgtEl>
                                          <p:spTgt spid="50"/>
                                        </p:tgtEl>
                                      </p:cBhvr>
                                    </p:animEffect>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par>
                          <p:cTn id="31" fill="hold">
                            <p:stCondLst>
                              <p:cond delay="2000"/>
                            </p:stCondLst>
                            <p:childTnLst>
                              <p:par>
                                <p:cTn id="32" presetID="1" presetClass="exit" presetSubtype="0" fill="hold" nodeType="afterEffect">
                                  <p:stCondLst>
                                    <p:cond delay="0"/>
                                  </p:stCondLst>
                                  <p:childTnLst>
                                    <p:set>
                                      <p:cBhvr>
                                        <p:cTn id="33" dur="1" fill="hold">
                                          <p:stCondLst>
                                            <p:cond delay="0"/>
                                          </p:stCondLst>
                                        </p:cTn>
                                        <p:tgtEl>
                                          <p:spTgt spid="38"/>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nodeType="afterEffect">
                                  <p:stCondLst>
                                    <p:cond delay="0"/>
                                  </p:stCondLst>
                                  <p:childTnLst>
                                    <p:set>
                                      <p:cBhvr>
                                        <p:cTn id="36" dur="1" fill="hold">
                                          <p:stCondLst>
                                            <p:cond delay="0"/>
                                          </p:stCondLst>
                                        </p:cTn>
                                        <p:tgtEl>
                                          <p:spTgt spid="39"/>
                                        </p:tgtEl>
                                        <p:attrNameLst>
                                          <p:attrName>style.visibility</p:attrName>
                                        </p:attrNameLst>
                                      </p:cBhvr>
                                      <p:to>
                                        <p:strVal val="hidden"/>
                                      </p:to>
                                    </p:set>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44"/>
                                        </p:tgtEl>
                                        <p:attrNameLst>
                                          <p:attrName>style.visibility</p:attrName>
                                        </p:attrNameLst>
                                      </p:cBhvr>
                                      <p:to>
                                        <p:strVal val="hidden"/>
                                      </p:to>
                                    </p:set>
                                  </p:childTnLst>
                                </p:cTn>
                              </p:par>
                            </p:childTnLst>
                          </p:cTn>
                        </p:par>
                        <p:par>
                          <p:cTn id="40" fill="hold">
                            <p:stCondLst>
                              <p:cond delay="2000"/>
                            </p:stCondLst>
                            <p:childTnLst>
                              <p:par>
                                <p:cTn id="41" presetID="1" presetClass="exit" presetSubtype="0" fill="hold" nodeType="afterEffect">
                                  <p:stCondLst>
                                    <p:cond delay="0"/>
                                  </p:stCondLst>
                                  <p:childTnLst>
                                    <p:set>
                                      <p:cBhvr>
                                        <p:cTn id="42" dur="1" fill="hold">
                                          <p:stCondLst>
                                            <p:cond delay="0"/>
                                          </p:stCondLst>
                                        </p:cTn>
                                        <p:tgtEl>
                                          <p:spTgt spid="43"/>
                                        </p:tgtEl>
                                        <p:attrNameLst>
                                          <p:attrName>style.visibility</p:attrName>
                                        </p:attrNameLst>
                                      </p:cBhvr>
                                      <p:to>
                                        <p:strVal val="hidden"/>
                                      </p:to>
                                    </p:set>
                                  </p:childTnLst>
                                </p:cTn>
                              </p:par>
                            </p:childTnLst>
                          </p:cTn>
                        </p:par>
                        <p:par>
                          <p:cTn id="43" fill="hold">
                            <p:stCondLst>
                              <p:cond delay="2000"/>
                            </p:stCondLst>
                            <p:childTnLst>
                              <p:par>
                                <p:cTn id="44" presetID="1" presetClass="exit" presetSubtype="0" fill="hold" nodeType="afterEffect">
                                  <p:stCondLst>
                                    <p:cond delay="0"/>
                                  </p:stCondLst>
                                  <p:childTnLst>
                                    <p:set>
                                      <p:cBhvr>
                                        <p:cTn id="45" dur="1" fill="hold">
                                          <p:stCondLst>
                                            <p:cond delay="0"/>
                                          </p:stCondLst>
                                        </p:cTn>
                                        <p:tgtEl>
                                          <p:spTgt spid="42"/>
                                        </p:tgtEl>
                                        <p:attrNameLst>
                                          <p:attrName>style.visibility</p:attrName>
                                        </p:attrNameLst>
                                      </p:cBhvr>
                                      <p:to>
                                        <p:strVal val="hidden"/>
                                      </p:to>
                                    </p:set>
                                  </p:childTnLst>
                                </p:cTn>
                              </p:par>
                            </p:childTnLst>
                          </p:cTn>
                        </p:par>
                        <p:par>
                          <p:cTn id="46" fill="hold">
                            <p:stCondLst>
                              <p:cond delay="2000"/>
                            </p:stCondLst>
                            <p:childTnLst>
                              <p:par>
                                <p:cTn id="47" presetID="10" presetClass="exit" presetSubtype="0" fill="hold" nodeType="after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exit" presetSubtype="0" fill="hold" nodeType="clickEffect">
                                  <p:stCondLst>
                                    <p:cond delay="0"/>
                                  </p:stCondLst>
                                  <p:childTnLst>
                                    <p:animEffect transition="out" filter="fade">
                                      <p:cBhvr>
                                        <p:cTn id="53" dur="1000"/>
                                        <p:tgtEl>
                                          <p:spTgt spid="45"/>
                                        </p:tgtEl>
                                      </p:cBhvr>
                                    </p:animEffect>
                                    <p:anim calcmode="lin" valueType="num">
                                      <p:cBhvr>
                                        <p:cTn id="54" dur="1000"/>
                                        <p:tgtEl>
                                          <p:spTgt spid="45"/>
                                        </p:tgtEl>
                                        <p:attrNameLst>
                                          <p:attrName>ppt_x</p:attrName>
                                        </p:attrNameLst>
                                      </p:cBhvr>
                                      <p:tavLst>
                                        <p:tav tm="0">
                                          <p:val>
                                            <p:strVal val="ppt_x"/>
                                          </p:val>
                                        </p:tav>
                                        <p:tav tm="100000">
                                          <p:val>
                                            <p:strVal val="ppt_x"/>
                                          </p:val>
                                        </p:tav>
                                      </p:tavLst>
                                    </p:anim>
                                    <p:anim calcmode="lin" valueType="num">
                                      <p:cBhvr>
                                        <p:cTn id="55" dur="1000"/>
                                        <p:tgtEl>
                                          <p:spTgt spid="45"/>
                                        </p:tgtEl>
                                        <p:attrNameLst>
                                          <p:attrName>ppt_y</p:attrName>
                                        </p:attrNameLst>
                                      </p:cBhvr>
                                      <p:tavLst>
                                        <p:tav tm="0">
                                          <p:val>
                                            <p:strVal val="ppt_y"/>
                                          </p:val>
                                        </p:tav>
                                        <p:tav tm="100000">
                                          <p:val>
                                            <p:strVal val="ppt_y+.1"/>
                                          </p:val>
                                        </p:tav>
                                      </p:tavLst>
                                    </p:anim>
                                    <p:set>
                                      <p:cBhvr>
                                        <p:cTn id="56" dur="1" fill="hold">
                                          <p:stCondLst>
                                            <p:cond delay="999"/>
                                          </p:stCondLst>
                                        </p:cTn>
                                        <p:tgtEl>
                                          <p:spTgt spid="45"/>
                                        </p:tgtEl>
                                        <p:attrNameLst>
                                          <p:attrName>style.visibility</p:attrName>
                                        </p:attrNameLst>
                                      </p:cBhvr>
                                      <p:to>
                                        <p:strVal val="hidden"/>
                                      </p:to>
                                    </p:set>
                                  </p:childTnLst>
                                </p:cTn>
                              </p:par>
                              <p:par>
                                <p:cTn id="57" presetID="42" presetClass="exit" presetSubtype="0" fill="hold" nodeType="withEffect">
                                  <p:stCondLst>
                                    <p:cond delay="0"/>
                                  </p:stCondLst>
                                  <p:childTnLst>
                                    <p:animEffect transition="out" filter="fade">
                                      <p:cBhvr>
                                        <p:cTn id="58" dur="1000"/>
                                        <p:tgtEl>
                                          <p:spTgt spid="46"/>
                                        </p:tgtEl>
                                      </p:cBhvr>
                                    </p:animEffect>
                                    <p:anim calcmode="lin" valueType="num">
                                      <p:cBhvr>
                                        <p:cTn id="59" dur="1000"/>
                                        <p:tgtEl>
                                          <p:spTgt spid="46"/>
                                        </p:tgtEl>
                                        <p:attrNameLst>
                                          <p:attrName>ppt_x</p:attrName>
                                        </p:attrNameLst>
                                      </p:cBhvr>
                                      <p:tavLst>
                                        <p:tav tm="0">
                                          <p:val>
                                            <p:strVal val="ppt_x"/>
                                          </p:val>
                                        </p:tav>
                                        <p:tav tm="100000">
                                          <p:val>
                                            <p:strVal val="ppt_x"/>
                                          </p:val>
                                        </p:tav>
                                      </p:tavLst>
                                    </p:anim>
                                    <p:anim calcmode="lin" valueType="num">
                                      <p:cBhvr>
                                        <p:cTn id="60" dur="1000"/>
                                        <p:tgtEl>
                                          <p:spTgt spid="46"/>
                                        </p:tgtEl>
                                        <p:attrNameLst>
                                          <p:attrName>ppt_y</p:attrName>
                                        </p:attrNameLst>
                                      </p:cBhvr>
                                      <p:tavLst>
                                        <p:tav tm="0">
                                          <p:val>
                                            <p:strVal val="ppt_y"/>
                                          </p:val>
                                        </p:tav>
                                        <p:tav tm="100000">
                                          <p:val>
                                            <p:strVal val="ppt_y+.1"/>
                                          </p:val>
                                        </p:tav>
                                      </p:tavLst>
                                    </p:anim>
                                    <p:set>
                                      <p:cBhvr>
                                        <p:cTn id="61" dur="1" fill="hold">
                                          <p:stCondLst>
                                            <p:cond delay="999"/>
                                          </p:stCondLst>
                                        </p:cTn>
                                        <p:tgtEl>
                                          <p:spTgt spid="46"/>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47"/>
                                        </p:tgtEl>
                                      </p:cBhvr>
                                    </p:animEffect>
                                    <p:anim calcmode="lin" valueType="num">
                                      <p:cBhvr>
                                        <p:cTn id="64" dur="1000"/>
                                        <p:tgtEl>
                                          <p:spTgt spid="47"/>
                                        </p:tgtEl>
                                        <p:attrNameLst>
                                          <p:attrName>ppt_x</p:attrName>
                                        </p:attrNameLst>
                                      </p:cBhvr>
                                      <p:tavLst>
                                        <p:tav tm="0">
                                          <p:val>
                                            <p:strVal val="ppt_x"/>
                                          </p:val>
                                        </p:tav>
                                        <p:tav tm="100000">
                                          <p:val>
                                            <p:strVal val="ppt_x"/>
                                          </p:val>
                                        </p:tav>
                                      </p:tavLst>
                                    </p:anim>
                                    <p:anim calcmode="lin" valueType="num">
                                      <p:cBhvr>
                                        <p:cTn id="65" dur="1000"/>
                                        <p:tgtEl>
                                          <p:spTgt spid="47"/>
                                        </p:tgtEl>
                                        <p:attrNameLst>
                                          <p:attrName>ppt_y</p:attrName>
                                        </p:attrNameLst>
                                      </p:cBhvr>
                                      <p:tavLst>
                                        <p:tav tm="0">
                                          <p:val>
                                            <p:strVal val="ppt_y"/>
                                          </p:val>
                                        </p:tav>
                                        <p:tav tm="100000">
                                          <p:val>
                                            <p:strVal val="ppt_y+.1"/>
                                          </p:val>
                                        </p:tav>
                                      </p:tavLst>
                                    </p:anim>
                                    <p:set>
                                      <p:cBhvr>
                                        <p:cTn id="66" dur="1" fill="hold">
                                          <p:stCondLst>
                                            <p:cond delay="999"/>
                                          </p:stCondLst>
                                        </p:cTn>
                                        <p:tgtEl>
                                          <p:spTgt spid="47"/>
                                        </p:tgtEl>
                                        <p:attrNameLst>
                                          <p:attrName>style.visibility</p:attrName>
                                        </p:attrNameLst>
                                      </p:cBhvr>
                                      <p:to>
                                        <p:strVal val="hidden"/>
                                      </p:to>
                                    </p:set>
                                  </p:childTnLst>
                                </p:cTn>
                              </p:par>
                              <p:par>
                                <p:cTn id="67" presetID="47" presetClass="exit" presetSubtype="0" fill="hold" nodeType="withEffect">
                                  <p:stCondLst>
                                    <p:cond delay="0"/>
                                  </p:stCondLst>
                                  <p:childTnLst>
                                    <p:animEffect transition="out" filter="fade">
                                      <p:cBhvr>
                                        <p:cTn id="68" dur="1000"/>
                                        <p:tgtEl>
                                          <p:spTgt spid="48"/>
                                        </p:tgtEl>
                                      </p:cBhvr>
                                    </p:animEffect>
                                    <p:anim calcmode="lin" valueType="num">
                                      <p:cBhvr>
                                        <p:cTn id="69" dur="1000"/>
                                        <p:tgtEl>
                                          <p:spTgt spid="48"/>
                                        </p:tgtEl>
                                        <p:attrNameLst>
                                          <p:attrName>ppt_x</p:attrName>
                                        </p:attrNameLst>
                                      </p:cBhvr>
                                      <p:tavLst>
                                        <p:tav tm="0">
                                          <p:val>
                                            <p:strVal val="ppt_x"/>
                                          </p:val>
                                        </p:tav>
                                        <p:tav tm="100000">
                                          <p:val>
                                            <p:strVal val="ppt_x"/>
                                          </p:val>
                                        </p:tav>
                                      </p:tavLst>
                                    </p:anim>
                                    <p:anim calcmode="lin" valueType="num">
                                      <p:cBhvr>
                                        <p:cTn id="70" dur="1000"/>
                                        <p:tgtEl>
                                          <p:spTgt spid="48"/>
                                        </p:tgtEl>
                                        <p:attrNameLst>
                                          <p:attrName>ppt_y</p:attrName>
                                        </p:attrNameLst>
                                      </p:cBhvr>
                                      <p:tavLst>
                                        <p:tav tm="0">
                                          <p:val>
                                            <p:strVal val="ppt_y"/>
                                          </p:val>
                                        </p:tav>
                                        <p:tav tm="100000">
                                          <p:val>
                                            <p:strVal val="ppt_y-.1"/>
                                          </p:val>
                                        </p:tav>
                                      </p:tavLst>
                                    </p:anim>
                                    <p:set>
                                      <p:cBhvr>
                                        <p:cTn id="71" dur="1" fill="hold">
                                          <p:stCondLst>
                                            <p:cond delay="999"/>
                                          </p:stCondLst>
                                        </p:cTn>
                                        <p:tgtEl>
                                          <p:spTgt spid="48"/>
                                        </p:tgtEl>
                                        <p:attrNameLst>
                                          <p:attrName>style.visibility</p:attrName>
                                        </p:attrNameLst>
                                      </p:cBhvr>
                                      <p:to>
                                        <p:strVal val="hidden"/>
                                      </p:to>
                                    </p:set>
                                  </p:childTnLst>
                                </p:cTn>
                              </p:par>
                              <p:par>
                                <p:cTn id="72" presetID="47" presetClass="exit" presetSubtype="0" fill="hold" nodeType="withEffect">
                                  <p:stCondLst>
                                    <p:cond delay="0"/>
                                  </p:stCondLst>
                                  <p:childTnLst>
                                    <p:animEffect transition="out" filter="fade">
                                      <p:cBhvr>
                                        <p:cTn id="73" dur="1000"/>
                                        <p:tgtEl>
                                          <p:spTgt spid="49"/>
                                        </p:tgtEl>
                                      </p:cBhvr>
                                    </p:animEffect>
                                    <p:anim calcmode="lin" valueType="num">
                                      <p:cBhvr>
                                        <p:cTn id="74" dur="1000"/>
                                        <p:tgtEl>
                                          <p:spTgt spid="49"/>
                                        </p:tgtEl>
                                        <p:attrNameLst>
                                          <p:attrName>ppt_x</p:attrName>
                                        </p:attrNameLst>
                                      </p:cBhvr>
                                      <p:tavLst>
                                        <p:tav tm="0">
                                          <p:val>
                                            <p:strVal val="ppt_x"/>
                                          </p:val>
                                        </p:tav>
                                        <p:tav tm="100000">
                                          <p:val>
                                            <p:strVal val="ppt_x"/>
                                          </p:val>
                                        </p:tav>
                                      </p:tavLst>
                                    </p:anim>
                                    <p:anim calcmode="lin" valueType="num">
                                      <p:cBhvr>
                                        <p:cTn id="75" dur="1000"/>
                                        <p:tgtEl>
                                          <p:spTgt spid="49"/>
                                        </p:tgtEl>
                                        <p:attrNameLst>
                                          <p:attrName>ppt_y</p:attrName>
                                        </p:attrNameLst>
                                      </p:cBhvr>
                                      <p:tavLst>
                                        <p:tav tm="0">
                                          <p:val>
                                            <p:strVal val="ppt_y"/>
                                          </p:val>
                                        </p:tav>
                                        <p:tav tm="100000">
                                          <p:val>
                                            <p:strVal val="ppt_y-.1"/>
                                          </p:val>
                                        </p:tav>
                                      </p:tavLst>
                                    </p:anim>
                                    <p:set>
                                      <p:cBhvr>
                                        <p:cTn id="76" dur="1" fill="hold">
                                          <p:stCondLst>
                                            <p:cond delay="999"/>
                                          </p:stCondLst>
                                        </p:cTn>
                                        <p:tgtEl>
                                          <p:spTgt spid="49"/>
                                        </p:tgtEl>
                                        <p:attrNameLst>
                                          <p:attrName>style.visibility</p:attrName>
                                        </p:attrNameLst>
                                      </p:cBhvr>
                                      <p:to>
                                        <p:strVal val="hidden"/>
                                      </p:to>
                                    </p:set>
                                  </p:childTnLst>
                                </p:cTn>
                              </p:par>
                              <p:par>
                                <p:cTn id="77" presetID="47" presetClass="exit" presetSubtype="0" fill="hold" nodeType="withEffect">
                                  <p:stCondLst>
                                    <p:cond delay="0"/>
                                  </p:stCondLst>
                                  <p:childTnLst>
                                    <p:animEffect transition="out" filter="fade">
                                      <p:cBhvr>
                                        <p:cTn id="78" dur="1000"/>
                                        <p:tgtEl>
                                          <p:spTgt spid="50"/>
                                        </p:tgtEl>
                                      </p:cBhvr>
                                    </p:animEffect>
                                    <p:anim calcmode="lin" valueType="num">
                                      <p:cBhvr>
                                        <p:cTn id="79" dur="1000"/>
                                        <p:tgtEl>
                                          <p:spTgt spid="50"/>
                                        </p:tgtEl>
                                        <p:attrNameLst>
                                          <p:attrName>ppt_x</p:attrName>
                                        </p:attrNameLst>
                                      </p:cBhvr>
                                      <p:tavLst>
                                        <p:tav tm="0">
                                          <p:val>
                                            <p:strVal val="ppt_x"/>
                                          </p:val>
                                        </p:tav>
                                        <p:tav tm="100000">
                                          <p:val>
                                            <p:strVal val="ppt_x"/>
                                          </p:val>
                                        </p:tav>
                                      </p:tavLst>
                                    </p:anim>
                                    <p:anim calcmode="lin" valueType="num">
                                      <p:cBhvr>
                                        <p:cTn id="80" dur="1000"/>
                                        <p:tgtEl>
                                          <p:spTgt spid="50"/>
                                        </p:tgtEl>
                                        <p:attrNameLst>
                                          <p:attrName>ppt_y</p:attrName>
                                        </p:attrNameLst>
                                      </p:cBhvr>
                                      <p:tavLst>
                                        <p:tav tm="0">
                                          <p:val>
                                            <p:strVal val="ppt_y"/>
                                          </p:val>
                                        </p:tav>
                                        <p:tav tm="100000">
                                          <p:val>
                                            <p:strVal val="ppt_y-.1"/>
                                          </p:val>
                                        </p:tav>
                                      </p:tavLst>
                                    </p:anim>
                                    <p:set>
                                      <p:cBhvr>
                                        <p:cTn id="81" dur="1" fill="hold">
                                          <p:stCondLst>
                                            <p:cond delay="999"/>
                                          </p:stCondLst>
                                        </p:cTn>
                                        <p:tgtEl>
                                          <p:spTgt spid="50"/>
                                        </p:tgtEl>
                                        <p:attrNameLst>
                                          <p:attrName>style.visibility</p:attrName>
                                        </p:attrNameLst>
                                      </p:cBhvr>
                                      <p:to>
                                        <p:strVal val="hidden"/>
                                      </p:to>
                                    </p:set>
                                  </p:childTnLst>
                                </p:cTn>
                              </p:par>
                              <p:par>
                                <p:cTn id="82" presetID="49" presetClass="path" presetSubtype="0" accel="50000" decel="50000" fill="hold" nodeType="withEffect">
                                  <p:stCondLst>
                                    <p:cond delay="0"/>
                                  </p:stCondLst>
                                  <p:childTnLst>
                                    <p:animMotion origin="layout" path="M 0 0 L 0.25 0.25 E" pathEditMode="relative" ptsTypes="">
                                      <p:cBhvr>
                                        <p:cTn id="83" dur="2000" fill="hold"/>
                                        <p:tgtEl>
                                          <p:spTgt spid="45"/>
                                        </p:tgtEl>
                                        <p:attrNameLst>
                                          <p:attrName>ppt_x</p:attrName>
                                          <p:attrName>ppt_y</p:attrName>
                                        </p:attrNameLst>
                                      </p:cBhvr>
                                    </p:animMotion>
                                  </p:childTnLst>
                                </p:cTn>
                              </p:par>
                              <p:par>
                                <p:cTn id="84" presetID="56" presetClass="path" presetSubtype="0" accel="50000" decel="50000" fill="hold" nodeType="withEffect">
                                  <p:stCondLst>
                                    <p:cond delay="0"/>
                                  </p:stCondLst>
                                  <p:childTnLst>
                                    <p:animMotion origin="layout" path="M 0 0 L 0.25 -0.25 E" pathEditMode="relative" ptsTypes="">
                                      <p:cBhvr>
                                        <p:cTn id="85" dur="2000" fill="hold"/>
                                        <p:tgtEl>
                                          <p:spTgt spid="48"/>
                                        </p:tgtEl>
                                        <p:attrNameLst>
                                          <p:attrName>ppt_x</p:attrName>
                                          <p:attrName>ppt_y</p:attrName>
                                        </p:attrNameLst>
                                      </p:cBhvr>
                                    </p:animMotion>
                                  </p:childTnLst>
                                </p:cTn>
                              </p:par>
                              <p:par>
                                <p:cTn id="86" presetID="49" presetClass="path" presetSubtype="0" accel="50000" decel="50000" fill="hold" nodeType="withEffect">
                                  <p:stCondLst>
                                    <p:cond delay="0"/>
                                  </p:stCondLst>
                                  <p:childTnLst>
                                    <p:animMotion origin="layout" path="M -8.33333E-7 -8.67052E-7 L -0.22344 0.25179 " pathEditMode="relative" rAng="0" ptsTypes="AA">
                                      <p:cBhvr>
                                        <p:cTn id="87" dur="2000" fill="hold"/>
                                        <p:tgtEl>
                                          <p:spTgt spid="47"/>
                                        </p:tgtEl>
                                        <p:attrNameLst>
                                          <p:attrName>ppt_x</p:attrName>
                                          <p:attrName>ppt_y</p:attrName>
                                        </p:attrNameLst>
                                      </p:cBhvr>
                                      <p:rCtr x="-11181" y="12578"/>
                                    </p:animMotion>
                                  </p:childTnLst>
                                </p:cTn>
                              </p:par>
                              <p:par>
                                <p:cTn id="88" presetID="56" presetClass="path" presetSubtype="0" accel="50000" decel="50000" fill="hold" nodeType="withEffect">
                                  <p:stCondLst>
                                    <p:cond delay="0"/>
                                  </p:stCondLst>
                                  <p:childTnLst>
                                    <p:animMotion origin="layout" path="M 4.72222E-6 -2.19653E-6 L -0.23195 -0.25156 " pathEditMode="relative" rAng="0" ptsTypes="AA">
                                      <p:cBhvr>
                                        <p:cTn id="89" dur="2000" fill="hold"/>
                                        <p:tgtEl>
                                          <p:spTgt spid="50"/>
                                        </p:tgtEl>
                                        <p:attrNameLst>
                                          <p:attrName>ppt_x</p:attrName>
                                          <p:attrName>ppt_y</p:attrName>
                                        </p:attrNameLst>
                                      </p:cBhvr>
                                      <p:rCtr x="-11597" y="-12578"/>
                                    </p:animMotion>
                                  </p:childTnLst>
                                </p:cTn>
                              </p:par>
                              <p:par>
                                <p:cTn id="90" presetID="53" presetClass="entr" presetSubtype="16" fill="hold" nodeType="withEffect">
                                  <p:stCondLst>
                                    <p:cond delay="500"/>
                                  </p:st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ítol 8"/>
          <p:cNvSpPr>
            <a:spLocks noGrp="1"/>
          </p:cNvSpPr>
          <p:nvPr>
            <p:ph type="title" idx="4294967295"/>
          </p:nvPr>
        </p:nvSpPr>
        <p:spPr/>
        <p:txBody>
          <a:bodyPr lIns="82800" tIns="41400" rIns="82800" bIns="41400" anchor="ctr"/>
          <a:lstStyle/>
          <a:p>
            <a:pPr eaLnBrk="1" hangingPunct="1"/>
            <a:r>
              <a:rPr lang="en-US" dirty="0" smtClean="0"/>
              <a:t>Using clustering: Identifying code regions and variability</a:t>
            </a:r>
          </a:p>
        </p:txBody>
      </p:sp>
      <p:pic>
        <p:nvPicPr>
          <p:cNvPr id="25603" name="Picture 14" descr="2d_useful_ins_clusterid_HydroC"/>
          <p:cNvPicPr>
            <a:picLocks noChangeAspect="1" noChangeArrowheads="1"/>
          </p:cNvPicPr>
          <p:nvPr/>
        </p:nvPicPr>
        <p:blipFill>
          <a:blip r:embed="rId3"/>
          <a:srcRect/>
          <a:stretch>
            <a:fillRect/>
          </a:stretch>
        </p:blipFill>
        <p:spPr bwMode="auto">
          <a:xfrm>
            <a:off x="4721225" y="3933825"/>
            <a:ext cx="3811588" cy="2109788"/>
          </a:xfrm>
          <a:prstGeom prst="rect">
            <a:avLst/>
          </a:prstGeom>
          <a:noFill/>
          <a:ln w="9525">
            <a:noFill/>
            <a:miter lim="800000"/>
            <a:headEnd/>
            <a:tailEnd/>
          </a:ln>
        </p:spPr>
      </p:pic>
      <p:pic>
        <p:nvPicPr>
          <p:cNvPr id="25604" name="Picture 15" descr="2d_useful_ins_clusterid_Iberia-128"/>
          <p:cNvPicPr>
            <a:picLocks noChangeAspect="1" noChangeArrowheads="1"/>
          </p:cNvPicPr>
          <p:nvPr/>
        </p:nvPicPr>
        <p:blipFill>
          <a:blip r:embed="rId4"/>
          <a:srcRect/>
          <a:stretch>
            <a:fillRect/>
          </a:stretch>
        </p:blipFill>
        <p:spPr bwMode="auto">
          <a:xfrm>
            <a:off x="468313" y="981075"/>
            <a:ext cx="4897437" cy="2711450"/>
          </a:xfrm>
          <a:prstGeom prst="rect">
            <a:avLst/>
          </a:prstGeom>
          <a:noFill/>
          <a:ln w="9525">
            <a:noFill/>
            <a:miter lim="800000"/>
            <a:headEnd/>
            <a:tailEnd/>
          </a:ln>
        </p:spPr>
      </p:pic>
      <p:sp>
        <p:nvSpPr>
          <p:cNvPr id="25605" name="Text Box 6"/>
          <p:cNvSpPr txBox="1">
            <a:spLocks noChangeArrowheads="1"/>
          </p:cNvSpPr>
          <p:nvPr/>
        </p:nvSpPr>
        <p:spPr bwMode="auto">
          <a:xfrm>
            <a:off x="5445125" y="1052513"/>
            <a:ext cx="711200" cy="376237"/>
          </a:xfrm>
          <a:prstGeom prst="rect">
            <a:avLst/>
          </a:prstGeom>
          <a:no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WRF</a:t>
            </a:r>
          </a:p>
        </p:txBody>
      </p:sp>
      <p:sp>
        <p:nvSpPr>
          <p:cNvPr id="25606" name="Text Box 6"/>
          <p:cNvSpPr txBox="1">
            <a:spLocks noChangeArrowheads="1"/>
          </p:cNvSpPr>
          <p:nvPr/>
        </p:nvSpPr>
        <p:spPr bwMode="auto">
          <a:xfrm>
            <a:off x="7567613" y="6092825"/>
            <a:ext cx="965200" cy="376238"/>
          </a:xfrm>
          <a:prstGeom prst="rect">
            <a:avLst/>
          </a:prstGeom>
          <a:no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HydroC</a:t>
            </a:r>
          </a:p>
        </p:txBody>
      </p:sp>
      <p:sp>
        <p:nvSpPr>
          <p:cNvPr id="25608" name="Text Box 6"/>
          <p:cNvSpPr txBox="1">
            <a:spLocks noChangeArrowheads="1"/>
          </p:cNvSpPr>
          <p:nvPr/>
        </p:nvSpPr>
        <p:spPr bwMode="auto">
          <a:xfrm>
            <a:off x="6227763" y="2565400"/>
            <a:ext cx="1933575" cy="366713"/>
          </a:xfrm>
          <a:prstGeom prst="rect">
            <a:avLst/>
          </a:prstGeom>
          <a:noFill/>
          <a:ln w="9398">
            <a:no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b="1">
                <a:solidFill>
                  <a:srgbClr val="000000"/>
                </a:solidFill>
                <a:cs typeface="Arial" charset="0"/>
              </a:rPr>
              <a:t>instr. vs. cluster</a:t>
            </a:r>
          </a:p>
        </p:txBody>
      </p:sp>
    </p:spTree>
    <p:extLst>
      <p:ext uri="{BB962C8B-B14F-4D97-AF65-F5344CB8AC3E}">
        <p14:creationId xmlns:p14="http://schemas.microsoft.com/office/powerpoint/2010/main" val="2322615834"/>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ítol 8"/>
          <p:cNvSpPr>
            <a:spLocks noGrp="1"/>
          </p:cNvSpPr>
          <p:nvPr>
            <p:ph type="title"/>
          </p:nvPr>
        </p:nvSpPr>
        <p:spPr>
          <a:xfrm>
            <a:off x="107504" y="44624"/>
            <a:ext cx="8928992" cy="792088"/>
          </a:xfrm>
        </p:spPr>
        <p:txBody>
          <a:bodyPr lIns="82800" tIns="41400" rIns="82800" bIns="41400" anchor="ctr"/>
          <a:lstStyle/>
          <a:p>
            <a:r>
              <a:rPr lang="en-US" dirty="0"/>
              <a:t>Identifying variability in space and time</a:t>
            </a:r>
            <a:endParaRPr lang="en-US" dirty="0" smtClean="0"/>
          </a:p>
        </p:txBody>
      </p:sp>
      <p:grpSp>
        <p:nvGrpSpPr>
          <p:cNvPr id="2" name="Group 1"/>
          <p:cNvGrpSpPr/>
          <p:nvPr/>
        </p:nvGrpSpPr>
        <p:grpSpPr>
          <a:xfrm>
            <a:off x="107950" y="732010"/>
            <a:ext cx="4392784" cy="2608090"/>
            <a:chOff x="107950" y="732010"/>
            <a:chExt cx="4392784" cy="2608090"/>
          </a:xfrm>
        </p:grpSpPr>
        <p:pic>
          <p:nvPicPr>
            <p:cNvPr id="22532" name="Picture 9" descr="2DH_useful_duration_correlated_with_clusterid_parsek128jpg"/>
            <p:cNvPicPr>
              <a:picLocks noChangeAspect="1" noChangeArrowheads="1"/>
            </p:cNvPicPr>
            <p:nvPr/>
          </p:nvPicPr>
          <p:blipFill>
            <a:blip r:embed="rId3"/>
            <a:srcRect/>
            <a:stretch>
              <a:fillRect/>
            </a:stretch>
          </p:blipFill>
          <p:spPr bwMode="auto">
            <a:xfrm>
              <a:off x="107950" y="908050"/>
              <a:ext cx="4392784" cy="2432050"/>
            </a:xfrm>
            <a:prstGeom prst="rect">
              <a:avLst/>
            </a:prstGeom>
            <a:noFill/>
            <a:ln w="9525">
              <a:noFill/>
              <a:miter lim="800000"/>
              <a:headEnd/>
              <a:tailEnd/>
            </a:ln>
          </p:spPr>
        </p:pic>
        <p:sp>
          <p:nvSpPr>
            <p:cNvPr id="22530" name="Text Box 6"/>
            <p:cNvSpPr txBox="1">
              <a:spLocks noChangeArrowheads="1"/>
            </p:cNvSpPr>
            <p:nvPr/>
          </p:nvSpPr>
          <p:spPr bwMode="auto">
            <a:xfrm>
              <a:off x="2392534" y="732010"/>
              <a:ext cx="2108200" cy="376238"/>
            </a:xfrm>
            <a:prstGeom prst="rect">
              <a:avLst/>
            </a:prstGeom>
            <a:solidFill>
              <a:schemeClr val="bg1"/>
            </a:solid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duration vs. cluster</a:t>
              </a:r>
            </a:p>
          </p:txBody>
        </p:sp>
      </p:grpSp>
      <p:grpSp>
        <p:nvGrpSpPr>
          <p:cNvPr id="3" name="Group 2"/>
          <p:cNvGrpSpPr/>
          <p:nvPr/>
        </p:nvGrpSpPr>
        <p:grpSpPr>
          <a:xfrm>
            <a:off x="4716015" y="3849105"/>
            <a:ext cx="4248597" cy="2651707"/>
            <a:chOff x="4716015" y="3849105"/>
            <a:chExt cx="4248597" cy="2651707"/>
          </a:xfrm>
        </p:grpSpPr>
        <p:sp>
          <p:nvSpPr>
            <p:cNvPr id="22531" name="Text Box 6"/>
            <p:cNvSpPr txBox="1">
              <a:spLocks noChangeArrowheads="1"/>
            </p:cNvSpPr>
            <p:nvPr/>
          </p:nvSpPr>
          <p:spPr bwMode="auto">
            <a:xfrm>
              <a:off x="7186612" y="3849105"/>
              <a:ext cx="1778000" cy="376238"/>
            </a:xfrm>
            <a:prstGeom prst="rect">
              <a:avLst/>
            </a:prstGeom>
            <a:no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instr. vs. cluster</a:t>
              </a:r>
            </a:p>
          </p:txBody>
        </p:sp>
        <p:pic>
          <p:nvPicPr>
            <p:cNvPr id="22533" name="Picture 10" descr="2DH_useful_instr_correlated_with_clusterid_parsek128jpg"/>
            <p:cNvPicPr>
              <a:picLocks noChangeAspect="1" noChangeArrowheads="1"/>
            </p:cNvPicPr>
            <p:nvPr/>
          </p:nvPicPr>
          <p:blipFill>
            <a:blip r:embed="rId4"/>
            <a:srcRect/>
            <a:stretch>
              <a:fillRect/>
            </a:stretch>
          </p:blipFill>
          <p:spPr bwMode="auto">
            <a:xfrm>
              <a:off x="4716015" y="4148591"/>
              <a:ext cx="4248597" cy="2352221"/>
            </a:xfrm>
            <a:prstGeom prst="rect">
              <a:avLst/>
            </a:prstGeom>
            <a:noFill/>
            <a:ln w="9525">
              <a:noFill/>
              <a:miter lim="800000"/>
              <a:headEnd/>
              <a:tailEnd/>
            </a:ln>
          </p:spPr>
        </p:pic>
      </p:grpSp>
      <p:pic>
        <p:nvPicPr>
          <p:cNvPr id="22534" name="Picture 7" descr="parsek128_gnuplot"/>
          <p:cNvPicPr>
            <a:picLocks noChangeAspect="1" noChangeArrowheads="1"/>
          </p:cNvPicPr>
          <p:nvPr/>
        </p:nvPicPr>
        <p:blipFill>
          <a:blip r:embed="rId5"/>
          <a:srcRect/>
          <a:stretch>
            <a:fillRect/>
          </a:stretch>
        </p:blipFill>
        <p:spPr bwMode="auto">
          <a:xfrm>
            <a:off x="395536" y="3849105"/>
            <a:ext cx="3414218" cy="2591965"/>
          </a:xfrm>
          <a:prstGeom prst="rect">
            <a:avLst/>
          </a:prstGeom>
          <a:noFill/>
          <a:ln w="9525">
            <a:noFill/>
            <a:miter lim="800000"/>
            <a:headEnd/>
            <a:tailEnd/>
          </a:ln>
        </p:spPr>
      </p:pic>
      <p:pic>
        <p:nvPicPr>
          <p:cNvPr id="22535" name="Picture 8" descr="ClusterID_parsek128_v2"/>
          <p:cNvPicPr>
            <a:picLocks noChangeAspect="1" noChangeArrowheads="1"/>
          </p:cNvPicPr>
          <p:nvPr/>
        </p:nvPicPr>
        <p:blipFill>
          <a:blip r:embed="rId6"/>
          <a:srcRect/>
          <a:stretch>
            <a:fillRect/>
          </a:stretch>
        </p:blipFill>
        <p:spPr bwMode="auto">
          <a:xfrm>
            <a:off x="5076825" y="1341438"/>
            <a:ext cx="3846513" cy="1504950"/>
          </a:xfrm>
          <a:prstGeom prst="rect">
            <a:avLst/>
          </a:prstGeom>
          <a:noFill/>
          <a:ln w="9525">
            <a:noFill/>
            <a:miter lim="800000"/>
            <a:headEnd/>
            <a:tailEnd/>
          </a:ln>
        </p:spPr>
      </p:pic>
      <p:pic>
        <p:nvPicPr>
          <p:cNvPr id="22536" name="Picture 9" descr="Clusterid_parsek128_zoom"/>
          <p:cNvPicPr>
            <a:picLocks noChangeAspect="1" noChangeArrowheads="1"/>
          </p:cNvPicPr>
          <p:nvPr/>
        </p:nvPicPr>
        <p:blipFill>
          <a:blip r:embed="rId7"/>
          <a:srcRect/>
          <a:stretch>
            <a:fillRect/>
          </a:stretch>
        </p:blipFill>
        <p:spPr bwMode="auto">
          <a:xfrm>
            <a:off x="6254750" y="2419350"/>
            <a:ext cx="2854325" cy="722313"/>
          </a:xfrm>
          <a:prstGeom prst="rect">
            <a:avLst/>
          </a:prstGeom>
          <a:noFill/>
          <a:ln w="9525">
            <a:noFill/>
            <a:miter lim="800000"/>
            <a:headEnd/>
            <a:tailEnd/>
          </a:ln>
        </p:spPr>
      </p:pic>
      <p:sp>
        <p:nvSpPr>
          <p:cNvPr id="10" name="Text Box 18"/>
          <p:cNvSpPr txBox="1">
            <a:spLocks noChangeArrowheads="1"/>
          </p:cNvSpPr>
          <p:nvPr/>
        </p:nvSpPr>
        <p:spPr bwMode="auto">
          <a:xfrm>
            <a:off x="7681912" y="895446"/>
            <a:ext cx="1208452" cy="314580"/>
          </a:xfrm>
          <a:prstGeom prst="rect">
            <a:avLst/>
          </a:prstGeom>
          <a:solidFill>
            <a:schemeClr val="bg1"/>
          </a:solidFill>
          <a:ln w="57150" algn="ctr">
            <a:solidFill>
              <a:srgbClr val="01FFCF"/>
            </a:solidFill>
            <a:miter lim="800000"/>
            <a:headEnd/>
            <a:tailEnd/>
          </a:ln>
          <a:effectLst/>
          <a:extLst/>
        </p:spPr>
        <p:txBody>
          <a:bodyPr wrap="square" lIns="82937" tIns="41469" rIns="82937" bIns="41469">
            <a:spAutoFit/>
          </a:bodyPr>
          <a:lstStyle/>
          <a:p>
            <a:pPr algn="r"/>
            <a:r>
              <a:rPr lang="en-US" sz="1500" dirty="0" smtClean="0"/>
              <a:t>PARSEK</a:t>
            </a:r>
            <a:endParaRPr lang="en-US" sz="1500" dirty="0"/>
          </a:p>
        </p:txBody>
      </p:sp>
    </p:spTree>
    <p:extLst>
      <p:ext uri="{BB962C8B-B14F-4D97-AF65-F5344CB8AC3E}">
        <p14:creationId xmlns:p14="http://schemas.microsoft.com/office/powerpoint/2010/main" val="1699183930"/>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ítol 8"/>
          <p:cNvSpPr>
            <a:spLocks noGrp="1"/>
          </p:cNvSpPr>
          <p:nvPr>
            <p:ph type="title" idx="4294967295"/>
          </p:nvPr>
        </p:nvSpPr>
        <p:spPr/>
        <p:txBody>
          <a:bodyPr lIns="82800" tIns="41400" rIns="82800" bIns="41400" anchor="ctr"/>
          <a:lstStyle/>
          <a:p>
            <a:pPr eaLnBrk="1" hangingPunct="1"/>
            <a:r>
              <a:rPr lang="en-US" dirty="0" smtClean="0"/>
              <a:t>Using clusters: to understand apps behavior</a:t>
            </a:r>
          </a:p>
        </p:txBody>
      </p:sp>
      <p:grpSp>
        <p:nvGrpSpPr>
          <p:cNvPr id="140290" name="Group 27"/>
          <p:cNvGrpSpPr>
            <a:grpSpLocks/>
          </p:cNvGrpSpPr>
          <p:nvPr/>
        </p:nvGrpSpPr>
        <p:grpSpPr bwMode="auto">
          <a:xfrm>
            <a:off x="98425" y="908050"/>
            <a:ext cx="6129338" cy="2938463"/>
            <a:chOff x="62" y="627"/>
            <a:chExt cx="3861" cy="1851"/>
          </a:xfrm>
        </p:grpSpPr>
        <p:pic>
          <p:nvPicPr>
            <p:cNvPr id="140302" name="Picture 4"/>
            <p:cNvPicPr>
              <a:picLocks noChangeAspect="1" noChangeArrowheads="1"/>
            </p:cNvPicPr>
            <p:nvPr/>
          </p:nvPicPr>
          <p:blipFill>
            <a:blip r:embed="rId3"/>
            <a:srcRect/>
            <a:stretch>
              <a:fillRect/>
            </a:stretch>
          </p:blipFill>
          <p:spPr bwMode="auto">
            <a:xfrm>
              <a:off x="62" y="908"/>
              <a:ext cx="1752" cy="1245"/>
            </a:xfrm>
            <a:prstGeom prst="rect">
              <a:avLst/>
            </a:prstGeom>
            <a:noFill/>
            <a:ln w="9525">
              <a:noFill/>
              <a:round/>
              <a:headEnd/>
              <a:tailEnd/>
            </a:ln>
          </p:spPr>
        </p:pic>
        <p:pic>
          <p:nvPicPr>
            <p:cNvPr id="140303" name="Picture 5"/>
            <p:cNvPicPr>
              <a:picLocks noChangeAspect="1" noChangeArrowheads="1"/>
            </p:cNvPicPr>
            <p:nvPr/>
          </p:nvPicPr>
          <p:blipFill>
            <a:blip r:embed="rId4"/>
            <a:srcRect/>
            <a:stretch>
              <a:fillRect/>
            </a:stretch>
          </p:blipFill>
          <p:spPr bwMode="auto">
            <a:xfrm>
              <a:off x="2032" y="1187"/>
              <a:ext cx="1891" cy="838"/>
            </a:xfrm>
            <a:prstGeom prst="rect">
              <a:avLst/>
            </a:prstGeom>
            <a:noFill/>
            <a:ln w="9525">
              <a:noFill/>
              <a:round/>
              <a:headEnd/>
              <a:tailEnd/>
            </a:ln>
          </p:spPr>
        </p:pic>
        <p:sp>
          <p:nvSpPr>
            <p:cNvPr id="140304" name="Text Box 6"/>
            <p:cNvSpPr txBox="1">
              <a:spLocks noChangeAspect="1" noChangeArrowheads="1"/>
            </p:cNvSpPr>
            <p:nvPr/>
          </p:nvSpPr>
          <p:spPr bwMode="auto">
            <a:xfrm>
              <a:off x="1066" y="627"/>
              <a:ext cx="1393" cy="218"/>
            </a:xfrm>
            <a:prstGeom prst="rect">
              <a:avLst/>
            </a:prstGeom>
            <a:no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cs typeface="Arial" charset="0"/>
                </a:rPr>
                <a:t>Instructions imbalance</a:t>
              </a:r>
            </a:p>
          </p:txBody>
        </p:sp>
        <p:cxnSp>
          <p:nvCxnSpPr>
            <p:cNvPr id="140305" name="AutoShape 7"/>
            <p:cNvCxnSpPr>
              <a:cxnSpLocks noChangeAspect="1" noChangeShapeType="1"/>
              <a:stCxn id="140304" idx="3"/>
              <a:endCxn id="140306" idx="0"/>
            </p:cNvCxnSpPr>
            <p:nvPr/>
          </p:nvCxnSpPr>
          <p:spPr bwMode="auto">
            <a:xfrm>
              <a:off x="2459" y="736"/>
              <a:ext cx="255" cy="486"/>
            </a:xfrm>
            <a:prstGeom prst="curvedConnector2">
              <a:avLst/>
            </a:prstGeom>
            <a:noFill/>
            <a:ln w="38160">
              <a:solidFill>
                <a:srgbClr val="FFFF00"/>
              </a:solidFill>
              <a:miter lim="800000"/>
              <a:headEnd/>
              <a:tailEnd type="triangle" w="med" len="med"/>
            </a:ln>
          </p:spPr>
        </p:cxnSp>
        <p:sp>
          <p:nvSpPr>
            <p:cNvPr id="140306" name="Oval 8"/>
            <p:cNvSpPr>
              <a:spLocks noChangeAspect="1" noChangeArrowheads="1"/>
            </p:cNvSpPr>
            <p:nvPr/>
          </p:nvSpPr>
          <p:spPr bwMode="auto">
            <a:xfrm>
              <a:off x="2620" y="1231"/>
              <a:ext cx="188" cy="738"/>
            </a:xfrm>
            <a:prstGeom prst="ellipse">
              <a:avLst/>
            </a:prstGeom>
            <a:noFill/>
            <a:ln w="28440">
              <a:solidFill>
                <a:srgbClr val="FFFF00"/>
              </a:solidFill>
              <a:miter lim="800000"/>
              <a:headEnd/>
              <a:tailEnd/>
            </a:ln>
          </p:spPr>
          <p:txBody>
            <a:bodyPr wrap="none" anchor="ctr"/>
            <a:lstStyle/>
            <a:p>
              <a:pPr defTabSz="449263"/>
              <a:endParaRPr lang="en-US">
                <a:solidFill>
                  <a:schemeClr val="bg1"/>
                </a:solidFill>
                <a:cs typeface="Arial" charset="0"/>
              </a:endParaRPr>
            </a:p>
          </p:txBody>
        </p:sp>
        <p:cxnSp>
          <p:nvCxnSpPr>
            <p:cNvPr id="140307" name="AutoShape 9"/>
            <p:cNvCxnSpPr>
              <a:cxnSpLocks noChangeAspect="1" noChangeShapeType="1"/>
              <a:stCxn id="140304" idx="1"/>
              <a:endCxn id="140308" idx="0"/>
            </p:cNvCxnSpPr>
            <p:nvPr/>
          </p:nvCxnSpPr>
          <p:spPr bwMode="auto">
            <a:xfrm rot="10800000" flipV="1">
              <a:off x="503" y="736"/>
              <a:ext cx="563" cy="515"/>
            </a:xfrm>
            <a:prstGeom prst="curvedConnector2">
              <a:avLst/>
            </a:prstGeom>
            <a:noFill/>
            <a:ln w="38160">
              <a:solidFill>
                <a:srgbClr val="FFFF00"/>
              </a:solidFill>
              <a:miter lim="800000"/>
              <a:headEnd/>
              <a:tailEnd type="triangle" w="med" len="med"/>
            </a:ln>
          </p:spPr>
        </p:cxnSp>
        <p:sp>
          <p:nvSpPr>
            <p:cNvPr id="140308" name="Oval 10"/>
            <p:cNvSpPr>
              <a:spLocks noChangeAspect="1" noChangeArrowheads="1"/>
            </p:cNvSpPr>
            <p:nvPr/>
          </p:nvSpPr>
          <p:spPr bwMode="auto">
            <a:xfrm>
              <a:off x="417" y="1260"/>
              <a:ext cx="172" cy="191"/>
            </a:xfrm>
            <a:prstGeom prst="ellipse">
              <a:avLst/>
            </a:prstGeom>
            <a:noFill/>
            <a:ln w="28440">
              <a:solidFill>
                <a:srgbClr val="FFFF00"/>
              </a:solidFill>
              <a:miter lim="800000"/>
              <a:headEnd/>
              <a:tailEnd/>
            </a:ln>
          </p:spPr>
          <p:txBody>
            <a:bodyPr wrap="none" anchor="ctr"/>
            <a:lstStyle/>
            <a:p>
              <a:pPr defTabSz="449263"/>
              <a:endParaRPr lang="en-US">
                <a:solidFill>
                  <a:schemeClr val="bg1"/>
                </a:solidFill>
                <a:cs typeface="Arial" charset="0"/>
              </a:endParaRPr>
            </a:p>
          </p:txBody>
        </p:sp>
        <p:sp>
          <p:nvSpPr>
            <p:cNvPr id="140309" name="Text Box 11"/>
            <p:cNvSpPr txBox="1">
              <a:spLocks noChangeAspect="1" noChangeArrowheads="1"/>
            </p:cNvSpPr>
            <p:nvPr/>
          </p:nvSpPr>
          <p:spPr bwMode="auto">
            <a:xfrm>
              <a:off x="1286" y="2260"/>
              <a:ext cx="959" cy="218"/>
            </a:xfrm>
            <a:prstGeom prst="rect">
              <a:avLst/>
            </a:prstGeom>
            <a:noFill/>
            <a:ln w="9360">
              <a:solidFill>
                <a:srgbClr val="008BC6"/>
              </a:solidFill>
              <a:miter lim="800000"/>
              <a:headEnd/>
              <a:tailEnd/>
            </a:ln>
          </p:spPr>
          <p:txBody>
            <a:bodyPr wrap="none" lIns="90000" tIns="46800" rIns="90000" bIns="46800">
              <a:spAutoFit/>
            </a:bodyPr>
            <a:lstStyle/>
            <a:p>
              <a:pPr defTabSz="449263">
                <a:buClr>
                  <a:srgbClr val="000000"/>
                </a:buClr>
                <a:buSzPct val="45000"/>
                <a:buFont typeface="Wingdings" pitchFamily="2" charset="2"/>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1600">
                  <a:solidFill>
                    <a:srgbClr val="000000"/>
                  </a:solidFill>
                  <a:cs typeface="Arial" charset="0"/>
                </a:rPr>
                <a:t>IPC Imbalance</a:t>
              </a:r>
            </a:p>
          </p:txBody>
        </p:sp>
        <p:cxnSp>
          <p:nvCxnSpPr>
            <p:cNvPr id="140310" name="AutoShape 12"/>
            <p:cNvCxnSpPr>
              <a:cxnSpLocks noChangeAspect="1" noChangeShapeType="1"/>
              <a:stCxn id="140309" idx="3"/>
              <a:endCxn id="140311" idx="4"/>
            </p:cNvCxnSpPr>
            <p:nvPr/>
          </p:nvCxnSpPr>
          <p:spPr bwMode="auto">
            <a:xfrm flipV="1">
              <a:off x="2245" y="1978"/>
              <a:ext cx="704" cy="391"/>
            </a:xfrm>
            <a:prstGeom prst="curvedConnector2">
              <a:avLst/>
            </a:prstGeom>
            <a:noFill/>
            <a:ln w="38160">
              <a:solidFill>
                <a:srgbClr val="FFFF00"/>
              </a:solidFill>
              <a:miter lim="800000"/>
              <a:headEnd/>
              <a:tailEnd type="triangle" w="med" len="med"/>
            </a:ln>
          </p:spPr>
        </p:cxnSp>
        <p:sp>
          <p:nvSpPr>
            <p:cNvPr id="140311" name="Oval 13"/>
            <p:cNvSpPr>
              <a:spLocks noChangeAspect="1" noChangeArrowheads="1"/>
            </p:cNvSpPr>
            <p:nvPr/>
          </p:nvSpPr>
          <p:spPr bwMode="auto">
            <a:xfrm>
              <a:off x="2855" y="1231"/>
              <a:ext cx="187" cy="738"/>
            </a:xfrm>
            <a:prstGeom prst="ellipse">
              <a:avLst/>
            </a:prstGeom>
            <a:noFill/>
            <a:ln w="28440">
              <a:solidFill>
                <a:srgbClr val="FFFF00"/>
              </a:solidFill>
              <a:miter lim="800000"/>
              <a:headEnd/>
              <a:tailEnd/>
            </a:ln>
          </p:spPr>
          <p:txBody>
            <a:bodyPr wrap="none" anchor="ctr"/>
            <a:lstStyle/>
            <a:p>
              <a:pPr defTabSz="449263"/>
              <a:endParaRPr lang="en-US">
                <a:solidFill>
                  <a:schemeClr val="bg1"/>
                </a:solidFill>
                <a:cs typeface="Arial" charset="0"/>
              </a:endParaRPr>
            </a:p>
          </p:txBody>
        </p:sp>
        <p:cxnSp>
          <p:nvCxnSpPr>
            <p:cNvPr id="140312" name="AutoShape 14"/>
            <p:cNvCxnSpPr>
              <a:cxnSpLocks noChangeAspect="1" noChangeShapeType="1"/>
              <a:stCxn id="140309" idx="1"/>
              <a:endCxn id="140313" idx="4"/>
            </p:cNvCxnSpPr>
            <p:nvPr/>
          </p:nvCxnSpPr>
          <p:spPr bwMode="auto">
            <a:xfrm rot="10800000">
              <a:off x="884" y="1538"/>
              <a:ext cx="402" cy="831"/>
            </a:xfrm>
            <a:prstGeom prst="curvedConnector2">
              <a:avLst/>
            </a:prstGeom>
            <a:noFill/>
            <a:ln w="38160">
              <a:solidFill>
                <a:srgbClr val="FFFF00"/>
              </a:solidFill>
              <a:miter lim="800000"/>
              <a:headEnd/>
              <a:tailEnd type="triangle" w="med" len="med"/>
            </a:ln>
          </p:spPr>
        </p:cxnSp>
        <p:sp>
          <p:nvSpPr>
            <p:cNvPr id="140313" name="Oval 15"/>
            <p:cNvSpPr>
              <a:spLocks noChangeAspect="1" noChangeArrowheads="1"/>
            </p:cNvSpPr>
            <p:nvPr/>
          </p:nvSpPr>
          <p:spPr bwMode="auto">
            <a:xfrm>
              <a:off x="417" y="1433"/>
              <a:ext cx="933" cy="96"/>
            </a:xfrm>
            <a:prstGeom prst="ellipse">
              <a:avLst/>
            </a:prstGeom>
            <a:noFill/>
            <a:ln w="28440">
              <a:solidFill>
                <a:srgbClr val="FFFF00"/>
              </a:solidFill>
              <a:miter lim="800000"/>
              <a:headEnd/>
              <a:tailEnd/>
            </a:ln>
          </p:spPr>
          <p:txBody>
            <a:bodyPr wrap="none" anchor="ctr"/>
            <a:lstStyle/>
            <a:p>
              <a:pPr defTabSz="449263"/>
              <a:endParaRPr lang="en-US">
                <a:solidFill>
                  <a:schemeClr val="bg1"/>
                </a:solidFill>
                <a:cs typeface="Arial" charset="0"/>
              </a:endParaRPr>
            </a:p>
          </p:txBody>
        </p:sp>
      </p:grpSp>
      <p:grpSp>
        <p:nvGrpSpPr>
          <p:cNvPr id="140291" name="Group 16"/>
          <p:cNvGrpSpPr>
            <a:grpSpLocks noChangeAspect="1"/>
          </p:cNvGrpSpPr>
          <p:nvPr/>
        </p:nvGrpSpPr>
        <p:grpSpPr bwMode="auto">
          <a:xfrm>
            <a:off x="4132263" y="3451225"/>
            <a:ext cx="4976812" cy="3290888"/>
            <a:chOff x="682" y="935"/>
            <a:chExt cx="3922" cy="2594"/>
          </a:xfrm>
        </p:grpSpPr>
        <p:grpSp>
          <p:nvGrpSpPr>
            <p:cNvPr id="140292" name="Group 4"/>
            <p:cNvGrpSpPr>
              <a:grpSpLocks noChangeAspect="1"/>
            </p:cNvGrpSpPr>
            <p:nvPr/>
          </p:nvGrpSpPr>
          <p:grpSpPr bwMode="auto">
            <a:xfrm>
              <a:off x="682" y="935"/>
              <a:ext cx="3922" cy="1253"/>
              <a:chOff x="114" y="1162"/>
              <a:chExt cx="3922" cy="1253"/>
            </a:xfrm>
          </p:grpSpPr>
          <p:grpSp>
            <p:nvGrpSpPr>
              <p:cNvPr id="140298" name="Group 5"/>
              <p:cNvGrpSpPr>
                <a:grpSpLocks noChangeAspect="1"/>
              </p:cNvGrpSpPr>
              <p:nvPr/>
            </p:nvGrpSpPr>
            <p:grpSpPr bwMode="auto">
              <a:xfrm>
                <a:off x="114" y="1162"/>
                <a:ext cx="3922" cy="1253"/>
                <a:chOff x="114" y="1162"/>
                <a:chExt cx="3922" cy="1253"/>
              </a:xfrm>
            </p:grpSpPr>
            <p:pic>
              <p:nvPicPr>
                <p:cNvPr id="140300" name="Picture 6"/>
                <p:cNvPicPr>
                  <a:picLocks noChangeAspect="1" noChangeArrowheads="1"/>
                </p:cNvPicPr>
                <p:nvPr/>
              </p:nvPicPr>
              <p:blipFill>
                <a:blip r:embed="rId5"/>
                <a:srcRect/>
                <a:stretch>
                  <a:fillRect/>
                </a:stretch>
              </p:blipFill>
              <p:spPr bwMode="auto">
                <a:xfrm>
                  <a:off x="1335" y="1162"/>
                  <a:ext cx="2702" cy="1254"/>
                </a:xfrm>
                <a:prstGeom prst="rect">
                  <a:avLst/>
                </a:prstGeom>
                <a:noFill/>
                <a:ln w="9525">
                  <a:noFill/>
                  <a:round/>
                  <a:headEnd/>
                  <a:tailEnd/>
                </a:ln>
              </p:spPr>
            </p:pic>
            <p:pic>
              <p:nvPicPr>
                <p:cNvPr id="140301" name="Picture 7"/>
                <p:cNvPicPr>
                  <a:picLocks noChangeAspect="1" noChangeArrowheads="1"/>
                </p:cNvPicPr>
                <p:nvPr/>
              </p:nvPicPr>
              <p:blipFill>
                <a:blip r:embed="rId6"/>
                <a:srcRect/>
                <a:stretch>
                  <a:fillRect/>
                </a:stretch>
              </p:blipFill>
              <p:spPr bwMode="auto">
                <a:xfrm>
                  <a:off x="114" y="1248"/>
                  <a:ext cx="1534" cy="1123"/>
                </a:xfrm>
                <a:prstGeom prst="rect">
                  <a:avLst/>
                </a:prstGeom>
                <a:noFill/>
                <a:ln w="9525">
                  <a:noFill/>
                  <a:round/>
                  <a:headEnd/>
                  <a:tailEnd/>
                </a:ln>
              </p:spPr>
            </p:pic>
          </p:grpSp>
          <p:sp>
            <p:nvSpPr>
              <p:cNvPr id="140299" name="Text Box 8"/>
              <p:cNvSpPr txBox="1">
                <a:spLocks noChangeAspect="1" noChangeArrowheads="1"/>
              </p:cNvSpPr>
              <p:nvPr/>
            </p:nvSpPr>
            <p:spPr bwMode="auto">
              <a:xfrm>
                <a:off x="1119" y="1162"/>
                <a:ext cx="840" cy="297"/>
              </a:xfrm>
              <a:prstGeom prst="rect">
                <a:avLst/>
              </a:prstGeom>
              <a:solidFill>
                <a:srgbClr val="FFFFFF"/>
              </a:solidFill>
              <a:ln w="9360">
                <a:solidFill>
                  <a:srgbClr val="008BC6"/>
                </a:solidFill>
                <a:miter lim="800000"/>
                <a:headEnd/>
                <a:tailEnd/>
              </a:ln>
            </p:spPr>
            <p:txBody>
              <a:bodyPr wrap="none" lIns="90000" tIns="46800" rIns="90000" bIns="46800">
                <a:spAutoFit/>
              </a:bodyPr>
              <a:lstStyle/>
              <a:p>
                <a:pPr defTabSz="449263">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64 procs</a:t>
                </a:r>
              </a:p>
            </p:txBody>
          </p:sp>
        </p:grpSp>
        <p:grpSp>
          <p:nvGrpSpPr>
            <p:cNvPr id="140293" name="Group 9"/>
            <p:cNvGrpSpPr>
              <a:grpSpLocks noChangeAspect="1"/>
            </p:cNvGrpSpPr>
            <p:nvPr/>
          </p:nvGrpSpPr>
          <p:grpSpPr bwMode="auto">
            <a:xfrm>
              <a:off x="682" y="2276"/>
              <a:ext cx="3906" cy="1253"/>
              <a:chOff x="114" y="2503"/>
              <a:chExt cx="3906" cy="1253"/>
            </a:xfrm>
          </p:grpSpPr>
          <p:grpSp>
            <p:nvGrpSpPr>
              <p:cNvPr id="140294" name="Group 10"/>
              <p:cNvGrpSpPr>
                <a:grpSpLocks noChangeAspect="1"/>
              </p:cNvGrpSpPr>
              <p:nvPr/>
            </p:nvGrpSpPr>
            <p:grpSpPr bwMode="auto">
              <a:xfrm>
                <a:off x="114" y="2503"/>
                <a:ext cx="3906" cy="1253"/>
                <a:chOff x="114" y="2503"/>
                <a:chExt cx="3906" cy="1253"/>
              </a:xfrm>
            </p:grpSpPr>
            <p:pic>
              <p:nvPicPr>
                <p:cNvPr id="140296" name="Picture 11"/>
                <p:cNvPicPr>
                  <a:picLocks noChangeAspect="1" noChangeArrowheads="1"/>
                </p:cNvPicPr>
                <p:nvPr/>
              </p:nvPicPr>
              <p:blipFill>
                <a:blip r:embed="rId7"/>
                <a:srcRect/>
                <a:stretch>
                  <a:fillRect/>
                </a:stretch>
              </p:blipFill>
              <p:spPr bwMode="auto">
                <a:xfrm>
                  <a:off x="1319" y="2503"/>
                  <a:ext cx="2702" cy="1254"/>
                </a:xfrm>
                <a:prstGeom prst="rect">
                  <a:avLst/>
                </a:prstGeom>
                <a:noFill/>
                <a:ln w="9525">
                  <a:noFill/>
                  <a:round/>
                  <a:headEnd/>
                  <a:tailEnd/>
                </a:ln>
              </p:spPr>
            </p:pic>
            <p:pic>
              <p:nvPicPr>
                <p:cNvPr id="140297" name="Picture 12"/>
                <p:cNvPicPr>
                  <a:picLocks noChangeAspect="1" noChangeArrowheads="1"/>
                </p:cNvPicPr>
                <p:nvPr/>
              </p:nvPicPr>
              <p:blipFill>
                <a:blip r:embed="rId8"/>
                <a:srcRect/>
                <a:stretch>
                  <a:fillRect/>
                </a:stretch>
              </p:blipFill>
              <p:spPr bwMode="auto">
                <a:xfrm>
                  <a:off x="114" y="2546"/>
                  <a:ext cx="1534" cy="1123"/>
                </a:xfrm>
                <a:prstGeom prst="rect">
                  <a:avLst/>
                </a:prstGeom>
                <a:noFill/>
                <a:ln w="9525">
                  <a:noFill/>
                  <a:round/>
                  <a:headEnd/>
                  <a:tailEnd/>
                </a:ln>
              </p:spPr>
            </p:pic>
          </p:grpSp>
          <p:sp>
            <p:nvSpPr>
              <p:cNvPr id="140295" name="Text Box 13"/>
              <p:cNvSpPr txBox="1">
                <a:spLocks noChangeAspect="1" noChangeArrowheads="1"/>
              </p:cNvSpPr>
              <p:nvPr/>
            </p:nvSpPr>
            <p:spPr bwMode="auto">
              <a:xfrm>
                <a:off x="1216" y="2503"/>
                <a:ext cx="941" cy="297"/>
              </a:xfrm>
              <a:prstGeom prst="rect">
                <a:avLst/>
              </a:prstGeom>
              <a:solidFill>
                <a:srgbClr val="FFFFFF"/>
              </a:solidFill>
              <a:ln w="9360">
                <a:solidFill>
                  <a:srgbClr val="008BC6"/>
                </a:solidFill>
                <a:miter lim="800000"/>
                <a:headEnd/>
                <a:tailEnd/>
              </a:ln>
            </p:spPr>
            <p:txBody>
              <a:bodyPr wrap="none" lIns="90000" tIns="46800" rIns="90000" bIns="46800">
                <a:spAutoFit/>
              </a:bodyPr>
              <a:lstStyle/>
              <a:p>
                <a:pPr defTabSz="449263">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cs typeface="Arial" charset="0"/>
                  </a:rPr>
                  <a:t>256 procs</a:t>
                </a:r>
              </a:p>
            </p:txBody>
          </p:sp>
        </p:grpSp>
      </p:grpSp>
      <p:sp>
        <p:nvSpPr>
          <p:cNvPr id="27" name="Text Box 18"/>
          <p:cNvSpPr txBox="1">
            <a:spLocks noChangeArrowheads="1"/>
          </p:cNvSpPr>
          <p:nvPr/>
        </p:nvSpPr>
        <p:spPr bwMode="auto">
          <a:xfrm>
            <a:off x="7756036" y="1052736"/>
            <a:ext cx="1208452" cy="314580"/>
          </a:xfrm>
          <a:prstGeom prst="rect">
            <a:avLst/>
          </a:prstGeom>
          <a:solidFill>
            <a:schemeClr val="bg1"/>
          </a:solidFill>
          <a:ln w="57150" algn="ctr">
            <a:solidFill>
              <a:srgbClr val="01FFCF"/>
            </a:solidFill>
            <a:miter lim="800000"/>
            <a:headEnd/>
            <a:tailEnd/>
          </a:ln>
          <a:effectLst/>
          <a:extLst/>
        </p:spPr>
        <p:txBody>
          <a:bodyPr wrap="square" lIns="82937" tIns="41469" rIns="82937" bIns="41469">
            <a:spAutoFit/>
          </a:bodyPr>
          <a:lstStyle/>
          <a:p>
            <a:pPr algn="r"/>
            <a:r>
              <a:rPr lang="en-US" sz="1500" dirty="0" smtClean="0"/>
              <a:t>GROMACS</a:t>
            </a:r>
            <a:endParaRPr lang="en-US" sz="1500" dirty="0"/>
          </a:p>
        </p:txBody>
      </p:sp>
    </p:spTree>
    <p:extLst>
      <p:ext uri="{BB962C8B-B14F-4D97-AF65-F5344CB8AC3E}">
        <p14:creationId xmlns:p14="http://schemas.microsoft.com/office/powerpoint/2010/main" val="2859207337"/>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p:cNvGrpSpPr>
          <p:nvPr/>
        </p:nvGrpSpPr>
        <p:grpSpPr bwMode="auto">
          <a:xfrm>
            <a:off x="2315521" y="1163643"/>
            <a:ext cx="4838263" cy="907335"/>
            <a:chOff x="2552700" y="1282700"/>
            <a:chExt cx="5333851" cy="1000168"/>
          </a:xfrm>
        </p:grpSpPr>
        <p:sp>
          <p:nvSpPr>
            <p:cNvPr id="37985" name="Rectangle 6"/>
            <p:cNvSpPr>
              <a:spLocks noChangeArrowheads="1"/>
            </p:cNvSpPr>
            <p:nvPr/>
          </p:nvSpPr>
          <p:spPr bwMode="auto">
            <a:xfrm>
              <a:off x="2978151" y="1370014"/>
              <a:ext cx="1701368" cy="184150"/>
            </a:xfrm>
            <a:prstGeom prst="rect">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6" name="Rectangle 14"/>
            <p:cNvSpPr>
              <a:spLocks noChangeArrowheads="1"/>
            </p:cNvSpPr>
            <p:nvPr/>
          </p:nvSpPr>
          <p:spPr bwMode="auto">
            <a:xfrm>
              <a:off x="2978151" y="1660525"/>
              <a:ext cx="1701368" cy="192088"/>
            </a:xfrm>
            <a:prstGeom prst="rect">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25" name="TextBox 24"/>
            <p:cNvSpPr txBox="1"/>
            <p:nvPr/>
          </p:nvSpPr>
          <p:spPr>
            <a:xfrm>
              <a:off x="2552700" y="1284288"/>
              <a:ext cx="394439" cy="288376"/>
            </a:xfrm>
            <a:prstGeom prst="rect">
              <a:avLst/>
            </a:prstGeom>
            <a:noFill/>
          </p:spPr>
          <p:txBody>
            <a:bodyPr wrap="none">
              <a:spAutoFit/>
            </a:bodyPr>
            <a:lstStyle/>
            <a:p>
              <a:pPr>
                <a:defRPr/>
              </a:pPr>
              <a:r>
                <a:rPr lang="en-GB" sz="1100" b="1" dirty="0">
                  <a:latin typeface="+mj-lt"/>
                </a:rPr>
                <a:t>P1</a:t>
              </a:r>
            </a:p>
          </p:txBody>
        </p:sp>
        <p:sp>
          <p:nvSpPr>
            <p:cNvPr id="26" name="TextBox 25"/>
            <p:cNvSpPr txBox="1"/>
            <p:nvPr/>
          </p:nvSpPr>
          <p:spPr>
            <a:xfrm>
              <a:off x="2552700" y="1574800"/>
              <a:ext cx="394439" cy="288376"/>
            </a:xfrm>
            <a:prstGeom prst="rect">
              <a:avLst/>
            </a:prstGeom>
            <a:noFill/>
          </p:spPr>
          <p:txBody>
            <a:bodyPr wrap="none">
              <a:spAutoFit/>
            </a:bodyPr>
            <a:lstStyle/>
            <a:p>
              <a:pPr>
                <a:defRPr/>
              </a:pPr>
              <a:r>
                <a:rPr lang="en-GB" sz="1100" b="1" dirty="0">
                  <a:latin typeface="+mj-lt"/>
                </a:rPr>
                <a:t>P2</a:t>
              </a:r>
            </a:p>
          </p:txBody>
        </p:sp>
        <p:sp>
          <p:nvSpPr>
            <p:cNvPr id="37989" name="Rectangle 79"/>
            <p:cNvSpPr>
              <a:spLocks noChangeArrowheads="1"/>
            </p:cNvSpPr>
            <p:nvPr/>
          </p:nvSpPr>
          <p:spPr bwMode="auto">
            <a:xfrm>
              <a:off x="5160963" y="1368425"/>
              <a:ext cx="169862" cy="185738"/>
            </a:xfrm>
            <a:prstGeom prst="rect">
              <a:avLst/>
            </a:prstGeom>
            <a:solidFill>
              <a:srgbClr val="E719CA"/>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81" name="TextBox 80"/>
            <p:cNvSpPr txBox="1"/>
            <p:nvPr/>
          </p:nvSpPr>
          <p:spPr>
            <a:xfrm>
              <a:off x="5330826" y="1282700"/>
              <a:ext cx="2548656" cy="288376"/>
            </a:xfrm>
            <a:prstGeom prst="rect">
              <a:avLst/>
            </a:prstGeom>
            <a:noFill/>
          </p:spPr>
          <p:txBody>
            <a:bodyPr wrap="none">
              <a:spAutoFit/>
            </a:bodyPr>
            <a:lstStyle/>
            <a:p>
              <a:pPr>
                <a:defRPr/>
              </a:pPr>
              <a:r>
                <a:rPr lang="en-GB" sz="1100" b="1" dirty="0">
                  <a:latin typeface="+mj-lt"/>
                </a:rPr>
                <a:t>Group1 = {INST, CYC, FP_INST}</a:t>
              </a:r>
            </a:p>
          </p:txBody>
        </p:sp>
        <p:sp>
          <p:nvSpPr>
            <p:cNvPr id="37991" name="Rectangle 81"/>
            <p:cNvSpPr>
              <a:spLocks noChangeArrowheads="1"/>
            </p:cNvSpPr>
            <p:nvPr/>
          </p:nvSpPr>
          <p:spPr bwMode="auto">
            <a:xfrm>
              <a:off x="5160963" y="1662113"/>
              <a:ext cx="169862" cy="185737"/>
            </a:xfrm>
            <a:prstGeom prst="rect">
              <a:avLst/>
            </a:prstGeom>
            <a:solidFill>
              <a:srgbClr val="0810B8"/>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83" name="TextBox 82"/>
            <p:cNvSpPr txBox="1"/>
            <p:nvPr/>
          </p:nvSpPr>
          <p:spPr>
            <a:xfrm>
              <a:off x="5330826" y="1576389"/>
              <a:ext cx="2555725" cy="288376"/>
            </a:xfrm>
            <a:prstGeom prst="rect">
              <a:avLst/>
            </a:prstGeom>
            <a:noFill/>
          </p:spPr>
          <p:txBody>
            <a:bodyPr wrap="none">
              <a:spAutoFit/>
            </a:bodyPr>
            <a:lstStyle/>
            <a:p>
              <a:pPr>
                <a:defRPr/>
              </a:pPr>
              <a:r>
                <a:rPr lang="en-GB" sz="1100" b="1" dirty="0">
                  <a:latin typeface="+mj-lt"/>
                </a:rPr>
                <a:t>Group2 = {INST, CYC, L1_MISS}</a:t>
              </a:r>
            </a:p>
          </p:txBody>
        </p:sp>
        <p:grpSp>
          <p:nvGrpSpPr>
            <p:cNvPr id="37993" name="Group 207"/>
            <p:cNvGrpSpPr>
              <a:grpSpLocks/>
            </p:cNvGrpSpPr>
            <p:nvPr/>
          </p:nvGrpSpPr>
          <p:grpSpPr bwMode="auto">
            <a:xfrm>
              <a:off x="2657475" y="1960564"/>
              <a:ext cx="2181225" cy="322304"/>
              <a:chOff x="2657597" y="1959892"/>
              <a:chExt cx="2180786" cy="323766"/>
            </a:xfrm>
          </p:grpSpPr>
          <p:cxnSp>
            <p:nvCxnSpPr>
              <p:cNvPr id="37994" name="Straight Arrow Connector 204"/>
              <p:cNvCxnSpPr>
                <a:cxnSpLocks noChangeShapeType="1"/>
              </p:cNvCxnSpPr>
              <p:nvPr/>
            </p:nvCxnSpPr>
            <p:spPr bwMode="auto">
              <a:xfrm>
                <a:off x="2657597" y="1979637"/>
                <a:ext cx="2180786"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 name="TextBox 206"/>
              <p:cNvSpPr txBox="1"/>
              <p:nvPr/>
            </p:nvSpPr>
            <p:spPr>
              <a:xfrm>
                <a:off x="3384526" y="1959892"/>
                <a:ext cx="629562" cy="323766"/>
              </a:xfrm>
              <a:prstGeom prst="rect">
                <a:avLst/>
              </a:prstGeom>
              <a:noFill/>
            </p:spPr>
            <p:txBody>
              <a:bodyPr wrap="none">
                <a:spAutoFit/>
              </a:bodyPr>
              <a:lstStyle/>
              <a:p>
                <a:pPr>
                  <a:defRPr/>
                </a:pPr>
                <a:r>
                  <a:rPr lang="en-GB" sz="1300" b="1" dirty="0">
                    <a:latin typeface="+mj-lt"/>
                  </a:rPr>
                  <a:t>Time</a:t>
                </a:r>
              </a:p>
            </p:txBody>
          </p:sp>
        </p:grpSp>
      </p:grpSp>
      <p:sp>
        <p:nvSpPr>
          <p:cNvPr id="37891" name="Title 1"/>
          <p:cNvSpPr>
            <a:spLocks noGrp="1"/>
          </p:cNvSpPr>
          <p:nvPr>
            <p:ph type="title"/>
          </p:nvPr>
        </p:nvSpPr>
        <p:spPr/>
        <p:txBody>
          <a:bodyPr/>
          <a:lstStyle/>
          <a:p>
            <a:r>
              <a:rPr lang="en-GB" dirty="0" smtClean="0"/>
              <a:t>Uses: Extrapolation Methodology</a:t>
            </a:r>
          </a:p>
        </p:txBody>
      </p:sp>
      <p:grpSp>
        <p:nvGrpSpPr>
          <p:cNvPr id="116" name="Group 115"/>
          <p:cNvGrpSpPr>
            <a:grpSpLocks/>
          </p:cNvGrpSpPr>
          <p:nvPr/>
        </p:nvGrpSpPr>
        <p:grpSpPr bwMode="auto">
          <a:xfrm>
            <a:off x="4592161" y="3197137"/>
            <a:ext cx="2790720" cy="2094924"/>
            <a:chOff x="663502" y="3059757"/>
            <a:chExt cx="2216570" cy="1810347"/>
          </a:xfrm>
        </p:grpSpPr>
        <p:cxnSp>
          <p:nvCxnSpPr>
            <p:cNvPr id="37964" name="Straight Arrow Connector 116"/>
            <p:cNvCxnSpPr>
              <a:cxnSpLocks noChangeShapeType="1"/>
            </p:cNvCxnSpPr>
            <p:nvPr/>
          </p:nvCxnSpPr>
          <p:spPr bwMode="auto">
            <a:xfrm flipV="1">
              <a:off x="994387" y="3059757"/>
              <a:ext cx="0" cy="18002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5" name="Straight Arrow Connector 117"/>
            <p:cNvCxnSpPr>
              <a:cxnSpLocks noChangeShapeType="1"/>
            </p:cNvCxnSpPr>
            <p:nvPr/>
          </p:nvCxnSpPr>
          <p:spPr bwMode="auto">
            <a:xfrm>
              <a:off x="663502" y="4643933"/>
              <a:ext cx="221657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TextBox 118"/>
            <p:cNvSpPr txBox="1"/>
            <p:nvPr/>
          </p:nvSpPr>
          <p:spPr>
            <a:xfrm rot="16200000">
              <a:off x="716703" y="3769157"/>
              <a:ext cx="438016" cy="207788"/>
            </a:xfrm>
            <a:prstGeom prst="rect">
              <a:avLst/>
            </a:prstGeom>
            <a:noFill/>
          </p:spPr>
          <p:txBody>
            <a:bodyPr wrap="none">
              <a:spAutoFit/>
            </a:bodyPr>
            <a:lstStyle/>
            <a:p>
              <a:pPr>
                <a:defRPr/>
              </a:pPr>
              <a:r>
                <a:rPr lang="en-GB" sz="1100" b="1" dirty="0">
                  <a:latin typeface="+mj-lt"/>
                </a:rPr>
                <a:t>INST</a:t>
              </a:r>
            </a:p>
          </p:txBody>
        </p:sp>
        <p:sp>
          <p:nvSpPr>
            <p:cNvPr id="120" name="TextBox 119"/>
            <p:cNvSpPr txBox="1"/>
            <p:nvPr/>
          </p:nvSpPr>
          <p:spPr>
            <a:xfrm>
              <a:off x="1637969" y="4644031"/>
              <a:ext cx="333836" cy="226073"/>
            </a:xfrm>
            <a:prstGeom prst="rect">
              <a:avLst/>
            </a:prstGeom>
            <a:noFill/>
          </p:spPr>
          <p:txBody>
            <a:bodyPr wrap="none">
              <a:spAutoFit/>
            </a:bodyPr>
            <a:lstStyle/>
            <a:p>
              <a:pPr>
                <a:defRPr/>
              </a:pPr>
              <a:r>
                <a:rPr lang="en-GB" sz="1100" b="1" dirty="0">
                  <a:latin typeface="+mj-lt"/>
                </a:rPr>
                <a:t>IPC</a:t>
              </a:r>
            </a:p>
          </p:txBody>
        </p:sp>
        <p:grpSp>
          <p:nvGrpSpPr>
            <p:cNvPr id="37968" name="Group 120"/>
            <p:cNvGrpSpPr>
              <a:grpSpLocks/>
            </p:cNvGrpSpPr>
            <p:nvPr/>
          </p:nvGrpSpPr>
          <p:grpSpPr bwMode="auto">
            <a:xfrm>
              <a:off x="1369473" y="4182898"/>
              <a:ext cx="286409" cy="349140"/>
              <a:chOff x="1369473" y="4182898"/>
              <a:chExt cx="286409" cy="349140"/>
            </a:xfrm>
          </p:grpSpPr>
          <p:sp>
            <p:nvSpPr>
              <p:cNvPr id="37976" name="Oval 128"/>
              <p:cNvSpPr>
                <a:spLocks noChangeArrowheads="1"/>
              </p:cNvSpPr>
              <p:nvPr/>
            </p:nvSpPr>
            <p:spPr bwMode="auto">
              <a:xfrm>
                <a:off x="1369190" y="4356109"/>
                <a:ext cx="75487" cy="7091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7" name="Oval 129"/>
              <p:cNvSpPr>
                <a:spLocks noChangeArrowheads="1"/>
              </p:cNvSpPr>
              <p:nvPr/>
            </p:nvSpPr>
            <p:spPr bwMode="auto">
              <a:xfrm>
                <a:off x="1473941" y="4283893"/>
                <a:ext cx="75227" cy="7200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8" name="Oval 130"/>
              <p:cNvSpPr>
                <a:spLocks noChangeArrowheads="1"/>
              </p:cNvSpPr>
              <p:nvPr/>
            </p:nvSpPr>
            <p:spPr bwMode="auto">
              <a:xfrm>
                <a:off x="1474414" y="4388456"/>
                <a:ext cx="74343" cy="7091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9" name="Oval 131"/>
              <p:cNvSpPr>
                <a:spLocks noChangeArrowheads="1"/>
              </p:cNvSpPr>
              <p:nvPr/>
            </p:nvSpPr>
            <p:spPr bwMode="auto">
              <a:xfrm>
                <a:off x="1369190" y="4247873"/>
                <a:ext cx="75487" cy="72158"/>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0" name="Oval 132"/>
              <p:cNvSpPr>
                <a:spLocks noChangeArrowheads="1"/>
              </p:cNvSpPr>
              <p:nvPr/>
            </p:nvSpPr>
            <p:spPr bwMode="auto">
              <a:xfrm>
                <a:off x="1580782" y="4352378"/>
                <a:ext cx="75487" cy="70913"/>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1" name="Oval 133"/>
              <p:cNvSpPr>
                <a:spLocks noChangeArrowheads="1"/>
              </p:cNvSpPr>
              <p:nvPr/>
            </p:nvSpPr>
            <p:spPr bwMode="auto">
              <a:xfrm>
                <a:off x="1572301" y="4460030"/>
                <a:ext cx="75227" cy="7200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2" name="Oval 134"/>
              <p:cNvSpPr>
                <a:spLocks noChangeArrowheads="1"/>
              </p:cNvSpPr>
              <p:nvPr/>
            </p:nvSpPr>
            <p:spPr bwMode="auto">
              <a:xfrm>
                <a:off x="1580782" y="4247873"/>
                <a:ext cx="75487" cy="72158"/>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3" name="Oval 135"/>
              <p:cNvSpPr>
                <a:spLocks noChangeArrowheads="1"/>
              </p:cNvSpPr>
              <p:nvPr/>
            </p:nvSpPr>
            <p:spPr bwMode="auto">
              <a:xfrm>
                <a:off x="1475296" y="4182898"/>
                <a:ext cx="75227" cy="7200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84" name="Oval 136"/>
              <p:cNvSpPr>
                <a:spLocks noChangeArrowheads="1"/>
              </p:cNvSpPr>
              <p:nvPr/>
            </p:nvSpPr>
            <p:spPr bwMode="auto">
              <a:xfrm>
                <a:off x="1407086" y="4460030"/>
                <a:ext cx="75227" cy="7200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grpSp>
          <p:nvGrpSpPr>
            <p:cNvPr id="37969" name="Group 121"/>
            <p:cNvGrpSpPr>
              <a:grpSpLocks/>
            </p:cNvGrpSpPr>
            <p:nvPr/>
          </p:nvGrpSpPr>
          <p:grpSpPr bwMode="auto">
            <a:xfrm>
              <a:off x="1945537" y="3347789"/>
              <a:ext cx="289682" cy="218924"/>
              <a:chOff x="1945537" y="3347789"/>
              <a:chExt cx="289682" cy="218924"/>
            </a:xfrm>
          </p:grpSpPr>
          <p:sp>
            <p:nvSpPr>
              <p:cNvPr id="37970" name="Oval 122"/>
              <p:cNvSpPr>
                <a:spLocks noChangeArrowheads="1"/>
              </p:cNvSpPr>
              <p:nvPr/>
            </p:nvSpPr>
            <p:spPr bwMode="auto">
              <a:xfrm>
                <a:off x="1945537" y="3419797"/>
                <a:ext cx="75227" cy="72008"/>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1" name="Oval 123"/>
              <p:cNvSpPr>
                <a:spLocks noChangeArrowheads="1"/>
              </p:cNvSpPr>
              <p:nvPr/>
            </p:nvSpPr>
            <p:spPr bwMode="auto">
              <a:xfrm>
                <a:off x="2159515" y="3420546"/>
                <a:ext cx="75487" cy="7091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2" name="Oval 124"/>
              <p:cNvSpPr>
                <a:spLocks noChangeArrowheads="1"/>
              </p:cNvSpPr>
              <p:nvPr/>
            </p:nvSpPr>
            <p:spPr bwMode="auto">
              <a:xfrm>
                <a:off x="2050603" y="3419797"/>
                <a:ext cx="75227" cy="72008"/>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3" name="Oval 125"/>
              <p:cNvSpPr>
                <a:spLocks noChangeArrowheads="1"/>
              </p:cNvSpPr>
              <p:nvPr/>
            </p:nvSpPr>
            <p:spPr bwMode="auto">
              <a:xfrm>
                <a:off x="1985666" y="3493949"/>
                <a:ext cx="74343" cy="7215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4" name="Oval 126"/>
              <p:cNvSpPr>
                <a:spLocks noChangeArrowheads="1"/>
              </p:cNvSpPr>
              <p:nvPr/>
            </p:nvSpPr>
            <p:spPr bwMode="auto">
              <a:xfrm>
                <a:off x="2119764" y="3494705"/>
                <a:ext cx="75227" cy="72008"/>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75" name="Oval 127"/>
              <p:cNvSpPr>
                <a:spLocks noChangeArrowheads="1"/>
              </p:cNvSpPr>
              <p:nvPr/>
            </p:nvSpPr>
            <p:spPr bwMode="auto">
              <a:xfrm>
                <a:off x="2111478" y="3348389"/>
                <a:ext cx="75487" cy="72158"/>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grpSp>
      <p:grpSp>
        <p:nvGrpSpPr>
          <p:cNvPr id="36869" name="Group 6"/>
          <p:cNvGrpSpPr>
            <a:grpSpLocks/>
          </p:cNvGrpSpPr>
          <p:nvPr/>
        </p:nvGrpSpPr>
        <p:grpSpPr bwMode="auto">
          <a:xfrm>
            <a:off x="606241" y="3227379"/>
            <a:ext cx="2790720" cy="2094922"/>
            <a:chOff x="668338" y="3557588"/>
            <a:chExt cx="3076575" cy="2310042"/>
          </a:xfrm>
        </p:grpSpPr>
        <p:grpSp>
          <p:nvGrpSpPr>
            <p:cNvPr id="37939" name="Group 4"/>
            <p:cNvGrpSpPr>
              <a:grpSpLocks/>
            </p:cNvGrpSpPr>
            <p:nvPr/>
          </p:nvGrpSpPr>
          <p:grpSpPr bwMode="auto">
            <a:xfrm>
              <a:off x="668338" y="3557588"/>
              <a:ext cx="3076575" cy="2310042"/>
              <a:chOff x="668338" y="3557588"/>
              <a:chExt cx="3076575" cy="2310042"/>
            </a:xfrm>
          </p:grpSpPr>
          <p:cxnSp>
            <p:nvCxnSpPr>
              <p:cNvPr id="37960" name="Straight Arrow Connector 88"/>
              <p:cNvCxnSpPr>
                <a:cxnSpLocks noChangeShapeType="1"/>
              </p:cNvCxnSpPr>
              <p:nvPr/>
            </p:nvCxnSpPr>
            <p:spPr bwMode="auto">
              <a:xfrm flipV="1">
                <a:off x="1127603" y="3557588"/>
                <a:ext cx="0" cy="229709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1" name="Straight Arrow Connector 91"/>
              <p:cNvCxnSpPr>
                <a:cxnSpLocks noChangeShapeType="1"/>
              </p:cNvCxnSpPr>
              <p:nvPr/>
            </p:nvCxnSpPr>
            <p:spPr bwMode="auto">
              <a:xfrm>
                <a:off x="668338" y="5579031"/>
                <a:ext cx="3076575"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Box 92"/>
              <p:cNvSpPr txBox="1"/>
              <p:nvPr/>
            </p:nvSpPr>
            <p:spPr bwMode="auto">
              <a:xfrm rot="16200000">
                <a:off x="754003" y="4368587"/>
                <a:ext cx="558919" cy="288407"/>
              </a:xfrm>
              <a:prstGeom prst="rect">
                <a:avLst/>
              </a:prstGeom>
              <a:noFill/>
            </p:spPr>
            <p:txBody>
              <a:bodyPr wrap="none">
                <a:spAutoFit/>
              </a:bodyPr>
              <a:lstStyle/>
              <a:p>
                <a:pPr>
                  <a:defRPr/>
                </a:pPr>
                <a:r>
                  <a:rPr lang="en-GB" sz="1100" b="1" dirty="0">
                    <a:latin typeface="+mj-lt"/>
                  </a:rPr>
                  <a:t>INST</a:t>
                </a:r>
              </a:p>
            </p:txBody>
          </p:sp>
          <p:sp>
            <p:nvSpPr>
              <p:cNvPr id="94" name="TextBox 93"/>
              <p:cNvSpPr txBox="1"/>
              <p:nvPr/>
            </p:nvSpPr>
            <p:spPr bwMode="auto">
              <a:xfrm>
                <a:off x="2032001" y="5579156"/>
                <a:ext cx="463360" cy="288474"/>
              </a:xfrm>
              <a:prstGeom prst="rect">
                <a:avLst/>
              </a:prstGeom>
              <a:noFill/>
            </p:spPr>
            <p:txBody>
              <a:bodyPr wrap="none">
                <a:spAutoFit/>
              </a:bodyPr>
              <a:lstStyle/>
              <a:p>
                <a:pPr>
                  <a:defRPr/>
                </a:pPr>
                <a:r>
                  <a:rPr lang="en-GB" sz="1100" b="1" dirty="0">
                    <a:latin typeface="+mj-lt"/>
                  </a:rPr>
                  <a:t>IPC</a:t>
                </a:r>
              </a:p>
            </p:txBody>
          </p:sp>
        </p:grpSp>
        <p:grpSp>
          <p:nvGrpSpPr>
            <p:cNvPr id="37940" name="Group 2"/>
            <p:cNvGrpSpPr>
              <a:grpSpLocks/>
            </p:cNvGrpSpPr>
            <p:nvPr/>
          </p:nvGrpSpPr>
          <p:grpSpPr bwMode="auto">
            <a:xfrm>
              <a:off x="1648218" y="4990740"/>
              <a:ext cx="397533" cy="445510"/>
              <a:chOff x="1648218" y="4990740"/>
              <a:chExt cx="397533" cy="445510"/>
            </a:xfrm>
          </p:grpSpPr>
          <p:sp>
            <p:nvSpPr>
              <p:cNvPr id="37951" name="Oval 97"/>
              <p:cNvSpPr>
                <a:spLocks noChangeArrowheads="1"/>
              </p:cNvSpPr>
              <p:nvPr/>
            </p:nvSpPr>
            <p:spPr bwMode="auto">
              <a:xfrm>
                <a:off x="1648218" y="5211495"/>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2" name="Oval 98"/>
              <p:cNvSpPr>
                <a:spLocks noChangeArrowheads="1"/>
              </p:cNvSpPr>
              <p:nvPr/>
            </p:nvSpPr>
            <p:spPr bwMode="auto">
              <a:xfrm>
                <a:off x="1793219" y="5119612"/>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3" name="Oval 99"/>
              <p:cNvSpPr>
                <a:spLocks noChangeArrowheads="1"/>
              </p:cNvSpPr>
              <p:nvPr/>
            </p:nvSpPr>
            <p:spPr bwMode="auto">
              <a:xfrm>
                <a:off x="1793219" y="5252483"/>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4" name="Oval 100"/>
              <p:cNvSpPr>
                <a:spLocks noChangeArrowheads="1"/>
              </p:cNvSpPr>
              <p:nvPr/>
            </p:nvSpPr>
            <p:spPr bwMode="auto">
              <a:xfrm>
                <a:off x="1648218" y="5073670"/>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5" name="Oval 101"/>
              <p:cNvSpPr>
                <a:spLocks noChangeArrowheads="1"/>
              </p:cNvSpPr>
              <p:nvPr/>
            </p:nvSpPr>
            <p:spPr bwMode="auto">
              <a:xfrm>
                <a:off x="1941337" y="5206541"/>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6" name="Oval 102"/>
              <p:cNvSpPr>
                <a:spLocks noChangeArrowheads="1"/>
              </p:cNvSpPr>
              <p:nvPr/>
            </p:nvSpPr>
            <p:spPr bwMode="auto">
              <a:xfrm>
                <a:off x="1929741" y="5344366"/>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7" name="Oval 103"/>
              <p:cNvSpPr>
                <a:spLocks noChangeArrowheads="1"/>
              </p:cNvSpPr>
              <p:nvPr/>
            </p:nvSpPr>
            <p:spPr bwMode="auto">
              <a:xfrm>
                <a:off x="1941335" y="5073670"/>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8" name="Oval 104"/>
              <p:cNvSpPr>
                <a:spLocks noChangeArrowheads="1"/>
              </p:cNvSpPr>
              <p:nvPr/>
            </p:nvSpPr>
            <p:spPr bwMode="auto">
              <a:xfrm>
                <a:off x="1795099" y="4990740"/>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9" name="Oval 105"/>
              <p:cNvSpPr>
                <a:spLocks noChangeArrowheads="1"/>
              </p:cNvSpPr>
              <p:nvPr/>
            </p:nvSpPr>
            <p:spPr bwMode="auto">
              <a:xfrm>
                <a:off x="1700424" y="5344366"/>
                <a:ext cx="104414" cy="9188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grpSp>
        <p:grpSp>
          <p:nvGrpSpPr>
            <p:cNvPr id="37941" name="Group 1"/>
            <p:cNvGrpSpPr>
              <a:grpSpLocks/>
            </p:cNvGrpSpPr>
            <p:nvPr/>
          </p:nvGrpSpPr>
          <p:grpSpPr bwMode="auto">
            <a:xfrm>
              <a:off x="2447789" y="3925123"/>
              <a:ext cx="402075" cy="279352"/>
              <a:chOff x="2447789" y="3925123"/>
              <a:chExt cx="402075" cy="279352"/>
            </a:xfrm>
          </p:grpSpPr>
          <p:sp>
            <p:nvSpPr>
              <p:cNvPr id="37945" name="Oval 106"/>
              <p:cNvSpPr>
                <a:spLocks noChangeArrowheads="1"/>
              </p:cNvSpPr>
              <p:nvPr/>
            </p:nvSpPr>
            <p:spPr bwMode="auto">
              <a:xfrm>
                <a:off x="2447789" y="4017007"/>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46" name="Oval 107"/>
              <p:cNvSpPr>
                <a:spLocks noChangeArrowheads="1"/>
              </p:cNvSpPr>
              <p:nvPr/>
            </p:nvSpPr>
            <p:spPr bwMode="auto">
              <a:xfrm>
                <a:off x="2745450" y="4017007"/>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47" name="Oval 108"/>
              <p:cNvSpPr>
                <a:spLocks noChangeArrowheads="1"/>
              </p:cNvSpPr>
              <p:nvPr/>
            </p:nvSpPr>
            <p:spPr bwMode="auto">
              <a:xfrm>
                <a:off x="2593619" y="4017007"/>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48" name="Oval 109"/>
              <p:cNvSpPr>
                <a:spLocks noChangeArrowheads="1"/>
              </p:cNvSpPr>
              <p:nvPr/>
            </p:nvSpPr>
            <p:spPr bwMode="auto">
              <a:xfrm>
                <a:off x="2502977" y="4112591"/>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49" name="Oval 110"/>
              <p:cNvSpPr>
                <a:spLocks noChangeArrowheads="1"/>
              </p:cNvSpPr>
              <p:nvPr/>
            </p:nvSpPr>
            <p:spPr bwMode="auto">
              <a:xfrm>
                <a:off x="2689614" y="4112591"/>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37950" name="Oval 111"/>
              <p:cNvSpPr>
                <a:spLocks noChangeArrowheads="1"/>
              </p:cNvSpPr>
              <p:nvPr/>
            </p:nvSpPr>
            <p:spPr bwMode="auto">
              <a:xfrm>
                <a:off x="2678921" y="3925123"/>
                <a:ext cx="104414" cy="9188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grpSp>
        <p:grpSp>
          <p:nvGrpSpPr>
            <p:cNvPr id="37942" name="Group 5"/>
            <p:cNvGrpSpPr>
              <a:grpSpLocks/>
            </p:cNvGrpSpPr>
            <p:nvPr/>
          </p:nvGrpSpPr>
          <p:grpSpPr bwMode="auto">
            <a:xfrm>
              <a:off x="1293813" y="3629049"/>
              <a:ext cx="1776549" cy="1373103"/>
              <a:chOff x="1293813" y="3629049"/>
              <a:chExt cx="1776549" cy="1373103"/>
            </a:xfrm>
          </p:grpSpPr>
          <p:sp>
            <p:nvSpPr>
              <p:cNvPr id="142" name="TextBox 141"/>
              <p:cNvSpPr txBox="1"/>
              <p:nvPr/>
            </p:nvSpPr>
            <p:spPr bwMode="auto">
              <a:xfrm>
                <a:off x="1293813" y="4713678"/>
                <a:ext cx="825636" cy="288474"/>
              </a:xfrm>
              <a:prstGeom prst="rect">
                <a:avLst/>
              </a:prstGeom>
              <a:noFill/>
            </p:spPr>
            <p:txBody>
              <a:bodyPr wrap="none">
                <a:spAutoFit/>
              </a:bodyPr>
              <a:lstStyle/>
              <a:p>
                <a:pPr>
                  <a:defRPr/>
                </a:pPr>
                <a:r>
                  <a:rPr lang="en-GB" sz="1100" b="1" dirty="0">
                    <a:latin typeface="+mj-lt"/>
                  </a:rPr>
                  <a:t>Cluster1</a:t>
                </a:r>
              </a:p>
            </p:txBody>
          </p:sp>
          <p:sp>
            <p:nvSpPr>
              <p:cNvPr id="143" name="TextBox 142"/>
              <p:cNvSpPr txBox="1"/>
              <p:nvPr/>
            </p:nvSpPr>
            <p:spPr bwMode="auto">
              <a:xfrm>
                <a:off x="2244726" y="3629049"/>
                <a:ext cx="825636" cy="288474"/>
              </a:xfrm>
              <a:prstGeom prst="rect">
                <a:avLst/>
              </a:prstGeom>
              <a:noFill/>
            </p:spPr>
            <p:txBody>
              <a:bodyPr wrap="none">
                <a:spAutoFit/>
              </a:bodyPr>
              <a:lstStyle/>
              <a:p>
                <a:pPr>
                  <a:defRPr/>
                </a:pPr>
                <a:r>
                  <a:rPr lang="en-GB" sz="1100" b="1" dirty="0">
                    <a:latin typeface="+mj-lt"/>
                  </a:rPr>
                  <a:t>Cluster2</a:t>
                </a:r>
              </a:p>
            </p:txBody>
          </p:sp>
        </p:grpSp>
      </p:grpSp>
      <p:sp>
        <p:nvSpPr>
          <p:cNvPr id="36870" name="Oval 139"/>
          <p:cNvSpPr>
            <a:spLocks noChangeArrowheads="1"/>
          </p:cNvSpPr>
          <p:nvPr/>
        </p:nvSpPr>
        <p:spPr bwMode="auto">
          <a:xfrm>
            <a:off x="5385601" y="4438546"/>
            <a:ext cx="563040" cy="547257"/>
          </a:xfrm>
          <a:prstGeom prst="ellipse">
            <a:avLst/>
          </a:prstGeom>
          <a:noFill/>
          <a:ln w="31750" algn="ctr">
            <a:solidFill>
              <a:srgbClr val="5AFF2D"/>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36871" name="Oval 140"/>
          <p:cNvSpPr>
            <a:spLocks noChangeArrowheads="1"/>
          </p:cNvSpPr>
          <p:nvPr/>
        </p:nvSpPr>
        <p:spPr bwMode="auto">
          <a:xfrm>
            <a:off x="6104160" y="3480847"/>
            <a:ext cx="563040" cy="370118"/>
          </a:xfrm>
          <a:prstGeom prst="ellipse">
            <a:avLst/>
          </a:prstGeom>
          <a:noFill/>
          <a:ln w="317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cxnSp>
        <p:nvCxnSpPr>
          <p:cNvPr id="36872" name="Straight Arrow Connector 144"/>
          <p:cNvCxnSpPr>
            <a:cxnSpLocks noChangeShapeType="1"/>
            <a:stCxn id="36870" idx="4"/>
            <a:endCxn id="10" idx="0"/>
          </p:cNvCxnSpPr>
          <p:nvPr/>
        </p:nvCxnSpPr>
        <p:spPr bwMode="auto">
          <a:xfrm flipH="1">
            <a:off x="5376960" y="4985804"/>
            <a:ext cx="289440" cy="694153"/>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Straight Arrow Connector 146"/>
          <p:cNvCxnSpPr>
            <a:cxnSpLocks noChangeShapeType="1"/>
            <a:stCxn id="36871" idx="6"/>
            <a:endCxn id="151" idx="0"/>
          </p:cNvCxnSpPr>
          <p:nvPr/>
        </p:nvCxnSpPr>
        <p:spPr bwMode="auto">
          <a:xfrm>
            <a:off x="6667200" y="3665185"/>
            <a:ext cx="936000" cy="403242"/>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3" name="Rectangle 202"/>
          <p:cNvSpPr>
            <a:spLocks noChangeArrowheads="1"/>
          </p:cNvSpPr>
          <p:nvPr/>
        </p:nvSpPr>
        <p:spPr bwMode="auto">
          <a:xfrm>
            <a:off x="5641920" y="1165083"/>
            <a:ext cx="744480" cy="512694"/>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grpSp>
        <p:nvGrpSpPr>
          <p:cNvPr id="36876" name="Group 7"/>
          <p:cNvGrpSpPr>
            <a:grpSpLocks/>
          </p:cNvGrpSpPr>
          <p:nvPr/>
        </p:nvGrpSpPr>
        <p:grpSpPr bwMode="auto">
          <a:xfrm>
            <a:off x="2332800" y="2122785"/>
            <a:ext cx="3267483" cy="927494"/>
            <a:chOff x="2572321" y="2340685"/>
            <a:chExt cx="3602173" cy="1021672"/>
          </a:xfrm>
        </p:grpSpPr>
        <p:grpSp>
          <p:nvGrpSpPr>
            <p:cNvPr id="37903" name="Group 200"/>
            <p:cNvGrpSpPr>
              <a:grpSpLocks/>
            </p:cNvGrpSpPr>
            <p:nvPr/>
          </p:nvGrpSpPr>
          <p:grpSpPr bwMode="auto">
            <a:xfrm>
              <a:off x="2572321" y="2340685"/>
              <a:ext cx="3602173" cy="603865"/>
              <a:chOff x="2551929" y="2231028"/>
              <a:chExt cx="3603523" cy="603341"/>
            </a:xfrm>
          </p:grpSpPr>
          <p:grpSp>
            <p:nvGrpSpPr>
              <p:cNvPr id="37907" name="Group 66"/>
              <p:cNvGrpSpPr>
                <a:grpSpLocks/>
              </p:cNvGrpSpPr>
              <p:nvPr/>
            </p:nvGrpSpPr>
            <p:grpSpPr bwMode="auto">
              <a:xfrm>
                <a:off x="2978000" y="2587451"/>
                <a:ext cx="1682630" cy="186277"/>
                <a:chOff x="438448" y="1899944"/>
                <a:chExt cx="1516896" cy="144018"/>
              </a:xfrm>
            </p:grpSpPr>
            <p:grpSp>
              <p:nvGrpSpPr>
                <p:cNvPr id="37927" name="Group 67"/>
                <p:cNvGrpSpPr>
                  <a:grpSpLocks/>
                </p:cNvGrpSpPr>
                <p:nvPr/>
              </p:nvGrpSpPr>
              <p:grpSpPr bwMode="auto">
                <a:xfrm>
                  <a:off x="438448" y="1899946"/>
                  <a:ext cx="418592" cy="144016"/>
                  <a:chOff x="2457648" y="1763613"/>
                  <a:chExt cx="418592" cy="144016"/>
                </a:xfrm>
              </p:grpSpPr>
              <p:sp>
                <p:nvSpPr>
                  <p:cNvPr id="37936" name="Rectangle 76"/>
                  <p:cNvSpPr>
                    <a:spLocks noChangeArrowheads="1"/>
                  </p:cNvSpPr>
                  <p:nvPr/>
                </p:nvSpPr>
                <p:spPr bwMode="auto">
                  <a:xfrm>
                    <a:off x="2457648" y="1763613"/>
                    <a:ext cx="144016"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7" name="Rectangle 77"/>
                  <p:cNvSpPr>
                    <a:spLocks noChangeArrowheads="1"/>
                  </p:cNvSpPr>
                  <p:nvPr/>
                </p:nvSpPr>
                <p:spPr bwMode="auto">
                  <a:xfrm>
                    <a:off x="2601664" y="1763613"/>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8" name="Rectangle 78"/>
                  <p:cNvSpPr>
                    <a:spLocks noChangeArrowheads="1"/>
                  </p:cNvSpPr>
                  <p:nvPr/>
                </p:nvSpPr>
                <p:spPr bwMode="auto">
                  <a:xfrm>
                    <a:off x="2739492" y="1763613"/>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sp>
              <p:nvSpPr>
                <p:cNvPr id="37928" name="Rectangle 68"/>
                <p:cNvSpPr>
                  <a:spLocks noChangeArrowheads="1"/>
                </p:cNvSpPr>
                <p:nvPr/>
              </p:nvSpPr>
              <p:spPr bwMode="auto">
                <a:xfrm>
                  <a:off x="857040" y="1899944"/>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9" name="Rectangle 69"/>
                <p:cNvSpPr>
                  <a:spLocks noChangeArrowheads="1"/>
                </p:cNvSpPr>
                <p:nvPr/>
              </p:nvSpPr>
              <p:spPr bwMode="auto">
                <a:xfrm>
                  <a:off x="994868" y="1899944"/>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0" name="Rectangle 70"/>
                <p:cNvSpPr>
                  <a:spLocks noChangeArrowheads="1"/>
                </p:cNvSpPr>
                <p:nvPr/>
              </p:nvSpPr>
              <p:spPr bwMode="auto">
                <a:xfrm>
                  <a:off x="1131616"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1" name="Rectangle 71"/>
                <p:cNvSpPr>
                  <a:spLocks noChangeArrowheads="1"/>
                </p:cNvSpPr>
                <p:nvPr/>
              </p:nvSpPr>
              <p:spPr bwMode="auto">
                <a:xfrm>
                  <a:off x="1269444"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2" name="Rectangle 72"/>
                <p:cNvSpPr>
                  <a:spLocks noChangeArrowheads="1"/>
                </p:cNvSpPr>
                <p:nvPr/>
              </p:nvSpPr>
              <p:spPr bwMode="auto">
                <a:xfrm>
                  <a:off x="1406192"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3" name="Rectangle 73"/>
                <p:cNvSpPr>
                  <a:spLocks noChangeArrowheads="1"/>
                </p:cNvSpPr>
                <p:nvPr/>
              </p:nvSpPr>
              <p:spPr bwMode="auto">
                <a:xfrm>
                  <a:off x="1544020"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4" name="Rectangle 74"/>
                <p:cNvSpPr>
                  <a:spLocks noChangeArrowheads="1"/>
                </p:cNvSpPr>
                <p:nvPr/>
              </p:nvSpPr>
              <p:spPr bwMode="auto">
                <a:xfrm>
                  <a:off x="1680768"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35" name="Rectangle 75"/>
                <p:cNvSpPr>
                  <a:spLocks noChangeArrowheads="1"/>
                </p:cNvSpPr>
                <p:nvPr/>
              </p:nvSpPr>
              <p:spPr bwMode="auto">
                <a:xfrm>
                  <a:off x="1818596"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sp>
            <p:nvSpPr>
              <p:cNvPr id="39" name="TextBox 38"/>
              <p:cNvSpPr txBox="1"/>
              <p:nvPr/>
            </p:nvSpPr>
            <p:spPr>
              <a:xfrm>
                <a:off x="2551929" y="2231028"/>
                <a:ext cx="394586" cy="287924"/>
              </a:xfrm>
              <a:prstGeom prst="rect">
                <a:avLst/>
              </a:prstGeom>
              <a:noFill/>
            </p:spPr>
            <p:txBody>
              <a:bodyPr wrap="none">
                <a:spAutoFit/>
              </a:bodyPr>
              <a:lstStyle/>
              <a:p>
                <a:pPr>
                  <a:defRPr/>
                </a:pPr>
                <a:r>
                  <a:rPr lang="en-GB" sz="1100" b="1" dirty="0">
                    <a:latin typeface="+mj-lt"/>
                  </a:rPr>
                  <a:t>P1</a:t>
                </a:r>
              </a:p>
            </p:txBody>
          </p:sp>
          <p:sp>
            <p:nvSpPr>
              <p:cNvPr id="40" name="TextBox 39"/>
              <p:cNvSpPr txBox="1"/>
              <p:nvPr/>
            </p:nvSpPr>
            <p:spPr>
              <a:xfrm>
                <a:off x="2551929" y="2532179"/>
                <a:ext cx="394586" cy="287924"/>
              </a:xfrm>
              <a:prstGeom prst="rect">
                <a:avLst/>
              </a:prstGeom>
              <a:noFill/>
            </p:spPr>
            <p:txBody>
              <a:bodyPr wrap="none">
                <a:spAutoFit/>
              </a:bodyPr>
              <a:lstStyle/>
              <a:p>
                <a:pPr>
                  <a:defRPr/>
                </a:pPr>
                <a:r>
                  <a:rPr lang="en-GB" sz="1100" b="1" dirty="0">
                    <a:latin typeface="+mj-lt"/>
                  </a:rPr>
                  <a:t>P2</a:t>
                </a:r>
              </a:p>
            </p:txBody>
          </p:sp>
          <p:grpSp>
            <p:nvGrpSpPr>
              <p:cNvPr id="37910" name="Group 52"/>
              <p:cNvGrpSpPr>
                <a:grpSpLocks/>
              </p:cNvGrpSpPr>
              <p:nvPr/>
            </p:nvGrpSpPr>
            <p:grpSpPr bwMode="auto">
              <a:xfrm>
                <a:off x="2978000" y="2317030"/>
                <a:ext cx="1682630" cy="186277"/>
                <a:chOff x="438448" y="1899944"/>
                <a:chExt cx="1516896" cy="144018"/>
              </a:xfrm>
            </p:grpSpPr>
            <p:grpSp>
              <p:nvGrpSpPr>
                <p:cNvPr id="37915" name="Group 26"/>
                <p:cNvGrpSpPr>
                  <a:grpSpLocks/>
                </p:cNvGrpSpPr>
                <p:nvPr/>
              </p:nvGrpSpPr>
              <p:grpSpPr bwMode="auto">
                <a:xfrm>
                  <a:off x="438448" y="1899946"/>
                  <a:ext cx="418592" cy="144016"/>
                  <a:chOff x="2457648" y="1763613"/>
                  <a:chExt cx="418592" cy="144016"/>
                </a:xfrm>
              </p:grpSpPr>
              <p:sp>
                <p:nvSpPr>
                  <p:cNvPr id="37924" name="Rectangle 27"/>
                  <p:cNvSpPr>
                    <a:spLocks noChangeArrowheads="1"/>
                  </p:cNvSpPr>
                  <p:nvPr/>
                </p:nvSpPr>
                <p:spPr bwMode="auto">
                  <a:xfrm>
                    <a:off x="2457648" y="1763613"/>
                    <a:ext cx="144016"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5" name="Rectangle 28"/>
                  <p:cNvSpPr>
                    <a:spLocks noChangeArrowheads="1"/>
                  </p:cNvSpPr>
                  <p:nvPr/>
                </p:nvSpPr>
                <p:spPr bwMode="auto">
                  <a:xfrm>
                    <a:off x="2601664" y="1763613"/>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6" name="Rectangle 29"/>
                  <p:cNvSpPr>
                    <a:spLocks noChangeArrowheads="1"/>
                  </p:cNvSpPr>
                  <p:nvPr/>
                </p:nvSpPr>
                <p:spPr bwMode="auto">
                  <a:xfrm>
                    <a:off x="2739492" y="1763613"/>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sp>
              <p:nvSpPr>
                <p:cNvPr id="37916" name="Rectangle 44"/>
                <p:cNvSpPr>
                  <a:spLocks noChangeArrowheads="1"/>
                </p:cNvSpPr>
                <p:nvPr/>
              </p:nvSpPr>
              <p:spPr bwMode="auto">
                <a:xfrm>
                  <a:off x="857040" y="1899944"/>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17" name="Rectangle 45"/>
                <p:cNvSpPr>
                  <a:spLocks noChangeArrowheads="1"/>
                </p:cNvSpPr>
                <p:nvPr/>
              </p:nvSpPr>
              <p:spPr bwMode="auto">
                <a:xfrm>
                  <a:off x="994868" y="1899944"/>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18" name="Rectangle 46"/>
                <p:cNvSpPr>
                  <a:spLocks noChangeArrowheads="1"/>
                </p:cNvSpPr>
                <p:nvPr/>
              </p:nvSpPr>
              <p:spPr bwMode="auto">
                <a:xfrm>
                  <a:off x="1131616"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19" name="Rectangle 47"/>
                <p:cNvSpPr>
                  <a:spLocks noChangeArrowheads="1"/>
                </p:cNvSpPr>
                <p:nvPr/>
              </p:nvSpPr>
              <p:spPr bwMode="auto">
                <a:xfrm>
                  <a:off x="1269444"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0" name="Rectangle 48"/>
                <p:cNvSpPr>
                  <a:spLocks noChangeArrowheads="1"/>
                </p:cNvSpPr>
                <p:nvPr/>
              </p:nvSpPr>
              <p:spPr bwMode="auto">
                <a:xfrm>
                  <a:off x="1406192"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1" name="Rectangle 49"/>
                <p:cNvSpPr>
                  <a:spLocks noChangeArrowheads="1"/>
                </p:cNvSpPr>
                <p:nvPr/>
              </p:nvSpPr>
              <p:spPr bwMode="auto">
                <a:xfrm>
                  <a:off x="1544020"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2" name="Rectangle 50"/>
                <p:cNvSpPr>
                  <a:spLocks noChangeArrowheads="1"/>
                </p:cNvSpPr>
                <p:nvPr/>
              </p:nvSpPr>
              <p:spPr bwMode="auto">
                <a:xfrm>
                  <a:off x="1680768"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37923" name="Rectangle 51"/>
                <p:cNvSpPr>
                  <a:spLocks noChangeArrowheads="1"/>
                </p:cNvSpPr>
                <p:nvPr/>
              </p:nvSpPr>
              <p:spPr bwMode="auto">
                <a:xfrm>
                  <a:off x="1818596"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grpSp>
          <p:sp>
            <p:nvSpPr>
              <p:cNvPr id="37911" name="Rectangle 83"/>
              <p:cNvSpPr>
                <a:spLocks noChangeArrowheads="1"/>
              </p:cNvSpPr>
              <p:nvPr/>
            </p:nvSpPr>
            <p:spPr bwMode="auto">
              <a:xfrm>
                <a:off x="5161558" y="2317030"/>
                <a:ext cx="159751" cy="186274"/>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p>
            </p:txBody>
          </p:sp>
          <p:sp>
            <p:nvSpPr>
              <p:cNvPr id="85" name="TextBox 84"/>
              <p:cNvSpPr txBox="1"/>
              <p:nvPr/>
            </p:nvSpPr>
            <p:spPr>
              <a:xfrm>
                <a:off x="5329507" y="2231028"/>
                <a:ext cx="825945" cy="287924"/>
              </a:xfrm>
              <a:prstGeom prst="rect">
                <a:avLst/>
              </a:prstGeom>
              <a:noFill/>
            </p:spPr>
            <p:txBody>
              <a:bodyPr wrap="none">
                <a:spAutoFit/>
              </a:bodyPr>
              <a:lstStyle/>
              <a:p>
                <a:pPr>
                  <a:defRPr/>
                </a:pPr>
                <a:r>
                  <a:rPr lang="en-GB" sz="1100" b="1" dirty="0">
                    <a:latin typeface="+mj-lt"/>
                  </a:rPr>
                  <a:t>Cluster1</a:t>
                </a:r>
              </a:p>
            </p:txBody>
          </p:sp>
          <p:sp>
            <p:nvSpPr>
              <p:cNvPr id="37913" name="Rectangle 85"/>
              <p:cNvSpPr>
                <a:spLocks noChangeArrowheads="1"/>
              </p:cNvSpPr>
              <p:nvPr/>
            </p:nvSpPr>
            <p:spPr bwMode="auto">
              <a:xfrm>
                <a:off x="5161558" y="2632855"/>
                <a:ext cx="159751" cy="186274"/>
              </a:xfrm>
              <a:prstGeom prst="rect">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87" name="TextBox 86"/>
              <p:cNvSpPr txBox="1"/>
              <p:nvPr/>
            </p:nvSpPr>
            <p:spPr>
              <a:xfrm>
                <a:off x="5329507" y="2546445"/>
                <a:ext cx="825945" cy="287924"/>
              </a:xfrm>
              <a:prstGeom prst="rect">
                <a:avLst/>
              </a:prstGeom>
              <a:noFill/>
            </p:spPr>
            <p:txBody>
              <a:bodyPr wrap="none">
                <a:spAutoFit/>
              </a:bodyPr>
              <a:lstStyle/>
              <a:p>
                <a:pPr>
                  <a:defRPr/>
                </a:pPr>
                <a:r>
                  <a:rPr lang="en-GB" sz="1100" b="1" dirty="0">
                    <a:latin typeface="+mj-lt"/>
                  </a:rPr>
                  <a:t>Cluster2</a:t>
                </a:r>
              </a:p>
            </p:txBody>
          </p:sp>
        </p:grpSp>
        <p:grpSp>
          <p:nvGrpSpPr>
            <p:cNvPr id="37904" name="Group 208"/>
            <p:cNvGrpSpPr>
              <a:grpSpLocks/>
            </p:cNvGrpSpPr>
            <p:nvPr/>
          </p:nvGrpSpPr>
          <p:grpSpPr bwMode="auto">
            <a:xfrm>
              <a:off x="2663825" y="3040280"/>
              <a:ext cx="2181225" cy="322077"/>
              <a:chOff x="2657597" y="1960109"/>
              <a:chExt cx="2180786" cy="321870"/>
            </a:xfrm>
          </p:grpSpPr>
          <p:cxnSp>
            <p:nvCxnSpPr>
              <p:cNvPr id="37905" name="Straight Arrow Connector 209"/>
              <p:cNvCxnSpPr>
                <a:cxnSpLocks noChangeShapeType="1"/>
              </p:cNvCxnSpPr>
              <p:nvPr/>
            </p:nvCxnSpPr>
            <p:spPr bwMode="auto">
              <a:xfrm>
                <a:off x="2657597" y="1979637"/>
                <a:ext cx="2180786"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1" name="TextBox 210"/>
              <p:cNvSpPr txBox="1"/>
              <p:nvPr/>
            </p:nvSpPr>
            <p:spPr>
              <a:xfrm>
                <a:off x="3385097" y="1960109"/>
                <a:ext cx="629562" cy="321870"/>
              </a:xfrm>
              <a:prstGeom prst="rect">
                <a:avLst/>
              </a:prstGeom>
              <a:noFill/>
            </p:spPr>
            <p:txBody>
              <a:bodyPr wrap="none">
                <a:spAutoFit/>
              </a:bodyPr>
              <a:lstStyle/>
              <a:p>
                <a:pPr>
                  <a:defRPr/>
                </a:pPr>
                <a:r>
                  <a:rPr lang="en-GB" sz="1300" b="1" dirty="0">
                    <a:latin typeface="+mj-lt"/>
                  </a:rPr>
                  <a:t>Time</a:t>
                </a:r>
              </a:p>
            </p:txBody>
          </p:sp>
        </p:grpSp>
      </p:grpSp>
      <p:sp>
        <p:nvSpPr>
          <p:cNvPr id="10" name="TextBox 9"/>
          <p:cNvSpPr txBox="1">
            <a:spLocks noRot="1" noChangeAspect="1" noMove="1" noResize="1" noEditPoints="1" noAdjustHandles="1" noChangeArrowheads="1" noChangeShapeType="1" noTextEdit="1"/>
          </p:cNvSpPr>
          <p:nvPr/>
        </p:nvSpPr>
        <p:spPr>
          <a:xfrm>
            <a:off x="3867109" y="5680535"/>
            <a:ext cx="3019680" cy="586863"/>
          </a:xfrm>
          <a:prstGeom prst="rect">
            <a:avLst/>
          </a:prstGeom>
          <a:blipFill rotWithShape="1">
            <a:blip r:embed="rId4"/>
            <a:stretch>
              <a:fillRect t="-4717"/>
            </a:stretch>
          </a:blipFill>
        </p:spPr>
        <p:txBody>
          <a:bodyPr lIns="82945" tIns="41473" rIns="82945" bIns="41473"/>
          <a:lstStyle/>
          <a:p>
            <a:pPr>
              <a:defRPr/>
            </a:pPr>
            <a:r>
              <a:rPr lang="en-GB">
                <a:noFill/>
              </a:rPr>
              <a:t> </a:t>
            </a:r>
          </a:p>
        </p:txBody>
      </p:sp>
      <p:sp>
        <p:nvSpPr>
          <p:cNvPr id="151" name="TextBox 150"/>
          <p:cNvSpPr txBox="1">
            <a:spLocks noRot="1" noChangeAspect="1" noMove="1" noResize="1" noEditPoints="1" noAdjustHandles="1" noChangeArrowheads="1" noChangeShapeType="1" noTextEdit="1"/>
          </p:cNvSpPr>
          <p:nvPr/>
        </p:nvSpPr>
        <p:spPr>
          <a:xfrm>
            <a:off x="6093200" y="4068991"/>
            <a:ext cx="3019680" cy="586863"/>
          </a:xfrm>
          <a:prstGeom prst="rect">
            <a:avLst/>
          </a:prstGeom>
          <a:blipFill rotWithShape="1">
            <a:blip r:embed="rId5"/>
            <a:stretch>
              <a:fillRect t="-4717"/>
            </a:stretch>
          </a:blipFill>
        </p:spPr>
        <p:txBody>
          <a:bodyPr lIns="82945" tIns="41473" rIns="82945" bIns="41473"/>
          <a:lstStyle/>
          <a:p>
            <a:pPr>
              <a:defRPr/>
            </a:pPr>
            <a:r>
              <a:rPr lang="en-GB">
                <a:noFill/>
              </a:rPr>
              <a:t> </a:t>
            </a:r>
          </a:p>
        </p:txBody>
      </p:sp>
    </p:spTree>
    <p:custDataLst>
      <p:tags r:id="rId1"/>
    </p:custDataLst>
    <p:extLst>
      <p:ext uri="{BB962C8B-B14F-4D97-AF65-F5344CB8AC3E}">
        <p14:creationId xmlns:p14="http://schemas.microsoft.com/office/powerpoint/2010/main" val="1913798345"/>
      </p:ext>
    </p:extLst>
  </p:cSld>
  <p:clrMapOvr>
    <a:masterClrMapping/>
  </p:clrMapOvr>
  <p:transition advTm="100163"/>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body" idx="1"/>
          </p:nvPr>
        </p:nvSpPr>
        <p:spPr>
          <a:xfrm>
            <a:off x="107504" y="980728"/>
            <a:ext cx="5758901" cy="5184576"/>
          </a:xfrm>
        </p:spPr>
        <p:txBody>
          <a:bodyPr/>
          <a:lstStyle/>
          <a:p>
            <a:r>
              <a:rPr lang="en-US" dirty="0" smtClean="0"/>
              <a:t>Complete hardware counter characterization</a:t>
            </a:r>
          </a:p>
          <a:p>
            <a:pPr lvl="1"/>
            <a:r>
              <a:rPr lang="en-US" dirty="0" smtClean="0"/>
              <a:t>Precise Statistics (&gt;&gt; multiplexing)</a:t>
            </a:r>
          </a:p>
          <a:p>
            <a:pPr lvl="1"/>
            <a:r>
              <a:rPr lang="en-US" dirty="0" smtClean="0"/>
              <a:t>CPI </a:t>
            </a:r>
            <a:r>
              <a:rPr lang="en-US" dirty="0"/>
              <a:t>stack </a:t>
            </a:r>
            <a:r>
              <a:rPr lang="en-US" dirty="0" smtClean="0"/>
              <a:t>model</a:t>
            </a:r>
          </a:p>
          <a:p>
            <a:pPr lvl="1"/>
            <a:endParaRPr lang="en-US" dirty="0"/>
          </a:p>
          <a:p>
            <a:r>
              <a:rPr lang="en-US" dirty="0"/>
              <a:t>From a single run</a:t>
            </a:r>
          </a:p>
          <a:p>
            <a:pPr lvl="2"/>
            <a:endParaRPr lang="en-US" dirty="0"/>
          </a:p>
        </p:txBody>
      </p:sp>
      <p:sp>
        <p:nvSpPr>
          <p:cNvPr id="465923" name="Rectangle 3"/>
          <p:cNvSpPr>
            <a:spLocks noGrp="1" noChangeArrowheads="1"/>
          </p:cNvSpPr>
          <p:nvPr>
            <p:ph type="title"/>
          </p:nvPr>
        </p:nvSpPr>
        <p:spPr/>
        <p:txBody>
          <a:bodyPr/>
          <a:lstStyle/>
          <a:p>
            <a:r>
              <a:rPr lang="en-US" dirty="0" smtClean="0"/>
              <a:t>Using clusters: HWC extrapolation</a:t>
            </a:r>
            <a:endParaRPr lang="en-US" dirty="0"/>
          </a:p>
        </p:txBody>
      </p:sp>
      <p:pic>
        <p:nvPicPr>
          <p:cNvPr id="465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6405" y="3985521"/>
            <a:ext cx="2908084" cy="230981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05" y="3848835"/>
            <a:ext cx="5174269" cy="225846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5926" name="Picture 6" descr="countergrou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2379" y="846226"/>
            <a:ext cx="2442567" cy="718957"/>
          </a:xfrm>
          <a:prstGeom prst="rect">
            <a:avLst/>
          </a:prstGeom>
          <a:noFill/>
          <a:extLst>
            <a:ext uri="{909E8E84-426E-40DD-AFC4-6F175D3DCCD1}">
              <a14:hiddenFill xmlns:a14="http://schemas.microsoft.com/office/drawing/2010/main">
                <a:solidFill>
                  <a:srgbClr val="FFFFFF"/>
                </a:solidFill>
              </a14:hiddenFill>
            </a:ext>
          </a:extLst>
        </p:spPr>
      </p:pic>
      <p:pic>
        <p:nvPicPr>
          <p:cNvPr id="465927" name="Picture 7" descr="contador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2379" y="1201239"/>
            <a:ext cx="2426938" cy="262017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p:cNvSpPr txBox="1">
            <a:spLocks noChangeAspect="1" noChangeArrowheads="1"/>
          </p:cNvSpPr>
          <p:nvPr/>
        </p:nvSpPr>
        <p:spPr bwMode="auto">
          <a:xfrm>
            <a:off x="1893982" y="6265029"/>
            <a:ext cx="6494442" cy="319169"/>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lvl1pPr defTabSz="1300163">
              <a:defRPr sz="2400">
                <a:solidFill>
                  <a:schemeClr val="tx1"/>
                </a:solidFill>
                <a:latin typeface="Times New Roman" pitchFamily="18" charset="0"/>
              </a:defRPr>
            </a:lvl1pPr>
            <a:lvl2pPr marL="650875" defTabSz="1300163">
              <a:defRPr sz="2400">
                <a:solidFill>
                  <a:schemeClr val="tx1"/>
                </a:solidFill>
                <a:latin typeface="Times New Roman" pitchFamily="18" charset="0"/>
              </a:defRPr>
            </a:lvl2pPr>
            <a:lvl3pPr marL="1300163" defTabSz="1300163">
              <a:defRPr sz="2400">
                <a:solidFill>
                  <a:schemeClr val="tx1"/>
                </a:solidFill>
                <a:latin typeface="Times New Roman" pitchFamily="18" charset="0"/>
              </a:defRPr>
            </a:lvl3pPr>
            <a:lvl4pPr marL="1951038" defTabSz="1300163">
              <a:defRPr sz="2400">
                <a:solidFill>
                  <a:schemeClr val="tx1"/>
                </a:solidFill>
                <a:latin typeface="Times New Roman" pitchFamily="18" charset="0"/>
              </a:defRPr>
            </a:lvl4pPr>
            <a:lvl5pPr marL="2600325" defTabSz="1300163">
              <a:defRPr sz="2400">
                <a:solidFill>
                  <a:schemeClr val="tx1"/>
                </a:solidFill>
                <a:latin typeface="Times New Roman" pitchFamily="18" charset="0"/>
              </a:defRPr>
            </a:lvl5pPr>
            <a:lvl6pPr marL="3057525" defTabSz="1300163" eaLnBrk="0" fontAlgn="base" hangingPunct="0">
              <a:spcBef>
                <a:spcPct val="0"/>
              </a:spcBef>
              <a:spcAft>
                <a:spcPct val="0"/>
              </a:spcAft>
              <a:defRPr sz="2400">
                <a:solidFill>
                  <a:schemeClr val="tx1"/>
                </a:solidFill>
                <a:latin typeface="Times New Roman" pitchFamily="18" charset="0"/>
              </a:defRPr>
            </a:lvl6pPr>
            <a:lvl7pPr marL="3514725" defTabSz="1300163" eaLnBrk="0" fontAlgn="base" hangingPunct="0">
              <a:spcBef>
                <a:spcPct val="0"/>
              </a:spcBef>
              <a:spcAft>
                <a:spcPct val="0"/>
              </a:spcAft>
              <a:defRPr sz="2400">
                <a:solidFill>
                  <a:schemeClr val="tx1"/>
                </a:solidFill>
                <a:latin typeface="Times New Roman" pitchFamily="18" charset="0"/>
              </a:defRPr>
            </a:lvl7pPr>
            <a:lvl8pPr marL="3971925" defTabSz="1300163" eaLnBrk="0" fontAlgn="base" hangingPunct="0">
              <a:spcBef>
                <a:spcPct val="0"/>
              </a:spcBef>
              <a:spcAft>
                <a:spcPct val="0"/>
              </a:spcAft>
              <a:defRPr sz="2400">
                <a:solidFill>
                  <a:schemeClr val="tx1"/>
                </a:solidFill>
                <a:latin typeface="Times New Roman" pitchFamily="18" charset="0"/>
              </a:defRPr>
            </a:lvl8pPr>
            <a:lvl9pPr marL="4429125" defTabSz="1300163" eaLnBrk="0" fontAlgn="base" hangingPunct="0">
              <a:spcBef>
                <a:spcPct val="0"/>
              </a:spcBef>
              <a:spcAft>
                <a:spcPct val="0"/>
              </a:spcAft>
              <a:defRPr sz="2400">
                <a:solidFill>
                  <a:schemeClr val="tx1"/>
                </a:solidFill>
                <a:latin typeface="Times New Roman" pitchFamily="18" charset="0"/>
              </a:defRPr>
            </a:lvl9pPr>
          </a:lstStyle>
          <a:p>
            <a:r>
              <a:rPr lang="en-US" sz="1300" b="1" dirty="0">
                <a:solidFill>
                  <a:srgbClr val="009900"/>
                </a:solidFill>
              </a:rPr>
              <a:t> J. Gonzalez  et all, “</a:t>
            </a:r>
            <a:r>
              <a:rPr lang="it-IT" sz="1300" b="1" dirty="0">
                <a:solidFill>
                  <a:srgbClr val="009900"/>
                </a:solidFill>
              </a:rPr>
              <a:t>Performance Data Extrapolation in Parallel Codes</a:t>
            </a:r>
            <a:r>
              <a:rPr lang="en-US" sz="1300" b="1" dirty="0">
                <a:solidFill>
                  <a:srgbClr val="009900"/>
                </a:solidFill>
              </a:rPr>
              <a:t>”, ICPADS 2010</a:t>
            </a:r>
          </a:p>
        </p:txBody>
      </p:sp>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4149" y="2348880"/>
            <a:ext cx="3058230" cy="1202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17435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p:cNvGrpSpPr>
          <p:nvPr/>
        </p:nvGrpSpPr>
        <p:grpSpPr bwMode="auto">
          <a:xfrm>
            <a:off x="539552" y="1163642"/>
            <a:ext cx="5303858" cy="907334"/>
            <a:chOff x="2039415" y="1282700"/>
            <a:chExt cx="5847136" cy="1000167"/>
          </a:xfrm>
        </p:grpSpPr>
        <p:sp>
          <p:nvSpPr>
            <p:cNvPr id="37985" name="Rectangle 6"/>
            <p:cNvSpPr>
              <a:spLocks noChangeArrowheads="1"/>
            </p:cNvSpPr>
            <p:nvPr/>
          </p:nvSpPr>
          <p:spPr bwMode="auto">
            <a:xfrm>
              <a:off x="2978151" y="1370014"/>
              <a:ext cx="1701368" cy="184150"/>
            </a:xfrm>
            <a:prstGeom prst="rect">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6" name="Rectangle 14"/>
            <p:cNvSpPr>
              <a:spLocks noChangeArrowheads="1"/>
            </p:cNvSpPr>
            <p:nvPr/>
          </p:nvSpPr>
          <p:spPr bwMode="auto">
            <a:xfrm>
              <a:off x="2978151" y="1660525"/>
              <a:ext cx="1701368" cy="192088"/>
            </a:xfrm>
            <a:prstGeom prst="rect">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25" name="TextBox 24"/>
            <p:cNvSpPr txBox="1"/>
            <p:nvPr/>
          </p:nvSpPr>
          <p:spPr>
            <a:xfrm>
              <a:off x="2050331" y="1323589"/>
              <a:ext cx="938736" cy="288376"/>
            </a:xfrm>
            <a:prstGeom prst="rect">
              <a:avLst/>
            </a:prstGeom>
            <a:noFill/>
          </p:spPr>
          <p:txBody>
            <a:bodyPr wrap="none">
              <a:spAutoFit/>
            </a:bodyPr>
            <a:lstStyle/>
            <a:p>
              <a:pPr algn="r">
                <a:defRPr/>
              </a:pPr>
              <a:r>
                <a:rPr lang="en-GB" sz="1100" b="1" dirty="0">
                  <a:latin typeface="+mj-lt"/>
                </a:rPr>
                <a:t>Process 1</a:t>
              </a:r>
            </a:p>
          </p:txBody>
        </p:sp>
        <p:sp>
          <p:nvSpPr>
            <p:cNvPr id="26" name="TextBox 25"/>
            <p:cNvSpPr txBox="1"/>
            <p:nvPr/>
          </p:nvSpPr>
          <p:spPr>
            <a:xfrm>
              <a:off x="2039415" y="1618069"/>
              <a:ext cx="938736" cy="288376"/>
            </a:xfrm>
            <a:prstGeom prst="rect">
              <a:avLst/>
            </a:prstGeom>
            <a:noFill/>
          </p:spPr>
          <p:txBody>
            <a:bodyPr wrap="none">
              <a:spAutoFit/>
            </a:bodyPr>
            <a:lstStyle/>
            <a:p>
              <a:pPr algn="r">
                <a:defRPr/>
              </a:pPr>
              <a:r>
                <a:rPr lang="en-GB" sz="1100" b="1" dirty="0">
                  <a:latin typeface="+mj-lt"/>
                </a:rPr>
                <a:t>Process 2</a:t>
              </a:r>
            </a:p>
          </p:txBody>
        </p:sp>
        <p:sp>
          <p:nvSpPr>
            <p:cNvPr id="37989" name="Rectangle 79"/>
            <p:cNvSpPr>
              <a:spLocks noChangeArrowheads="1"/>
            </p:cNvSpPr>
            <p:nvPr/>
          </p:nvSpPr>
          <p:spPr bwMode="auto">
            <a:xfrm>
              <a:off x="5160963" y="1368425"/>
              <a:ext cx="169862" cy="185738"/>
            </a:xfrm>
            <a:prstGeom prst="rect">
              <a:avLst/>
            </a:prstGeom>
            <a:solidFill>
              <a:srgbClr val="E719CA"/>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81" name="TextBox 80"/>
            <p:cNvSpPr txBox="1"/>
            <p:nvPr/>
          </p:nvSpPr>
          <p:spPr>
            <a:xfrm>
              <a:off x="5330826" y="1282700"/>
              <a:ext cx="2548656" cy="288376"/>
            </a:xfrm>
            <a:prstGeom prst="rect">
              <a:avLst/>
            </a:prstGeom>
            <a:noFill/>
          </p:spPr>
          <p:txBody>
            <a:bodyPr wrap="none">
              <a:spAutoFit/>
            </a:bodyPr>
            <a:lstStyle/>
            <a:p>
              <a:pPr>
                <a:defRPr/>
              </a:pPr>
              <a:r>
                <a:rPr lang="en-GB" sz="1100" b="1" dirty="0">
                  <a:latin typeface="+mj-lt"/>
                </a:rPr>
                <a:t>Group1 = {INST, CYC, FP_INST}</a:t>
              </a:r>
            </a:p>
          </p:txBody>
        </p:sp>
        <p:sp>
          <p:nvSpPr>
            <p:cNvPr id="37991" name="Rectangle 81"/>
            <p:cNvSpPr>
              <a:spLocks noChangeArrowheads="1"/>
            </p:cNvSpPr>
            <p:nvPr/>
          </p:nvSpPr>
          <p:spPr bwMode="auto">
            <a:xfrm>
              <a:off x="5160963" y="1662113"/>
              <a:ext cx="169862" cy="185737"/>
            </a:xfrm>
            <a:prstGeom prst="rect">
              <a:avLst/>
            </a:prstGeom>
            <a:solidFill>
              <a:srgbClr val="0810B8"/>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83" name="TextBox 82"/>
            <p:cNvSpPr txBox="1"/>
            <p:nvPr/>
          </p:nvSpPr>
          <p:spPr>
            <a:xfrm>
              <a:off x="5330827" y="1576388"/>
              <a:ext cx="2555724" cy="288376"/>
            </a:xfrm>
            <a:prstGeom prst="rect">
              <a:avLst/>
            </a:prstGeom>
            <a:noFill/>
          </p:spPr>
          <p:txBody>
            <a:bodyPr wrap="none">
              <a:spAutoFit/>
            </a:bodyPr>
            <a:lstStyle/>
            <a:p>
              <a:pPr>
                <a:defRPr/>
              </a:pPr>
              <a:r>
                <a:rPr lang="en-GB" sz="1100" b="1" dirty="0">
                  <a:latin typeface="+mj-lt"/>
                </a:rPr>
                <a:t>Group2 = {INST, CYC, L1_MISS}</a:t>
              </a:r>
            </a:p>
          </p:txBody>
        </p:sp>
        <p:grpSp>
          <p:nvGrpSpPr>
            <p:cNvPr id="37993" name="Group 207"/>
            <p:cNvGrpSpPr>
              <a:grpSpLocks/>
            </p:cNvGrpSpPr>
            <p:nvPr/>
          </p:nvGrpSpPr>
          <p:grpSpPr bwMode="auto">
            <a:xfrm>
              <a:off x="2657475" y="1960564"/>
              <a:ext cx="2181225" cy="322303"/>
              <a:chOff x="2657597" y="1959892"/>
              <a:chExt cx="2180786" cy="323765"/>
            </a:xfrm>
          </p:grpSpPr>
          <p:cxnSp>
            <p:nvCxnSpPr>
              <p:cNvPr id="37994" name="Straight Arrow Connector 204"/>
              <p:cNvCxnSpPr>
                <a:cxnSpLocks noChangeShapeType="1"/>
              </p:cNvCxnSpPr>
              <p:nvPr/>
            </p:nvCxnSpPr>
            <p:spPr bwMode="auto">
              <a:xfrm>
                <a:off x="2657597" y="1979637"/>
                <a:ext cx="2180786"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 name="TextBox 206"/>
              <p:cNvSpPr txBox="1"/>
              <p:nvPr/>
            </p:nvSpPr>
            <p:spPr>
              <a:xfrm>
                <a:off x="3384526" y="1959892"/>
                <a:ext cx="629562" cy="323765"/>
              </a:xfrm>
              <a:prstGeom prst="rect">
                <a:avLst/>
              </a:prstGeom>
              <a:noFill/>
            </p:spPr>
            <p:txBody>
              <a:bodyPr wrap="none">
                <a:spAutoFit/>
              </a:bodyPr>
              <a:lstStyle/>
              <a:p>
                <a:pPr>
                  <a:defRPr/>
                </a:pPr>
                <a:r>
                  <a:rPr lang="en-GB" sz="1300" b="1" dirty="0">
                    <a:latin typeface="+mj-lt"/>
                  </a:rPr>
                  <a:t>Time</a:t>
                </a:r>
              </a:p>
            </p:txBody>
          </p:sp>
        </p:grpSp>
      </p:grpSp>
      <p:sp>
        <p:nvSpPr>
          <p:cNvPr id="37891" name="Title 1"/>
          <p:cNvSpPr>
            <a:spLocks noGrp="1"/>
          </p:cNvSpPr>
          <p:nvPr>
            <p:ph type="title"/>
          </p:nvPr>
        </p:nvSpPr>
        <p:spPr/>
        <p:txBody>
          <a:bodyPr/>
          <a:lstStyle/>
          <a:p>
            <a:r>
              <a:rPr lang="en-GB" smtClean="0"/>
              <a:t>Extrapolation Methodology</a:t>
            </a:r>
          </a:p>
        </p:txBody>
      </p:sp>
      <p:grpSp>
        <p:nvGrpSpPr>
          <p:cNvPr id="116" name="Group 115"/>
          <p:cNvGrpSpPr>
            <a:grpSpLocks/>
          </p:cNvGrpSpPr>
          <p:nvPr/>
        </p:nvGrpSpPr>
        <p:grpSpPr bwMode="auto">
          <a:xfrm>
            <a:off x="4592161" y="3032043"/>
            <a:ext cx="2790720" cy="2260017"/>
            <a:chOff x="663502" y="2917090"/>
            <a:chExt cx="2216570" cy="1953014"/>
          </a:xfrm>
        </p:grpSpPr>
        <p:cxnSp>
          <p:nvCxnSpPr>
            <p:cNvPr id="37964" name="Straight Arrow Connector 116"/>
            <p:cNvCxnSpPr>
              <a:cxnSpLocks noChangeShapeType="1"/>
            </p:cNvCxnSpPr>
            <p:nvPr/>
          </p:nvCxnSpPr>
          <p:spPr bwMode="auto">
            <a:xfrm flipV="1">
              <a:off x="994387" y="3059757"/>
              <a:ext cx="0" cy="180020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5" name="Straight Arrow Connector 117"/>
            <p:cNvCxnSpPr>
              <a:cxnSpLocks noChangeShapeType="1"/>
            </p:cNvCxnSpPr>
            <p:nvPr/>
          </p:nvCxnSpPr>
          <p:spPr bwMode="auto">
            <a:xfrm>
              <a:off x="663502" y="4643933"/>
              <a:ext cx="2216570" cy="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TextBox 118"/>
            <p:cNvSpPr txBox="1"/>
            <p:nvPr/>
          </p:nvSpPr>
          <p:spPr>
            <a:xfrm rot="16200000">
              <a:off x="-77478" y="3769157"/>
              <a:ext cx="1911922" cy="207788"/>
            </a:xfrm>
            <a:prstGeom prst="rect">
              <a:avLst/>
            </a:prstGeom>
            <a:noFill/>
          </p:spPr>
          <p:txBody>
            <a:bodyPr wrap="none">
              <a:spAutoFit/>
            </a:bodyPr>
            <a:lstStyle/>
            <a:p>
              <a:pPr>
                <a:defRPr/>
              </a:pPr>
              <a:r>
                <a:rPr lang="en-GB" sz="1100" b="1" dirty="0">
                  <a:latin typeface="+mj-lt"/>
                </a:rPr>
                <a:t>Completed Instructions (INST)</a:t>
              </a:r>
            </a:p>
          </p:txBody>
        </p:sp>
        <p:sp>
          <p:nvSpPr>
            <p:cNvPr id="120" name="TextBox 119"/>
            <p:cNvSpPr txBox="1"/>
            <p:nvPr/>
          </p:nvSpPr>
          <p:spPr>
            <a:xfrm>
              <a:off x="1637969" y="4644031"/>
              <a:ext cx="962800" cy="226073"/>
            </a:xfrm>
            <a:prstGeom prst="rect">
              <a:avLst/>
            </a:prstGeom>
            <a:noFill/>
          </p:spPr>
          <p:txBody>
            <a:bodyPr wrap="none">
              <a:spAutoFit/>
            </a:bodyPr>
            <a:lstStyle/>
            <a:p>
              <a:pPr>
                <a:defRPr/>
              </a:pPr>
              <a:r>
                <a:rPr lang="en-GB" sz="1100" b="1" dirty="0">
                  <a:latin typeface="+mj-lt"/>
                </a:rPr>
                <a:t>IPC (INST/CYC)</a:t>
              </a:r>
            </a:p>
          </p:txBody>
        </p:sp>
        <p:grpSp>
          <p:nvGrpSpPr>
            <p:cNvPr id="37968" name="Group 120"/>
            <p:cNvGrpSpPr>
              <a:grpSpLocks/>
            </p:cNvGrpSpPr>
            <p:nvPr/>
          </p:nvGrpSpPr>
          <p:grpSpPr bwMode="auto">
            <a:xfrm>
              <a:off x="1369190" y="4182898"/>
              <a:ext cx="263466" cy="333576"/>
              <a:chOff x="1369190" y="4182898"/>
              <a:chExt cx="263466" cy="333576"/>
            </a:xfrm>
          </p:grpSpPr>
          <p:sp>
            <p:nvSpPr>
              <p:cNvPr id="37976" name="Oval 128"/>
              <p:cNvSpPr>
                <a:spLocks noChangeArrowheads="1"/>
              </p:cNvSpPr>
              <p:nvPr/>
            </p:nvSpPr>
            <p:spPr bwMode="auto">
              <a:xfrm>
                <a:off x="1369190" y="4356109"/>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7" name="Oval 129"/>
              <p:cNvSpPr>
                <a:spLocks noChangeArrowheads="1"/>
              </p:cNvSpPr>
              <p:nvPr/>
            </p:nvSpPr>
            <p:spPr bwMode="auto">
              <a:xfrm>
                <a:off x="1473941" y="4283893"/>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8" name="Oval 130"/>
              <p:cNvSpPr>
                <a:spLocks noChangeArrowheads="1"/>
              </p:cNvSpPr>
              <p:nvPr/>
            </p:nvSpPr>
            <p:spPr bwMode="auto">
              <a:xfrm>
                <a:off x="1474414" y="4388456"/>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9" name="Oval 131"/>
              <p:cNvSpPr>
                <a:spLocks noChangeArrowheads="1"/>
              </p:cNvSpPr>
              <p:nvPr/>
            </p:nvSpPr>
            <p:spPr bwMode="auto">
              <a:xfrm>
                <a:off x="1369190" y="4247873"/>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0" name="Oval 132"/>
              <p:cNvSpPr>
                <a:spLocks noChangeArrowheads="1"/>
              </p:cNvSpPr>
              <p:nvPr/>
            </p:nvSpPr>
            <p:spPr bwMode="auto">
              <a:xfrm>
                <a:off x="1580782" y="4352378"/>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1" name="Oval 133"/>
              <p:cNvSpPr>
                <a:spLocks noChangeArrowheads="1"/>
              </p:cNvSpPr>
              <p:nvPr/>
            </p:nvSpPr>
            <p:spPr bwMode="auto">
              <a:xfrm>
                <a:off x="1572301" y="4460030"/>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2" name="Oval 134"/>
              <p:cNvSpPr>
                <a:spLocks noChangeArrowheads="1"/>
              </p:cNvSpPr>
              <p:nvPr/>
            </p:nvSpPr>
            <p:spPr bwMode="auto">
              <a:xfrm>
                <a:off x="1580782" y="4247873"/>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3" name="Oval 135"/>
              <p:cNvSpPr>
                <a:spLocks noChangeArrowheads="1"/>
              </p:cNvSpPr>
              <p:nvPr/>
            </p:nvSpPr>
            <p:spPr bwMode="auto">
              <a:xfrm>
                <a:off x="1475296" y="4182898"/>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84" name="Oval 136"/>
              <p:cNvSpPr>
                <a:spLocks noChangeArrowheads="1"/>
              </p:cNvSpPr>
              <p:nvPr/>
            </p:nvSpPr>
            <p:spPr bwMode="auto">
              <a:xfrm>
                <a:off x="1407086" y="4460030"/>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grpSp>
          <p:nvGrpSpPr>
            <p:cNvPr id="37969" name="Group 121"/>
            <p:cNvGrpSpPr>
              <a:grpSpLocks/>
            </p:cNvGrpSpPr>
            <p:nvPr/>
          </p:nvGrpSpPr>
          <p:grpSpPr bwMode="auto">
            <a:xfrm>
              <a:off x="1945537" y="3348389"/>
              <a:ext cx="215527" cy="202760"/>
              <a:chOff x="1945537" y="3348389"/>
              <a:chExt cx="215527" cy="202760"/>
            </a:xfrm>
          </p:grpSpPr>
          <p:sp>
            <p:nvSpPr>
              <p:cNvPr id="37970" name="Oval 122"/>
              <p:cNvSpPr>
                <a:spLocks noChangeArrowheads="1"/>
              </p:cNvSpPr>
              <p:nvPr/>
            </p:nvSpPr>
            <p:spPr bwMode="auto">
              <a:xfrm>
                <a:off x="1945537" y="3419797"/>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1" name="Oval 123"/>
              <p:cNvSpPr>
                <a:spLocks noChangeArrowheads="1"/>
              </p:cNvSpPr>
              <p:nvPr/>
            </p:nvSpPr>
            <p:spPr bwMode="auto">
              <a:xfrm>
                <a:off x="2109190" y="3420546"/>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2" name="Oval 124"/>
              <p:cNvSpPr>
                <a:spLocks noChangeArrowheads="1"/>
              </p:cNvSpPr>
              <p:nvPr/>
            </p:nvSpPr>
            <p:spPr bwMode="auto">
              <a:xfrm>
                <a:off x="2027728" y="3419797"/>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3" name="Oval 125"/>
              <p:cNvSpPr>
                <a:spLocks noChangeArrowheads="1"/>
              </p:cNvSpPr>
              <p:nvPr/>
            </p:nvSpPr>
            <p:spPr bwMode="auto">
              <a:xfrm>
                <a:off x="1985666" y="3493949"/>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4" name="Oval 126"/>
              <p:cNvSpPr>
                <a:spLocks noChangeArrowheads="1"/>
              </p:cNvSpPr>
              <p:nvPr/>
            </p:nvSpPr>
            <p:spPr bwMode="auto">
              <a:xfrm>
                <a:off x="2071107" y="3494705"/>
                <a:ext cx="51874" cy="56444"/>
              </a:xfrm>
              <a:prstGeom prst="ellipse">
                <a:avLst/>
              </a:prstGeom>
              <a:solidFill>
                <a:srgbClr val="0810B8"/>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75" name="Oval 127"/>
              <p:cNvSpPr>
                <a:spLocks noChangeArrowheads="1"/>
              </p:cNvSpPr>
              <p:nvPr/>
            </p:nvSpPr>
            <p:spPr bwMode="auto">
              <a:xfrm>
                <a:off x="2070303" y="3348389"/>
                <a:ext cx="51874" cy="56444"/>
              </a:xfrm>
              <a:prstGeom prst="ellipse">
                <a:avLst/>
              </a:prstGeom>
              <a:solidFill>
                <a:srgbClr val="E719CA"/>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grpSp>
      <p:grpSp>
        <p:nvGrpSpPr>
          <p:cNvPr id="36869" name="Group 6"/>
          <p:cNvGrpSpPr>
            <a:grpSpLocks/>
          </p:cNvGrpSpPr>
          <p:nvPr/>
        </p:nvGrpSpPr>
        <p:grpSpPr bwMode="auto">
          <a:xfrm>
            <a:off x="606241" y="3073359"/>
            <a:ext cx="2790720" cy="2269843"/>
            <a:chOff x="668338" y="3387754"/>
            <a:chExt cx="3076575" cy="2502925"/>
          </a:xfrm>
        </p:grpSpPr>
        <p:grpSp>
          <p:nvGrpSpPr>
            <p:cNvPr id="37939" name="Group 4"/>
            <p:cNvGrpSpPr>
              <a:grpSpLocks/>
            </p:cNvGrpSpPr>
            <p:nvPr/>
          </p:nvGrpSpPr>
          <p:grpSpPr bwMode="auto">
            <a:xfrm>
              <a:off x="668338" y="3387754"/>
              <a:ext cx="3076575" cy="2502925"/>
              <a:chOff x="668338" y="3387754"/>
              <a:chExt cx="3076575" cy="2502925"/>
            </a:xfrm>
          </p:grpSpPr>
          <p:cxnSp>
            <p:nvCxnSpPr>
              <p:cNvPr id="37960" name="Straight Arrow Connector 88"/>
              <p:cNvCxnSpPr>
                <a:cxnSpLocks noChangeShapeType="1"/>
              </p:cNvCxnSpPr>
              <p:nvPr/>
            </p:nvCxnSpPr>
            <p:spPr bwMode="auto">
              <a:xfrm flipV="1">
                <a:off x="1127603" y="3557588"/>
                <a:ext cx="0" cy="2297095"/>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1" name="Straight Arrow Connector 91"/>
              <p:cNvCxnSpPr>
                <a:cxnSpLocks noChangeShapeType="1"/>
              </p:cNvCxnSpPr>
              <p:nvPr/>
            </p:nvCxnSpPr>
            <p:spPr bwMode="auto">
              <a:xfrm>
                <a:off x="668338" y="5579031"/>
                <a:ext cx="3076575" cy="0"/>
              </a:xfrm>
              <a:prstGeom prst="straightConnector1">
                <a:avLst/>
              </a:prstGeom>
              <a:noFill/>
              <a:ln w="254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Box 92"/>
              <p:cNvSpPr txBox="1"/>
              <p:nvPr/>
            </p:nvSpPr>
            <p:spPr bwMode="auto">
              <a:xfrm rot="16200000">
                <a:off x="-213414" y="4420071"/>
                <a:ext cx="2353042" cy="288407"/>
              </a:xfrm>
              <a:prstGeom prst="rect">
                <a:avLst/>
              </a:prstGeom>
              <a:noFill/>
            </p:spPr>
            <p:txBody>
              <a:bodyPr wrap="none">
                <a:spAutoFit/>
              </a:bodyPr>
              <a:lstStyle/>
              <a:p>
                <a:pPr>
                  <a:defRPr/>
                </a:pPr>
                <a:r>
                  <a:rPr lang="en-GB" sz="1100" b="1" dirty="0">
                    <a:latin typeface="+mj-lt"/>
                  </a:rPr>
                  <a:t>Completed Instruction (INST)</a:t>
                </a:r>
              </a:p>
            </p:txBody>
          </p:sp>
          <p:sp>
            <p:nvSpPr>
              <p:cNvPr id="94" name="TextBox 93"/>
              <p:cNvSpPr txBox="1"/>
              <p:nvPr/>
            </p:nvSpPr>
            <p:spPr bwMode="auto">
              <a:xfrm>
                <a:off x="1648045" y="5602205"/>
                <a:ext cx="1336356" cy="288474"/>
              </a:xfrm>
              <a:prstGeom prst="rect">
                <a:avLst/>
              </a:prstGeom>
              <a:noFill/>
            </p:spPr>
            <p:txBody>
              <a:bodyPr wrap="none">
                <a:spAutoFit/>
              </a:bodyPr>
              <a:lstStyle/>
              <a:p>
                <a:pPr>
                  <a:defRPr/>
                </a:pPr>
                <a:r>
                  <a:rPr lang="en-GB" sz="1100" b="1" dirty="0">
                    <a:latin typeface="+mj-lt"/>
                  </a:rPr>
                  <a:t>IPC (INST/CYC)</a:t>
                </a:r>
              </a:p>
            </p:txBody>
          </p:sp>
        </p:grpSp>
        <p:grpSp>
          <p:nvGrpSpPr>
            <p:cNvPr id="37940" name="Group 2"/>
            <p:cNvGrpSpPr>
              <a:grpSpLocks/>
            </p:cNvGrpSpPr>
            <p:nvPr/>
          </p:nvGrpSpPr>
          <p:grpSpPr bwMode="auto">
            <a:xfrm>
              <a:off x="1648218" y="4990740"/>
              <a:ext cx="365119" cy="425650"/>
              <a:chOff x="1648218" y="4990740"/>
              <a:chExt cx="365119" cy="425650"/>
            </a:xfrm>
          </p:grpSpPr>
          <p:sp>
            <p:nvSpPr>
              <p:cNvPr id="37951" name="Oval 97"/>
              <p:cNvSpPr>
                <a:spLocks noChangeArrowheads="1"/>
              </p:cNvSpPr>
              <p:nvPr/>
            </p:nvSpPr>
            <p:spPr bwMode="auto">
              <a:xfrm>
                <a:off x="1648218" y="5211495"/>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2" name="Oval 98"/>
              <p:cNvSpPr>
                <a:spLocks noChangeArrowheads="1"/>
              </p:cNvSpPr>
              <p:nvPr/>
            </p:nvSpPr>
            <p:spPr bwMode="auto">
              <a:xfrm>
                <a:off x="1793219" y="5119612"/>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3" name="Oval 99"/>
              <p:cNvSpPr>
                <a:spLocks noChangeArrowheads="1"/>
              </p:cNvSpPr>
              <p:nvPr/>
            </p:nvSpPr>
            <p:spPr bwMode="auto">
              <a:xfrm>
                <a:off x="1793219" y="5252483"/>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4" name="Oval 100"/>
              <p:cNvSpPr>
                <a:spLocks noChangeArrowheads="1"/>
              </p:cNvSpPr>
              <p:nvPr/>
            </p:nvSpPr>
            <p:spPr bwMode="auto">
              <a:xfrm>
                <a:off x="1648218" y="5073670"/>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5" name="Oval 101"/>
              <p:cNvSpPr>
                <a:spLocks noChangeArrowheads="1"/>
              </p:cNvSpPr>
              <p:nvPr/>
            </p:nvSpPr>
            <p:spPr bwMode="auto">
              <a:xfrm>
                <a:off x="1941337" y="5206541"/>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6" name="Oval 102"/>
              <p:cNvSpPr>
                <a:spLocks noChangeArrowheads="1"/>
              </p:cNvSpPr>
              <p:nvPr/>
            </p:nvSpPr>
            <p:spPr bwMode="auto">
              <a:xfrm>
                <a:off x="1929741" y="5344366"/>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7" name="Oval 103"/>
              <p:cNvSpPr>
                <a:spLocks noChangeArrowheads="1"/>
              </p:cNvSpPr>
              <p:nvPr/>
            </p:nvSpPr>
            <p:spPr bwMode="auto">
              <a:xfrm>
                <a:off x="1941335" y="5073670"/>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8" name="Oval 104"/>
              <p:cNvSpPr>
                <a:spLocks noChangeArrowheads="1"/>
              </p:cNvSpPr>
              <p:nvPr/>
            </p:nvSpPr>
            <p:spPr bwMode="auto">
              <a:xfrm>
                <a:off x="1795099" y="4990740"/>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9" name="Oval 105"/>
              <p:cNvSpPr>
                <a:spLocks noChangeArrowheads="1"/>
              </p:cNvSpPr>
              <p:nvPr/>
            </p:nvSpPr>
            <p:spPr bwMode="auto">
              <a:xfrm>
                <a:off x="1700424" y="5344366"/>
                <a:ext cx="72000" cy="72024"/>
              </a:xfrm>
              <a:prstGeom prst="ellipse">
                <a:avLst/>
              </a:prstGeom>
              <a:solidFill>
                <a:srgbClr val="5AFF2D"/>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grpSp>
        <p:grpSp>
          <p:nvGrpSpPr>
            <p:cNvPr id="37941" name="Group 1"/>
            <p:cNvGrpSpPr>
              <a:grpSpLocks/>
            </p:cNvGrpSpPr>
            <p:nvPr/>
          </p:nvGrpSpPr>
          <p:grpSpPr bwMode="auto">
            <a:xfrm>
              <a:off x="2489064" y="3925123"/>
              <a:ext cx="290425" cy="259492"/>
              <a:chOff x="2489064" y="3925123"/>
              <a:chExt cx="290425" cy="259492"/>
            </a:xfrm>
          </p:grpSpPr>
          <p:sp>
            <p:nvSpPr>
              <p:cNvPr id="37945" name="Oval 106"/>
              <p:cNvSpPr>
                <a:spLocks noChangeArrowheads="1"/>
              </p:cNvSpPr>
              <p:nvPr/>
            </p:nvSpPr>
            <p:spPr bwMode="auto">
              <a:xfrm>
                <a:off x="2489064" y="4017007"/>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46" name="Oval 107"/>
              <p:cNvSpPr>
                <a:spLocks noChangeArrowheads="1"/>
              </p:cNvSpPr>
              <p:nvPr/>
            </p:nvSpPr>
            <p:spPr bwMode="auto">
              <a:xfrm>
                <a:off x="2707489" y="4017007"/>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47" name="Oval 108"/>
              <p:cNvSpPr>
                <a:spLocks noChangeArrowheads="1"/>
              </p:cNvSpPr>
              <p:nvPr/>
            </p:nvSpPr>
            <p:spPr bwMode="auto">
              <a:xfrm>
                <a:off x="2593619" y="4017007"/>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48" name="Oval 109"/>
              <p:cNvSpPr>
                <a:spLocks noChangeArrowheads="1"/>
              </p:cNvSpPr>
              <p:nvPr/>
            </p:nvSpPr>
            <p:spPr bwMode="auto">
              <a:xfrm>
                <a:off x="2542257" y="4112591"/>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49" name="Oval 110"/>
              <p:cNvSpPr>
                <a:spLocks noChangeArrowheads="1"/>
              </p:cNvSpPr>
              <p:nvPr/>
            </p:nvSpPr>
            <p:spPr bwMode="auto">
              <a:xfrm>
                <a:off x="2664056" y="4112591"/>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50" name="Oval 111"/>
              <p:cNvSpPr>
                <a:spLocks noChangeArrowheads="1"/>
              </p:cNvSpPr>
              <p:nvPr/>
            </p:nvSpPr>
            <p:spPr bwMode="auto">
              <a:xfrm>
                <a:off x="2654531" y="3925123"/>
                <a:ext cx="72000" cy="72024"/>
              </a:xfrm>
              <a:prstGeom prst="ellipse">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grpSp>
        <p:grpSp>
          <p:nvGrpSpPr>
            <p:cNvPr id="37942" name="Group 5"/>
            <p:cNvGrpSpPr>
              <a:grpSpLocks/>
            </p:cNvGrpSpPr>
            <p:nvPr/>
          </p:nvGrpSpPr>
          <p:grpSpPr bwMode="auto">
            <a:xfrm>
              <a:off x="1293813" y="3629049"/>
              <a:ext cx="1776547" cy="1373103"/>
              <a:chOff x="1293813" y="3629049"/>
              <a:chExt cx="1776547" cy="1373103"/>
            </a:xfrm>
          </p:grpSpPr>
          <p:sp>
            <p:nvSpPr>
              <p:cNvPr id="142" name="TextBox 141"/>
              <p:cNvSpPr txBox="1"/>
              <p:nvPr/>
            </p:nvSpPr>
            <p:spPr bwMode="auto">
              <a:xfrm>
                <a:off x="1293813" y="4713678"/>
                <a:ext cx="825635" cy="288474"/>
              </a:xfrm>
              <a:prstGeom prst="rect">
                <a:avLst/>
              </a:prstGeom>
              <a:noFill/>
            </p:spPr>
            <p:txBody>
              <a:bodyPr wrap="none">
                <a:spAutoFit/>
              </a:bodyPr>
              <a:lstStyle/>
              <a:p>
                <a:pPr>
                  <a:defRPr/>
                </a:pPr>
                <a:r>
                  <a:rPr lang="en-GB" sz="1100" b="1" dirty="0">
                    <a:latin typeface="+mj-lt"/>
                  </a:rPr>
                  <a:t>Cluster1</a:t>
                </a:r>
              </a:p>
            </p:txBody>
          </p:sp>
          <p:sp>
            <p:nvSpPr>
              <p:cNvPr id="143" name="TextBox 142"/>
              <p:cNvSpPr txBox="1"/>
              <p:nvPr/>
            </p:nvSpPr>
            <p:spPr bwMode="auto">
              <a:xfrm>
                <a:off x="2244725" y="3629049"/>
                <a:ext cx="825635" cy="288474"/>
              </a:xfrm>
              <a:prstGeom prst="rect">
                <a:avLst/>
              </a:prstGeom>
              <a:noFill/>
            </p:spPr>
            <p:txBody>
              <a:bodyPr wrap="none">
                <a:spAutoFit/>
              </a:bodyPr>
              <a:lstStyle/>
              <a:p>
                <a:pPr>
                  <a:defRPr/>
                </a:pPr>
                <a:r>
                  <a:rPr lang="en-GB" sz="1100" b="1" dirty="0">
                    <a:latin typeface="+mj-lt"/>
                  </a:rPr>
                  <a:t>Cluster2</a:t>
                </a:r>
              </a:p>
            </p:txBody>
          </p:sp>
        </p:grpSp>
      </p:grpSp>
      <p:sp>
        <p:nvSpPr>
          <p:cNvPr id="36870" name="Oval 139"/>
          <p:cNvSpPr>
            <a:spLocks noChangeArrowheads="1"/>
          </p:cNvSpPr>
          <p:nvPr/>
        </p:nvSpPr>
        <p:spPr bwMode="auto">
          <a:xfrm>
            <a:off x="5368321" y="4395342"/>
            <a:ext cx="563040" cy="547257"/>
          </a:xfrm>
          <a:prstGeom prst="ellipse">
            <a:avLst/>
          </a:prstGeom>
          <a:noFill/>
          <a:ln w="31750" algn="ctr">
            <a:solidFill>
              <a:srgbClr val="5AFF2D"/>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latin typeface="+mj-lt"/>
            </a:endParaRPr>
          </a:p>
        </p:txBody>
      </p:sp>
      <p:sp>
        <p:nvSpPr>
          <p:cNvPr id="36871" name="Oval 140"/>
          <p:cNvSpPr>
            <a:spLocks noChangeArrowheads="1"/>
          </p:cNvSpPr>
          <p:nvPr/>
        </p:nvSpPr>
        <p:spPr bwMode="auto">
          <a:xfrm>
            <a:off x="6162660" y="3480847"/>
            <a:ext cx="390565" cy="370118"/>
          </a:xfrm>
          <a:prstGeom prst="ellipse">
            <a:avLst/>
          </a:prstGeom>
          <a:noFill/>
          <a:ln w="31750" algn="ctr">
            <a:solidFill>
              <a:srgbClr val="FFFF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latin typeface="+mj-lt"/>
            </a:endParaRPr>
          </a:p>
        </p:txBody>
      </p:sp>
      <p:cxnSp>
        <p:nvCxnSpPr>
          <p:cNvPr id="36872" name="Straight Arrow Connector 144"/>
          <p:cNvCxnSpPr>
            <a:cxnSpLocks noChangeShapeType="1"/>
            <a:stCxn id="36870" idx="4"/>
            <a:endCxn id="113" idx="0"/>
          </p:cNvCxnSpPr>
          <p:nvPr/>
        </p:nvCxnSpPr>
        <p:spPr bwMode="auto">
          <a:xfrm flipH="1">
            <a:off x="5639681" y="4942599"/>
            <a:ext cx="10160" cy="576780"/>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3" name="Rectangle 202"/>
          <p:cNvSpPr>
            <a:spLocks noChangeArrowheads="1"/>
          </p:cNvSpPr>
          <p:nvPr/>
        </p:nvSpPr>
        <p:spPr bwMode="auto">
          <a:xfrm>
            <a:off x="4202920" y="1165083"/>
            <a:ext cx="850065" cy="244826"/>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latin typeface="+mj-lt"/>
            </a:endParaRPr>
          </a:p>
        </p:txBody>
      </p:sp>
      <p:grpSp>
        <p:nvGrpSpPr>
          <p:cNvPr id="36876" name="Group 7"/>
          <p:cNvGrpSpPr>
            <a:grpSpLocks/>
          </p:cNvGrpSpPr>
          <p:nvPr/>
        </p:nvGrpSpPr>
        <p:grpSpPr bwMode="auto">
          <a:xfrm>
            <a:off x="557249" y="2122785"/>
            <a:ext cx="3732659" cy="927494"/>
            <a:chOff x="2059496" y="2340686"/>
            <a:chExt cx="4114997" cy="1021671"/>
          </a:xfrm>
        </p:grpSpPr>
        <p:grpSp>
          <p:nvGrpSpPr>
            <p:cNvPr id="37903" name="Group 200"/>
            <p:cNvGrpSpPr>
              <a:grpSpLocks/>
            </p:cNvGrpSpPr>
            <p:nvPr/>
          </p:nvGrpSpPr>
          <p:grpSpPr bwMode="auto">
            <a:xfrm>
              <a:off x="2059496" y="2340686"/>
              <a:ext cx="4114997" cy="603865"/>
              <a:chOff x="2038912" y="2231028"/>
              <a:chExt cx="4116540" cy="603341"/>
            </a:xfrm>
          </p:grpSpPr>
          <p:grpSp>
            <p:nvGrpSpPr>
              <p:cNvPr id="37907" name="Group 66"/>
              <p:cNvGrpSpPr>
                <a:grpSpLocks/>
              </p:cNvGrpSpPr>
              <p:nvPr/>
            </p:nvGrpSpPr>
            <p:grpSpPr bwMode="auto">
              <a:xfrm>
                <a:off x="2978000" y="2587451"/>
                <a:ext cx="1682630" cy="186277"/>
                <a:chOff x="438448" y="1899944"/>
                <a:chExt cx="1516896" cy="144018"/>
              </a:xfrm>
            </p:grpSpPr>
            <p:grpSp>
              <p:nvGrpSpPr>
                <p:cNvPr id="37927" name="Group 67"/>
                <p:cNvGrpSpPr>
                  <a:grpSpLocks/>
                </p:cNvGrpSpPr>
                <p:nvPr/>
              </p:nvGrpSpPr>
              <p:grpSpPr bwMode="auto">
                <a:xfrm>
                  <a:off x="438448" y="1899946"/>
                  <a:ext cx="418592" cy="144016"/>
                  <a:chOff x="2457648" y="1763613"/>
                  <a:chExt cx="418592" cy="144016"/>
                </a:xfrm>
              </p:grpSpPr>
              <p:sp>
                <p:nvSpPr>
                  <p:cNvPr id="37936" name="Rectangle 76"/>
                  <p:cNvSpPr>
                    <a:spLocks noChangeArrowheads="1"/>
                  </p:cNvSpPr>
                  <p:nvPr/>
                </p:nvSpPr>
                <p:spPr bwMode="auto">
                  <a:xfrm>
                    <a:off x="2457648" y="1763613"/>
                    <a:ext cx="144016"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7" name="Rectangle 77"/>
                  <p:cNvSpPr>
                    <a:spLocks noChangeArrowheads="1"/>
                  </p:cNvSpPr>
                  <p:nvPr/>
                </p:nvSpPr>
                <p:spPr bwMode="auto">
                  <a:xfrm>
                    <a:off x="2601664" y="1763613"/>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8" name="Rectangle 78"/>
                  <p:cNvSpPr>
                    <a:spLocks noChangeArrowheads="1"/>
                  </p:cNvSpPr>
                  <p:nvPr/>
                </p:nvSpPr>
                <p:spPr bwMode="auto">
                  <a:xfrm>
                    <a:off x="2739492" y="1763613"/>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sp>
              <p:nvSpPr>
                <p:cNvPr id="37928" name="Rectangle 68"/>
                <p:cNvSpPr>
                  <a:spLocks noChangeArrowheads="1"/>
                </p:cNvSpPr>
                <p:nvPr/>
              </p:nvSpPr>
              <p:spPr bwMode="auto">
                <a:xfrm>
                  <a:off x="857040" y="1899944"/>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9" name="Rectangle 69"/>
                <p:cNvSpPr>
                  <a:spLocks noChangeArrowheads="1"/>
                </p:cNvSpPr>
                <p:nvPr/>
              </p:nvSpPr>
              <p:spPr bwMode="auto">
                <a:xfrm>
                  <a:off x="994868" y="1899944"/>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0" name="Rectangle 70"/>
                <p:cNvSpPr>
                  <a:spLocks noChangeArrowheads="1"/>
                </p:cNvSpPr>
                <p:nvPr/>
              </p:nvSpPr>
              <p:spPr bwMode="auto">
                <a:xfrm>
                  <a:off x="1131616"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1" name="Rectangle 71"/>
                <p:cNvSpPr>
                  <a:spLocks noChangeArrowheads="1"/>
                </p:cNvSpPr>
                <p:nvPr/>
              </p:nvSpPr>
              <p:spPr bwMode="auto">
                <a:xfrm>
                  <a:off x="1269444"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2" name="Rectangle 72"/>
                <p:cNvSpPr>
                  <a:spLocks noChangeArrowheads="1"/>
                </p:cNvSpPr>
                <p:nvPr/>
              </p:nvSpPr>
              <p:spPr bwMode="auto">
                <a:xfrm>
                  <a:off x="1406192"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3" name="Rectangle 73"/>
                <p:cNvSpPr>
                  <a:spLocks noChangeArrowheads="1"/>
                </p:cNvSpPr>
                <p:nvPr/>
              </p:nvSpPr>
              <p:spPr bwMode="auto">
                <a:xfrm>
                  <a:off x="1544020"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4" name="Rectangle 74"/>
                <p:cNvSpPr>
                  <a:spLocks noChangeArrowheads="1"/>
                </p:cNvSpPr>
                <p:nvPr/>
              </p:nvSpPr>
              <p:spPr bwMode="auto">
                <a:xfrm>
                  <a:off x="1680768"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35" name="Rectangle 75"/>
                <p:cNvSpPr>
                  <a:spLocks noChangeArrowheads="1"/>
                </p:cNvSpPr>
                <p:nvPr/>
              </p:nvSpPr>
              <p:spPr bwMode="auto">
                <a:xfrm>
                  <a:off x="1818596"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sp>
            <p:nvSpPr>
              <p:cNvPr id="39" name="TextBox 38"/>
              <p:cNvSpPr txBox="1"/>
              <p:nvPr/>
            </p:nvSpPr>
            <p:spPr>
              <a:xfrm>
                <a:off x="2038912" y="2271887"/>
                <a:ext cx="939088" cy="287924"/>
              </a:xfrm>
              <a:prstGeom prst="rect">
                <a:avLst/>
              </a:prstGeom>
              <a:noFill/>
            </p:spPr>
            <p:txBody>
              <a:bodyPr wrap="none">
                <a:spAutoFit/>
              </a:bodyPr>
              <a:lstStyle/>
              <a:p>
                <a:pPr algn="r">
                  <a:defRPr/>
                </a:pPr>
                <a:r>
                  <a:rPr lang="en-GB" sz="1100" b="1" dirty="0">
                    <a:latin typeface="+mj-lt"/>
                  </a:rPr>
                  <a:t>Process 1</a:t>
                </a:r>
              </a:p>
            </p:txBody>
          </p:sp>
          <p:sp>
            <p:nvSpPr>
              <p:cNvPr id="40" name="TextBox 39"/>
              <p:cNvSpPr txBox="1"/>
              <p:nvPr/>
            </p:nvSpPr>
            <p:spPr>
              <a:xfrm>
                <a:off x="2038912" y="2546444"/>
                <a:ext cx="939088" cy="287924"/>
              </a:xfrm>
              <a:prstGeom prst="rect">
                <a:avLst/>
              </a:prstGeom>
              <a:noFill/>
            </p:spPr>
            <p:txBody>
              <a:bodyPr wrap="none">
                <a:spAutoFit/>
              </a:bodyPr>
              <a:lstStyle/>
              <a:p>
                <a:pPr algn="r">
                  <a:defRPr/>
                </a:pPr>
                <a:r>
                  <a:rPr lang="en-GB" sz="1100" b="1" dirty="0">
                    <a:latin typeface="+mj-lt"/>
                  </a:rPr>
                  <a:t>Process 2</a:t>
                </a:r>
              </a:p>
            </p:txBody>
          </p:sp>
          <p:grpSp>
            <p:nvGrpSpPr>
              <p:cNvPr id="37910" name="Group 52"/>
              <p:cNvGrpSpPr>
                <a:grpSpLocks/>
              </p:cNvGrpSpPr>
              <p:nvPr/>
            </p:nvGrpSpPr>
            <p:grpSpPr bwMode="auto">
              <a:xfrm>
                <a:off x="2978000" y="2317030"/>
                <a:ext cx="1682630" cy="186277"/>
                <a:chOff x="438448" y="1899944"/>
                <a:chExt cx="1516896" cy="144018"/>
              </a:xfrm>
            </p:grpSpPr>
            <p:grpSp>
              <p:nvGrpSpPr>
                <p:cNvPr id="37915" name="Group 26"/>
                <p:cNvGrpSpPr>
                  <a:grpSpLocks/>
                </p:cNvGrpSpPr>
                <p:nvPr/>
              </p:nvGrpSpPr>
              <p:grpSpPr bwMode="auto">
                <a:xfrm>
                  <a:off x="438448" y="1899946"/>
                  <a:ext cx="418592" cy="144016"/>
                  <a:chOff x="2457648" y="1763613"/>
                  <a:chExt cx="418592" cy="144016"/>
                </a:xfrm>
              </p:grpSpPr>
              <p:sp>
                <p:nvSpPr>
                  <p:cNvPr id="37924" name="Rectangle 27"/>
                  <p:cNvSpPr>
                    <a:spLocks noChangeArrowheads="1"/>
                  </p:cNvSpPr>
                  <p:nvPr/>
                </p:nvSpPr>
                <p:spPr bwMode="auto">
                  <a:xfrm>
                    <a:off x="2457648" y="1763613"/>
                    <a:ext cx="144016"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5" name="Rectangle 28"/>
                  <p:cNvSpPr>
                    <a:spLocks noChangeArrowheads="1"/>
                  </p:cNvSpPr>
                  <p:nvPr/>
                </p:nvSpPr>
                <p:spPr bwMode="auto">
                  <a:xfrm>
                    <a:off x="2601664" y="1763613"/>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6" name="Rectangle 29"/>
                  <p:cNvSpPr>
                    <a:spLocks noChangeArrowheads="1"/>
                  </p:cNvSpPr>
                  <p:nvPr/>
                </p:nvSpPr>
                <p:spPr bwMode="auto">
                  <a:xfrm>
                    <a:off x="2739492" y="1763613"/>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sp>
              <p:nvSpPr>
                <p:cNvPr id="37916" name="Rectangle 44"/>
                <p:cNvSpPr>
                  <a:spLocks noChangeArrowheads="1"/>
                </p:cNvSpPr>
                <p:nvPr/>
              </p:nvSpPr>
              <p:spPr bwMode="auto">
                <a:xfrm>
                  <a:off x="857040" y="1899944"/>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17" name="Rectangle 45"/>
                <p:cNvSpPr>
                  <a:spLocks noChangeArrowheads="1"/>
                </p:cNvSpPr>
                <p:nvPr/>
              </p:nvSpPr>
              <p:spPr bwMode="auto">
                <a:xfrm>
                  <a:off x="994868" y="1899944"/>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18" name="Rectangle 46"/>
                <p:cNvSpPr>
                  <a:spLocks noChangeArrowheads="1"/>
                </p:cNvSpPr>
                <p:nvPr/>
              </p:nvSpPr>
              <p:spPr bwMode="auto">
                <a:xfrm>
                  <a:off x="1131616"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19" name="Rectangle 47"/>
                <p:cNvSpPr>
                  <a:spLocks noChangeArrowheads="1"/>
                </p:cNvSpPr>
                <p:nvPr/>
              </p:nvSpPr>
              <p:spPr bwMode="auto">
                <a:xfrm>
                  <a:off x="1269444"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0" name="Rectangle 48"/>
                <p:cNvSpPr>
                  <a:spLocks noChangeArrowheads="1"/>
                </p:cNvSpPr>
                <p:nvPr/>
              </p:nvSpPr>
              <p:spPr bwMode="auto">
                <a:xfrm>
                  <a:off x="1406192"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1" name="Rectangle 49"/>
                <p:cNvSpPr>
                  <a:spLocks noChangeArrowheads="1"/>
                </p:cNvSpPr>
                <p:nvPr/>
              </p:nvSpPr>
              <p:spPr bwMode="auto">
                <a:xfrm>
                  <a:off x="1544020"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2" name="Rectangle 50"/>
                <p:cNvSpPr>
                  <a:spLocks noChangeArrowheads="1"/>
                </p:cNvSpPr>
                <p:nvPr/>
              </p:nvSpPr>
              <p:spPr bwMode="auto">
                <a:xfrm>
                  <a:off x="1680768" y="1899946"/>
                  <a:ext cx="142776" cy="144016"/>
                </a:xfrm>
                <a:prstGeom prst="rect">
                  <a:avLst/>
                </a:prstGeom>
                <a:solidFill>
                  <a:srgbClr val="FFFF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37923" name="Rectangle 51"/>
                <p:cNvSpPr>
                  <a:spLocks noChangeArrowheads="1"/>
                </p:cNvSpPr>
                <p:nvPr/>
              </p:nvSpPr>
              <p:spPr bwMode="auto">
                <a:xfrm>
                  <a:off x="1818596" y="1899946"/>
                  <a:ext cx="136748" cy="144016"/>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grpSp>
          <p:sp>
            <p:nvSpPr>
              <p:cNvPr id="37911" name="Rectangle 83"/>
              <p:cNvSpPr>
                <a:spLocks noChangeArrowheads="1"/>
              </p:cNvSpPr>
              <p:nvPr/>
            </p:nvSpPr>
            <p:spPr bwMode="auto">
              <a:xfrm>
                <a:off x="5161558" y="2317030"/>
                <a:ext cx="159751" cy="186274"/>
              </a:xfrm>
              <a:prstGeom prst="rect">
                <a:avLst/>
              </a:prstGeom>
              <a:solidFill>
                <a:srgbClr val="5AFF2D"/>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85" name="TextBox 84"/>
              <p:cNvSpPr txBox="1"/>
              <p:nvPr/>
            </p:nvSpPr>
            <p:spPr>
              <a:xfrm>
                <a:off x="5329507" y="2231028"/>
                <a:ext cx="825945" cy="287924"/>
              </a:xfrm>
              <a:prstGeom prst="rect">
                <a:avLst/>
              </a:prstGeom>
              <a:noFill/>
            </p:spPr>
            <p:txBody>
              <a:bodyPr wrap="none">
                <a:spAutoFit/>
              </a:bodyPr>
              <a:lstStyle/>
              <a:p>
                <a:pPr>
                  <a:defRPr/>
                </a:pPr>
                <a:r>
                  <a:rPr lang="en-GB" sz="1100" b="1" dirty="0">
                    <a:latin typeface="+mj-lt"/>
                  </a:rPr>
                  <a:t>Cluster1</a:t>
                </a:r>
              </a:p>
            </p:txBody>
          </p:sp>
          <p:sp>
            <p:nvSpPr>
              <p:cNvPr id="37913" name="Rectangle 85"/>
              <p:cNvSpPr>
                <a:spLocks noChangeArrowheads="1"/>
              </p:cNvSpPr>
              <p:nvPr/>
            </p:nvSpPr>
            <p:spPr bwMode="auto">
              <a:xfrm>
                <a:off x="5161558" y="2632855"/>
                <a:ext cx="159751" cy="186274"/>
              </a:xfrm>
              <a:prstGeom prst="rect">
                <a:avLst/>
              </a:prstGeom>
              <a:solidFill>
                <a:srgbClr val="FFFF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latin typeface="+mj-lt"/>
                </a:endParaRPr>
              </a:p>
            </p:txBody>
          </p:sp>
          <p:sp>
            <p:nvSpPr>
              <p:cNvPr id="87" name="TextBox 86"/>
              <p:cNvSpPr txBox="1"/>
              <p:nvPr/>
            </p:nvSpPr>
            <p:spPr>
              <a:xfrm>
                <a:off x="5329507" y="2546445"/>
                <a:ext cx="825945" cy="287924"/>
              </a:xfrm>
              <a:prstGeom prst="rect">
                <a:avLst/>
              </a:prstGeom>
              <a:noFill/>
            </p:spPr>
            <p:txBody>
              <a:bodyPr wrap="none">
                <a:spAutoFit/>
              </a:bodyPr>
              <a:lstStyle/>
              <a:p>
                <a:pPr>
                  <a:defRPr/>
                </a:pPr>
                <a:r>
                  <a:rPr lang="en-GB" sz="1100" b="1" dirty="0">
                    <a:latin typeface="+mj-lt"/>
                  </a:rPr>
                  <a:t>Cluster2</a:t>
                </a:r>
              </a:p>
            </p:txBody>
          </p:sp>
        </p:grpSp>
        <p:grpSp>
          <p:nvGrpSpPr>
            <p:cNvPr id="37904" name="Group 208"/>
            <p:cNvGrpSpPr>
              <a:grpSpLocks/>
            </p:cNvGrpSpPr>
            <p:nvPr/>
          </p:nvGrpSpPr>
          <p:grpSpPr bwMode="auto">
            <a:xfrm>
              <a:off x="2663825" y="3040280"/>
              <a:ext cx="2181225" cy="322077"/>
              <a:chOff x="2657597" y="1960109"/>
              <a:chExt cx="2180786" cy="321870"/>
            </a:xfrm>
          </p:grpSpPr>
          <p:cxnSp>
            <p:nvCxnSpPr>
              <p:cNvPr id="37905" name="Straight Arrow Connector 209"/>
              <p:cNvCxnSpPr>
                <a:cxnSpLocks noChangeShapeType="1"/>
              </p:cNvCxnSpPr>
              <p:nvPr/>
            </p:nvCxnSpPr>
            <p:spPr bwMode="auto">
              <a:xfrm>
                <a:off x="2657597" y="1979637"/>
                <a:ext cx="2180786" cy="0"/>
              </a:xfrm>
              <a:prstGeom prst="straightConnector1">
                <a:avLst/>
              </a:prstGeom>
              <a:noFill/>
              <a:ln w="317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1" name="TextBox 210"/>
              <p:cNvSpPr txBox="1"/>
              <p:nvPr/>
            </p:nvSpPr>
            <p:spPr>
              <a:xfrm>
                <a:off x="3385097" y="1960109"/>
                <a:ext cx="629562" cy="321870"/>
              </a:xfrm>
              <a:prstGeom prst="rect">
                <a:avLst/>
              </a:prstGeom>
              <a:noFill/>
            </p:spPr>
            <p:txBody>
              <a:bodyPr wrap="none">
                <a:spAutoFit/>
              </a:bodyPr>
              <a:lstStyle/>
              <a:p>
                <a:pPr>
                  <a:defRPr/>
                </a:pPr>
                <a:r>
                  <a:rPr lang="en-GB" sz="1300" b="1" dirty="0">
                    <a:latin typeface="+mj-lt"/>
                  </a:rPr>
                  <a:t>Time</a:t>
                </a:r>
              </a:p>
            </p:txBody>
          </p:sp>
        </p:grpSp>
      </p:grpSp>
      <mc:AlternateContent xmlns:mc="http://schemas.openxmlformats.org/markup-compatibility/2006" xmlns:a14="http://schemas.microsoft.com/office/drawing/2010/main">
        <mc:Choice Requires="a14">
          <p:sp>
            <p:nvSpPr>
              <p:cNvPr id="5" name="TextBox 4"/>
              <p:cNvSpPr txBox="1"/>
              <p:nvPr/>
            </p:nvSpPr>
            <p:spPr>
              <a:xfrm>
                <a:off x="6005214" y="4194661"/>
                <a:ext cx="2616470" cy="556258"/>
              </a:xfrm>
              <a:prstGeom prst="rect">
                <a:avLst/>
              </a:prstGeom>
              <a:noFill/>
            </p:spPr>
            <p:txBody>
              <a:bodyPr wrap="square" lIns="82945" tIns="41473" rIns="82945" bIns="41473" rtlCol="0">
                <a:spAutoFit/>
              </a:bodyPr>
              <a:lstStyle/>
              <a:p>
                <a:pPr algn="ctr"/>
                <a:r>
                  <a:rPr lang="en-GB" sz="1500" b="1" dirty="0">
                    <a:latin typeface="+mj-lt"/>
                  </a:rPr>
                  <a:t>Cluster 2</a:t>
                </a:r>
              </a:p>
              <a:p>
                <a:pPr algn="ctr"/>
                <a14:m>
                  <m:oMath xmlns:m="http://schemas.openxmlformats.org/officeDocument/2006/math">
                    <m:r>
                      <m:rPr>
                        <m:nor/>
                      </m:rPr>
                      <a:rPr lang="en-GB" sz="1500" b="1"/>
                      <m:t>{</m:t>
                    </m:r>
                    <m:acc>
                      <m:accPr>
                        <m:chr m:val="̅"/>
                        <m:ctrlPr>
                          <a:rPr lang="en-GB" sz="1500" b="1" i="1">
                            <a:latin typeface="Cambria Math"/>
                          </a:rPr>
                        </m:ctrlPr>
                      </m:accPr>
                      <m:e>
                        <m:r>
                          <m:rPr>
                            <m:nor/>
                          </m:rPr>
                          <a:rPr lang="en-GB" sz="1500" b="1"/>
                          <m:t>INST</m:t>
                        </m:r>
                      </m:e>
                    </m:acc>
                    <m:r>
                      <m:rPr>
                        <m:nor/>
                      </m:rPr>
                      <a:rPr lang="en-GB" sz="1500" b="1"/>
                      <m:t>, </m:t>
                    </m:r>
                    <m:acc>
                      <m:accPr>
                        <m:chr m:val="̅"/>
                        <m:ctrlPr>
                          <a:rPr lang="en-GB" sz="1500" b="1" i="1">
                            <a:latin typeface="Cambria Math"/>
                          </a:rPr>
                        </m:ctrlPr>
                      </m:accPr>
                      <m:e>
                        <m:r>
                          <m:rPr>
                            <m:nor/>
                          </m:rPr>
                          <a:rPr lang="en-GB" sz="1500" b="1"/>
                          <m:t>CYC</m:t>
                        </m:r>
                      </m:e>
                    </m:acc>
                    <m:r>
                      <m:rPr>
                        <m:nor/>
                      </m:rPr>
                      <a:rPr lang="en-GB" sz="1500" b="1"/>
                      <m:t>, </m:t>
                    </m:r>
                    <m:acc>
                      <m:accPr>
                        <m:chr m:val="̅"/>
                        <m:ctrlPr>
                          <a:rPr lang="en-GB" sz="1500" b="1" i="1">
                            <a:latin typeface="Cambria Math"/>
                          </a:rPr>
                        </m:ctrlPr>
                      </m:accPr>
                      <m:e>
                        <m:r>
                          <m:rPr>
                            <m:nor/>
                          </m:rPr>
                          <a:rPr lang="en-GB" sz="1500" b="1"/>
                          <m:t>FP</m:t>
                        </m:r>
                        <m:r>
                          <m:rPr>
                            <m:lit/>
                            <m:nor/>
                          </m:rPr>
                          <a:rPr lang="en-GB" sz="1500" b="1"/>
                          <m:t>_</m:t>
                        </m:r>
                        <m:r>
                          <m:rPr>
                            <m:nor/>
                          </m:rPr>
                          <a:rPr lang="en-GB" sz="1500" b="1"/>
                          <m:t>INST</m:t>
                        </m:r>
                      </m:e>
                    </m:acc>
                    <m:r>
                      <m:rPr>
                        <m:nor/>
                      </m:rPr>
                      <a:rPr lang="en-GB" sz="1500" b="1"/>
                      <m:t>, </m:t>
                    </m:r>
                    <m:acc>
                      <m:accPr>
                        <m:chr m:val="̅"/>
                        <m:ctrlPr>
                          <a:rPr lang="en-GB" sz="1500" b="1" i="1">
                            <a:latin typeface="Cambria Math"/>
                          </a:rPr>
                        </m:ctrlPr>
                      </m:accPr>
                      <m:e>
                        <m:r>
                          <m:rPr>
                            <m:nor/>
                          </m:rPr>
                          <a:rPr lang="en-GB" sz="1500" b="1"/>
                          <m:t>L</m:t>
                        </m:r>
                        <m:r>
                          <m:rPr>
                            <m:nor/>
                          </m:rPr>
                          <a:rPr lang="en-GB" sz="1500" b="1"/>
                          <m:t>1</m:t>
                        </m:r>
                        <m:r>
                          <m:rPr>
                            <m:lit/>
                            <m:nor/>
                          </m:rPr>
                          <a:rPr lang="en-GB" sz="1500" b="1"/>
                          <m:t>_</m:t>
                        </m:r>
                        <m:r>
                          <m:rPr>
                            <m:nor/>
                          </m:rPr>
                          <a:rPr lang="en-GB" sz="1500" b="1"/>
                          <m:t>MISS</m:t>
                        </m:r>
                      </m:e>
                    </m:acc>
                    <m:r>
                      <m:rPr>
                        <m:nor/>
                      </m:rPr>
                      <a:rPr lang="en-GB" sz="1500" b="1"/>
                      <m:t>}</m:t>
                    </m:r>
                  </m:oMath>
                </a14:m>
                <a:r>
                  <a:rPr lang="en-GB" sz="1500" b="1"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6620332" y="4623837"/>
                <a:ext cx="2884476" cy="585673"/>
              </a:xfrm>
              <a:prstGeom prst="rect">
                <a:avLst/>
              </a:prstGeom>
              <a:blipFill rotWithShape="1">
                <a:blip r:embed="rId4"/>
                <a:stretch>
                  <a:fillRect t="-3125" b="-41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4315784" y="5519379"/>
                <a:ext cx="2647793" cy="556450"/>
              </a:xfrm>
              <a:prstGeom prst="rect">
                <a:avLst/>
              </a:prstGeom>
              <a:noFill/>
            </p:spPr>
            <p:txBody>
              <a:bodyPr wrap="square" lIns="82945" tIns="41473" rIns="82945" bIns="41473" rtlCol="0">
                <a:spAutoFit/>
              </a:bodyPr>
              <a:lstStyle/>
              <a:p>
                <a:pPr algn="ctr"/>
                <a:r>
                  <a:rPr lang="en-GB" sz="1500" b="1" dirty="0">
                    <a:latin typeface="+mj-lt"/>
                  </a:rPr>
                  <a:t>Cluster 1</a:t>
                </a:r>
              </a:p>
              <a:p>
                <a:pPr algn="ctr"/>
                <a14:m>
                  <m:oMath xmlns:m="http://schemas.openxmlformats.org/officeDocument/2006/math">
                    <m:r>
                      <m:rPr>
                        <m:nor/>
                      </m:rPr>
                      <a:rPr lang="en-GB" sz="1500" b="1">
                        <a:latin typeface="+mj-lt"/>
                      </a:rPr>
                      <m:t>{</m:t>
                    </m:r>
                    <m:acc>
                      <m:accPr>
                        <m:chr m:val="̅"/>
                        <m:ctrlPr>
                          <a:rPr lang="en-GB" sz="1500" b="1" i="1">
                            <a:latin typeface="Cambria Math"/>
                          </a:rPr>
                        </m:ctrlPr>
                      </m:accPr>
                      <m:e>
                        <m:r>
                          <m:rPr>
                            <m:nor/>
                          </m:rPr>
                          <a:rPr lang="en-GB" sz="1500" b="1">
                            <a:latin typeface="+mj-lt"/>
                          </a:rPr>
                          <m:t>INST</m:t>
                        </m:r>
                      </m:e>
                    </m:acc>
                    <m:r>
                      <m:rPr>
                        <m:nor/>
                      </m:rPr>
                      <a:rPr lang="en-GB" sz="1500" b="1">
                        <a:latin typeface="+mj-lt"/>
                      </a:rPr>
                      <m:t>, </m:t>
                    </m:r>
                    <m:acc>
                      <m:accPr>
                        <m:chr m:val="̅"/>
                        <m:ctrlPr>
                          <a:rPr lang="en-GB" sz="1500" b="1" i="1">
                            <a:latin typeface="Cambria Math"/>
                          </a:rPr>
                        </m:ctrlPr>
                      </m:accPr>
                      <m:e>
                        <m:r>
                          <m:rPr>
                            <m:nor/>
                          </m:rPr>
                          <a:rPr lang="en-GB" sz="1500" b="1">
                            <a:latin typeface="+mj-lt"/>
                          </a:rPr>
                          <m:t>CYC</m:t>
                        </m:r>
                      </m:e>
                    </m:acc>
                    <m:r>
                      <m:rPr>
                        <m:nor/>
                      </m:rPr>
                      <a:rPr lang="en-GB" sz="1500" b="1">
                        <a:latin typeface="+mj-lt"/>
                      </a:rPr>
                      <m:t>, </m:t>
                    </m:r>
                    <m:acc>
                      <m:accPr>
                        <m:chr m:val="̅"/>
                        <m:ctrlPr>
                          <a:rPr lang="en-GB" sz="1500" b="1" i="1">
                            <a:latin typeface="Cambria Math"/>
                          </a:rPr>
                        </m:ctrlPr>
                      </m:accPr>
                      <m:e>
                        <m:r>
                          <m:rPr>
                            <m:nor/>
                          </m:rPr>
                          <a:rPr lang="en-GB" sz="1500" b="1">
                            <a:latin typeface="+mj-lt"/>
                          </a:rPr>
                          <m:t>FP</m:t>
                        </m:r>
                        <m:r>
                          <m:rPr>
                            <m:lit/>
                            <m:nor/>
                          </m:rPr>
                          <a:rPr lang="en-GB" sz="1500" b="1">
                            <a:latin typeface="+mj-lt"/>
                          </a:rPr>
                          <m:t>_</m:t>
                        </m:r>
                        <m:r>
                          <m:rPr>
                            <m:nor/>
                          </m:rPr>
                          <a:rPr lang="en-GB" sz="1500" b="1">
                            <a:latin typeface="+mj-lt"/>
                          </a:rPr>
                          <m:t>INST</m:t>
                        </m:r>
                      </m:e>
                    </m:acc>
                    <m:r>
                      <m:rPr>
                        <m:nor/>
                      </m:rPr>
                      <a:rPr lang="en-GB" sz="1500" b="1">
                        <a:latin typeface="+mj-lt"/>
                      </a:rPr>
                      <m:t>, </m:t>
                    </m:r>
                    <m:acc>
                      <m:accPr>
                        <m:chr m:val="̅"/>
                        <m:ctrlPr>
                          <a:rPr lang="en-GB" sz="1500" b="1" i="1">
                            <a:latin typeface="Cambria Math"/>
                          </a:rPr>
                        </m:ctrlPr>
                      </m:accPr>
                      <m:e>
                        <m:r>
                          <m:rPr>
                            <m:nor/>
                          </m:rPr>
                          <a:rPr lang="en-GB" sz="1500" b="1">
                            <a:latin typeface="+mj-lt"/>
                          </a:rPr>
                          <m:t>L</m:t>
                        </m:r>
                        <m:r>
                          <m:rPr>
                            <m:nor/>
                          </m:rPr>
                          <a:rPr lang="en-GB" sz="1500" b="1">
                            <a:latin typeface="+mj-lt"/>
                          </a:rPr>
                          <m:t>1</m:t>
                        </m:r>
                        <m:r>
                          <m:rPr>
                            <m:lit/>
                            <m:nor/>
                          </m:rPr>
                          <a:rPr lang="en-GB" sz="1500" b="1">
                            <a:latin typeface="+mj-lt"/>
                          </a:rPr>
                          <m:t>_</m:t>
                        </m:r>
                        <m:r>
                          <m:rPr>
                            <m:nor/>
                          </m:rPr>
                          <a:rPr lang="en-GB" sz="1500" b="1">
                            <a:latin typeface="+mj-lt"/>
                          </a:rPr>
                          <m:t>MISS</m:t>
                        </m:r>
                      </m:e>
                    </m:acc>
                    <m:r>
                      <a:rPr lang="en-GB" sz="1500" b="1">
                        <a:latin typeface="Cambria Math"/>
                      </a:rPr>
                      <m:t>}</m:t>
                    </m:r>
                  </m:oMath>
                </a14:m>
                <a:r>
                  <a:rPr lang="en-GB" sz="1500" b="1" dirty="0">
                    <a:latin typeface="+mj-lt"/>
                  </a:rPr>
                  <a:t> </a:t>
                </a:r>
              </a:p>
            </p:txBody>
          </p:sp>
        </mc:Choice>
        <mc:Fallback xmlns="">
          <p:sp>
            <p:nvSpPr>
              <p:cNvPr id="113" name="TextBox 112"/>
              <p:cNvSpPr txBox="1">
                <a:spLocks noRot="1" noChangeAspect="1" noMove="1" noResize="1" noEditPoints="1" noAdjustHandles="1" noChangeArrowheads="1" noChangeShapeType="1" noTextEdit="1"/>
              </p:cNvSpPr>
              <p:nvPr/>
            </p:nvSpPr>
            <p:spPr>
              <a:xfrm>
                <a:off x="4757852" y="6084093"/>
                <a:ext cx="2919008" cy="585673"/>
              </a:xfrm>
              <a:prstGeom prst="rect">
                <a:avLst/>
              </a:prstGeom>
              <a:blipFill rotWithShape="1">
                <a:blip r:embed="rId5"/>
                <a:stretch>
                  <a:fillRect t="-3125" b="-5208"/>
                </a:stretch>
              </a:blipFill>
            </p:spPr>
            <p:txBody>
              <a:bodyPr/>
              <a:lstStyle/>
              <a:p>
                <a:r>
                  <a:rPr lang="en-GB">
                    <a:noFill/>
                  </a:rPr>
                  <a:t> </a:t>
                </a:r>
              </a:p>
            </p:txBody>
          </p:sp>
        </mc:Fallback>
      </mc:AlternateContent>
      <p:sp>
        <p:nvSpPr>
          <p:cNvPr id="114" name="Rectangle 113"/>
          <p:cNvSpPr>
            <a:spLocks noChangeArrowheads="1"/>
          </p:cNvSpPr>
          <p:nvPr/>
        </p:nvSpPr>
        <p:spPr bwMode="auto">
          <a:xfrm>
            <a:off x="4202921" y="1425749"/>
            <a:ext cx="850065" cy="244827"/>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latin typeface="+mj-lt"/>
            </a:endParaRPr>
          </a:p>
        </p:txBody>
      </p:sp>
      <p:cxnSp>
        <p:nvCxnSpPr>
          <p:cNvPr id="3" name="Elbow Connector 2"/>
          <p:cNvCxnSpPr>
            <a:stCxn id="36871" idx="6"/>
            <a:endCxn id="5" idx="0"/>
          </p:cNvCxnSpPr>
          <p:nvPr/>
        </p:nvCxnSpPr>
        <p:spPr bwMode="auto">
          <a:xfrm>
            <a:off x="6553225" y="3665906"/>
            <a:ext cx="760224" cy="528755"/>
          </a:xfrm>
          <a:prstGeom prst="bentConnector2">
            <a:avLst/>
          </a:prstGeom>
          <a:solidFill>
            <a:srgbClr val="00B8FF"/>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198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5343" y="1166001"/>
            <a:ext cx="2829739" cy="534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671652106"/>
      </p:ext>
    </p:extLst>
  </p:cSld>
  <p:clrMapOvr>
    <a:masterClrMapping/>
  </p:clrMapOvr>
  <p:transition advTm="10016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8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68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P spid="36871" grpId="0" animBg="1"/>
      <p:bldP spid="203" grpId="0" animBg="1"/>
      <p:bldP spid="5" grpId="0"/>
      <p:bldP spid="113" grpId="0"/>
      <p:bldP spid="1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4439634" y="5445224"/>
            <a:ext cx="4439520" cy="926017"/>
            <a:chOff x="5397500" y="5662613"/>
            <a:chExt cx="3600450" cy="588059"/>
          </a:xfrm>
        </p:grpSpPr>
        <p:pic>
          <p:nvPicPr>
            <p:cNvPr id="4098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64" y="5662866"/>
              <a:ext cx="3600324" cy="58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1" name="Picture 7" descr="C:\Users\jgonzale\Desktop\ICPADS_Figures\03 Analysis\cpistack_legend_detailed_FRONT.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7500" y="5662613"/>
              <a:ext cx="36004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3" name="Title 1"/>
          <p:cNvSpPr>
            <a:spLocks noGrp="1"/>
          </p:cNvSpPr>
          <p:nvPr>
            <p:ph type="title"/>
          </p:nvPr>
        </p:nvSpPr>
        <p:spPr/>
        <p:txBody>
          <a:bodyPr/>
          <a:lstStyle/>
          <a:p>
            <a:r>
              <a:rPr lang="en-GB" smtClean="0"/>
              <a:t>Use case: CPI breakdown</a:t>
            </a:r>
          </a:p>
        </p:txBody>
      </p:sp>
      <p:grpSp>
        <p:nvGrpSpPr>
          <p:cNvPr id="40964" name="Group 3"/>
          <p:cNvGrpSpPr>
            <a:grpSpLocks/>
          </p:cNvGrpSpPr>
          <p:nvPr/>
        </p:nvGrpSpPr>
        <p:grpSpPr bwMode="auto">
          <a:xfrm>
            <a:off x="4502880" y="3189935"/>
            <a:ext cx="4409280" cy="1993169"/>
            <a:chOff x="5397500" y="3897313"/>
            <a:chExt cx="3600450" cy="1765552"/>
          </a:xfrm>
        </p:grpSpPr>
        <p:pic>
          <p:nvPicPr>
            <p:cNvPr id="4097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7559" y="3897313"/>
              <a:ext cx="3600329" cy="17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9" name="Picture 5" descr="C:\Users\jgonzale\Desktop\ICPADS_Figures\03 Analysis\02_gapgeofem_16\01_gapgeofem_cpistack_detailed.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7500" y="3897313"/>
              <a:ext cx="36004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96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560" y="1252931"/>
            <a:ext cx="3784320" cy="156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3040" y="1042670"/>
            <a:ext cx="3070080" cy="207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18561" y="915936"/>
            <a:ext cx="2351520" cy="362918"/>
          </a:xfrm>
          <a:prstGeom prst="rect">
            <a:avLst/>
          </a:prstGeom>
          <a:noFill/>
        </p:spPr>
        <p:txBody>
          <a:bodyPr lIns="82945" tIns="41473" rIns="82945" bIns="41473">
            <a:spAutoFit/>
          </a:bodyPr>
          <a:lstStyle/>
          <a:p>
            <a:pPr>
              <a:defRPr/>
            </a:pPr>
            <a:r>
              <a:rPr lang="en-GB" b="1" dirty="0" err="1">
                <a:latin typeface="+mj-lt"/>
              </a:rPr>
              <a:t>GAPGeofem</a:t>
            </a:r>
            <a:endParaRPr lang="en-GB" b="1" dirty="0">
              <a:latin typeface="+mj-lt"/>
            </a:endParaRPr>
          </a:p>
        </p:txBody>
      </p:sp>
      <p:grpSp>
        <p:nvGrpSpPr>
          <p:cNvPr id="40969" name="Group 3"/>
          <p:cNvGrpSpPr>
            <a:grpSpLocks/>
          </p:cNvGrpSpPr>
          <p:nvPr/>
        </p:nvGrpSpPr>
        <p:grpSpPr bwMode="auto">
          <a:xfrm>
            <a:off x="7614721" y="1299017"/>
            <a:ext cx="954435" cy="1160266"/>
            <a:chOff x="8600946" y="1332259"/>
            <a:chExt cx="1052941" cy="1279028"/>
          </a:xfrm>
        </p:grpSpPr>
        <p:sp>
          <p:nvSpPr>
            <p:cNvPr id="40970" name="Rectangle 83"/>
            <p:cNvSpPr>
              <a:spLocks noChangeArrowheads="1"/>
            </p:cNvSpPr>
            <p:nvPr/>
          </p:nvSpPr>
          <p:spPr bwMode="auto">
            <a:xfrm>
              <a:off x="8617338" y="1389821"/>
              <a:ext cx="159691" cy="186567"/>
            </a:xfrm>
            <a:prstGeom prst="rect">
              <a:avLst/>
            </a:prstGeom>
            <a:solidFill>
              <a:srgbClr val="0065B3"/>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14" name="TextBox 13"/>
            <p:cNvSpPr txBox="1"/>
            <p:nvPr/>
          </p:nvSpPr>
          <p:spPr bwMode="auto">
            <a:xfrm>
              <a:off x="8785226" y="1332259"/>
              <a:ext cx="868661" cy="288388"/>
            </a:xfrm>
            <a:prstGeom prst="rect">
              <a:avLst/>
            </a:prstGeom>
            <a:noFill/>
          </p:spPr>
          <p:txBody>
            <a:bodyPr wrap="none">
              <a:spAutoFit/>
            </a:bodyPr>
            <a:lstStyle/>
            <a:p>
              <a:pPr>
                <a:defRPr/>
              </a:pPr>
              <a:r>
                <a:rPr lang="en-GB" sz="1100" b="1" dirty="0">
                  <a:latin typeface="+mj-lt"/>
                </a:rPr>
                <a:t>Cluster 1</a:t>
              </a:r>
            </a:p>
          </p:txBody>
        </p:sp>
        <p:sp>
          <p:nvSpPr>
            <p:cNvPr id="40972" name="Rectangle 85"/>
            <p:cNvSpPr>
              <a:spLocks noChangeArrowheads="1"/>
            </p:cNvSpPr>
            <p:nvPr/>
          </p:nvSpPr>
          <p:spPr bwMode="auto">
            <a:xfrm>
              <a:off x="8617338" y="1706143"/>
              <a:ext cx="159691" cy="186567"/>
            </a:xfrm>
            <a:prstGeom prst="rect">
              <a:avLst/>
            </a:prstGeom>
            <a:solidFill>
              <a:srgbClr val="FF00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16" name="TextBox 15"/>
            <p:cNvSpPr txBox="1"/>
            <p:nvPr/>
          </p:nvSpPr>
          <p:spPr bwMode="auto">
            <a:xfrm>
              <a:off x="8785226" y="1648184"/>
              <a:ext cx="868661" cy="288388"/>
            </a:xfrm>
            <a:prstGeom prst="rect">
              <a:avLst/>
            </a:prstGeom>
            <a:noFill/>
          </p:spPr>
          <p:txBody>
            <a:bodyPr wrap="none">
              <a:spAutoFit/>
            </a:bodyPr>
            <a:lstStyle/>
            <a:p>
              <a:pPr>
                <a:defRPr/>
              </a:pPr>
              <a:r>
                <a:rPr lang="en-GB" sz="1100" b="1" dirty="0">
                  <a:latin typeface="+mj-lt"/>
                </a:rPr>
                <a:t>Cluster 2</a:t>
              </a:r>
            </a:p>
          </p:txBody>
        </p:sp>
        <p:sp>
          <p:nvSpPr>
            <p:cNvPr id="40974" name="Rectangle 85"/>
            <p:cNvSpPr>
              <a:spLocks noChangeArrowheads="1"/>
            </p:cNvSpPr>
            <p:nvPr/>
          </p:nvSpPr>
          <p:spPr bwMode="auto">
            <a:xfrm>
              <a:off x="8609142" y="2038372"/>
              <a:ext cx="159691" cy="186567"/>
            </a:xfrm>
            <a:prstGeom prst="rect">
              <a:avLst/>
            </a:prstGeom>
            <a:solidFill>
              <a:srgbClr val="FFC00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18" name="TextBox 17"/>
            <p:cNvSpPr txBox="1"/>
            <p:nvPr/>
          </p:nvSpPr>
          <p:spPr bwMode="auto">
            <a:xfrm>
              <a:off x="8777283" y="1979985"/>
              <a:ext cx="868661" cy="288388"/>
            </a:xfrm>
            <a:prstGeom prst="rect">
              <a:avLst/>
            </a:prstGeom>
            <a:noFill/>
          </p:spPr>
          <p:txBody>
            <a:bodyPr wrap="none">
              <a:spAutoFit/>
            </a:bodyPr>
            <a:lstStyle/>
            <a:p>
              <a:pPr>
                <a:defRPr/>
              </a:pPr>
              <a:r>
                <a:rPr lang="en-GB" sz="1100" b="1" dirty="0">
                  <a:latin typeface="+mj-lt"/>
                </a:rPr>
                <a:t>Cluster 3</a:t>
              </a:r>
            </a:p>
          </p:txBody>
        </p:sp>
        <p:sp>
          <p:nvSpPr>
            <p:cNvPr id="40976" name="Rectangle 85"/>
            <p:cNvSpPr>
              <a:spLocks noChangeArrowheads="1"/>
            </p:cNvSpPr>
            <p:nvPr/>
          </p:nvSpPr>
          <p:spPr bwMode="auto">
            <a:xfrm>
              <a:off x="8600946" y="2365838"/>
              <a:ext cx="159691" cy="186567"/>
            </a:xfrm>
            <a:prstGeom prst="rect">
              <a:avLst/>
            </a:prstGeom>
            <a:solidFill>
              <a:srgbClr val="00B050"/>
            </a:solidFill>
            <a:ln w="9525"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20" name="TextBox 19"/>
            <p:cNvSpPr txBox="1"/>
            <p:nvPr/>
          </p:nvSpPr>
          <p:spPr bwMode="auto">
            <a:xfrm>
              <a:off x="8769340" y="2322899"/>
              <a:ext cx="868661" cy="288388"/>
            </a:xfrm>
            <a:prstGeom prst="rect">
              <a:avLst/>
            </a:prstGeom>
            <a:noFill/>
          </p:spPr>
          <p:txBody>
            <a:bodyPr wrap="none">
              <a:spAutoFit/>
            </a:bodyPr>
            <a:lstStyle/>
            <a:p>
              <a:pPr>
                <a:defRPr/>
              </a:pPr>
              <a:r>
                <a:rPr lang="en-GB" sz="1100" b="1" dirty="0">
                  <a:latin typeface="+mj-lt"/>
                </a:rPr>
                <a:t>Cluster 4</a:t>
              </a:r>
            </a:p>
          </p:txBody>
        </p:sp>
      </p:grpSp>
      <p:pic>
        <p:nvPicPr>
          <p:cNvPr id="1843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536" y="3741958"/>
            <a:ext cx="3682251" cy="144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3 CuadroTexto"/>
          <p:cNvSpPr txBox="1"/>
          <p:nvPr/>
        </p:nvSpPr>
        <p:spPr>
          <a:xfrm>
            <a:off x="249905" y="5653668"/>
            <a:ext cx="3288832" cy="474394"/>
          </a:xfrm>
          <a:prstGeom prst="rect">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lIns="58327" tIns="29163" rIns="58327" bIns="29163">
            <a:spAutoFit/>
          </a:bodyP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GB" sz="900" b="1" dirty="0">
                <a:latin typeface="+mj-lt"/>
              </a:rPr>
              <a:t>“CPI analysis on POWER5. Parts 1 &amp; 2”</a:t>
            </a:r>
          </a:p>
          <a:p>
            <a:pPr algn="r"/>
            <a:r>
              <a:rPr lang="en-GB" sz="900" dirty="0">
                <a:latin typeface="+mj-lt"/>
              </a:rPr>
              <a:t>IBM Systems &amp; Technology Group Systems Performance. </a:t>
            </a:r>
            <a:r>
              <a:rPr lang="en-GB" sz="900" dirty="0">
                <a:solidFill>
                  <a:srgbClr val="0F1AF5"/>
                </a:solidFill>
                <a:latin typeface="+mj-lt"/>
              </a:rPr>
              <a:t>https://www.ibm.com/developerworks/library/pa-cpipower[1-2]</a:t>
            </a:r>
          </a:p>
        </p:txBody>
      </p:sp>
    </p:spTree>
    <p:extLst>
      <p:ext uri="{BB962C8B-B14F-4D97-AF65-F5344CB8AC3E}">
        <p14:creationId xmlns:p14="http://schemas.microsoft.com/office/powerpoint/2010/main" val="193038047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smtClean="0"/>
              <a:t>The </a:t>
            </a:r>
            <a:r>
              <a:rPr lang="en-US" dirty="0"/>
              <a:t>p</a:t>
            </a:r>
            <a:r>
              <a:rPr lang="en-US" dirty="0" smtClean="0"/>
              <a:t>otential </a:t>
            </a:r>
            <a:r>
              <a:rPr lang="en-US" dirty="0"/>
              <a:t>of hybrid/accelerator parallelization</a:t>
            </a:r>
          </a:p>
        </p:txBody>
      </p:sp>
      <p:sp>
        <p:nvSpPr>
          <p:cNvPr id="695299" name="Rectangle 3"/>
          <p:cNvSpPr>
            <a:spLocks noGrp="1" noChangeArrowheads="1"/>
          </p:cNvSpPr>
          <p:nvPr>
            <p:ph type="body" idx="1"/>
          </p:nvPr>
        </p:nvSpPr>
        <p:spPr>
          <a:xfrm>
            <a:off x="457647" y="1232297"/>
            <a:ext cx="5078760" cy="4893469"/>
          </a:xfrm>
        </p:spPr>
        <p:txBody>
          <a:bodyPr>
            <a:normAutofit/>
          </a:bodyPr>
          <a:lstStyle/>
          <a:p>
            <a:r>
              <a:rPr lang="en-US" sz="2000" b="1" dirty="0"/>
              <a:t>Hybrid </a:t>
            </a:r>
            <a:r>
              <a:rPr lang="en-US" sz="2000" b="1" dirty="0" smtClean="0"/>
              <a:t>parallelization</a:t>
            </a:r>
            <a:endParaRPr lang="en-US" sz="2000" dirty="0"/>
          </a:p>
          <a:p>
            <a:pPr lvl="1"/>
            <a:r>
              <a:rPr lang="en-US" sz="1800" dirty="0"/>
              <a:t>Speedup SELECTED regions by the </a:t>
            </a:r>
            <a:r>
              <a:rPr lang="en-US" sz="1800" dirty="0" err="1"/>
              <a:t>CPUratio</a:t>
            </a:r>
            <a:r>
              <a:rPr lang="en-US" sz="1800" dirty="0"/>
              <a:t> </a:t>
            </a:r>
            <a:r>
              <a:rPr lang="en-US" sz="1800" dirty="0" smtClean="0"/>
              <a:t>factor</a:t>
            </a:r>
            <a:endParaRPr lang="en-US" sz="1800" dirty="0"/>
          </a:p>
          <a:p>
            <a:r>
              <a:rPr lang="en-US" sz="2000" dirty="0"/>
              <a:t>We do need to overcome the </a:t>
            </a:r>
            <a:r>
              <a:rPr lang="en-US" sz="2000" b="1" dirty="0"/>
              <a:t>hybrid Amdahl’s law </a:t>
            </a:r>
          </a:p>
          <a:p>
            <a:pPr lvl="1"/>
            <a:r>
              <a:rPr lang="en-US" sz="1800" b="1" dirty="0">
                <a:sym typeface="Wingdings" pitchFamily="2" charset="2"/>
              </a:rPr>
              <a:t> asynchrony + Load balancing mechanisms !!!</a:t>
            </a:r>
            <a:endParaRPr lang="en-US" sz="1800" b="1" dirty="0"/>
          </a:p>
        </p:txBody>
      </p:sp>
      <p:pic>
        <p:nvPicPr>
          <p:cNvPr id="69530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1789" y="846088"/>
            <a:ext cx="2378646" cy="2261444"/>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7" y="3557365"/>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889" y="3557365"/>
            <a:ext cx="3192363"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530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610" y="3529460"/>
            <a:ext cx="3191247" cy="316334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5304" name="Text Box 8"/>
          <p:cNvSpPr txBox="1">
            <a:spLocks noChangeArrowheads="1"/>
          </p:cNvSpPr>
          <p:nvPr/>
        </p:nvSpPr>
        <p:spPr bwMode="auto">
          <a:xfrm>
            <a:off x="1751335" y="4122168"/>
            <a:ext cx="80444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93.67%</a:t>
            </a:r>
          </a:p>
        </p:txBody>
      </p:sp>
      <p:sp>
        <p:nvSpPr>
          <p:cNvPr id="695305" name="Text Box 9"/>
          <p:cNvSpPr txBox="1">
            <a:spLocks noChangeArrowheads="1"/>
          </p:cNvSpPr>
          <p:nvPr/>
        </p:nvSpPr>
        <p:spPr bwMode="auto">
          <a:xfrm>
            <a:off x="4587627" y="4122168"/>
            <a:ext cx="776461"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97.49%</a:t>
            </a:r>
          </a:p>
        </p:txBody>
      </p:sp>
      <p:sp>
        <p:nvSpPr>
          <p:cNvPr id="695306" name="Text Box 10"/>
          <p:cNvSpPr txBox="1">
            <a:spLocks noChangeArrowheads="1"/>
          </p:cNvSpPr>
          <p:nvPr/>
        </p:nvSpPr>
        <p:spPr bwMode="auto">
          <a:xfrm>
            <a:off x="7676183" y="4173514"/>
            <a:ext cx="784249"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algn="ctr" eaLnBrk="0" hangingPunct="0"/>
            <a:r>
              <a:rPr lang="en-US" sz="1400">
                <a:latin typeface="Arial" pitchFamily="34" charset="0"/>
              </a:rPr>
              <a:t>99.11%</a:t>
            </a:r>
          </a:p>
        </p:txBody>
      </p:sp>
      <p:sp>
        <p:nvSpPr>
          <p:cNvPr id="695307" name="Line 11"/>
          <p:cNvSpPr>
            <a:spLocks noChangeShapeType="1"/>
          </p:cNvSpPr>
          <p:nvPr/>
        </p:nvSpPr>
        <p:spPr bwMode="auto">
          <a:xfrm>
            <a:off x="6602388"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08" name="AutoShape 12"/>
          <p:cNvCxnSpPr>
            <a:cxnSpLocks noChangeShapeType="1"/>
            <a:stCxn id="695304" idx="0"/>
            <a:endCxn id="695307" idx="1"/>
          </p:cNvCxnSpPr>
          <p:nvPr/>
        </p:nvCxnSpPr>
        <p:spPr bwMode="auto">
          <a:xfrm flipV="1">
            <a:off x="2153556" y="3124275"/>
            <a:ext cx="4448833"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09" name="Line 13"/>
          <p:cNvSpPr>
            <a:spLocks noChangeShapeType="1"/>
          </p:cNvSpPr>
          <p:nvPr/>
        </p:nvSpPr>
        <p:spPr bwMode="auto">
          <a:xfrm>
            <a:off x="7159377" y="2315022"/>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0" name="AutoShape 14"/>
          <p:cNvCxnSpPr>
            <a:cxnSpLocks noChangeShapeType="1"/>
            <a:stCxn id="695305" idx="0"/>
            <a:endCxn id="695309" idx="1"/>
          </p:cNvCxnSpPr>
          <p:nvPr/>
        </p:nvCxnSpPr>
        <p:spPr bwMode="auto">
          <a:xfrm flipV="1">
            <a:off x="4975858" y="3124275"/>
            <a:ext cx="2183520" cy="997893"/>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1" name="Line 15"/>
          <p:cNvSpPr>
            <a:spLocks noChangeShapeType="1"/>
          </p:cNvSpPr>
          <p:nvPr/>
        </p:nvSpPr>
        <p:spPr bwMode="auto">
          <a:xfrm>
            <a:off x="7969746" y="2263676"/>
            <a:ext cx="0" cy="809253"/>
          </a:xfrm>
          <a:prstGeom prst="line">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4" rIns="64288" bIns="32144"/>
          <a:lstStyle/>
          <a:p>
            <a:endParaRPr lang="en-US"/>
          </a:p>
        </p:txBody>
      </p:sp>
      <p:cxnSp>
        <p:nvCxnSpPr>
          <p:cNvPr id="695312" name="AutoShape 16"/>
          <p:cNvCxnSpPr>
            <a:cxnSpLocks noChangeShapeType="1"/>
            <a:stCxn id="695306" idx="0"/>
            <a:endCxn id="695311" idx="1"/>
          </p:cNvCxnSpPr>
          <p:nvPr/>
        </p:nvCxnSpPr>
        <p:spPr bwMode="auto">
          <a:xfrm flipH="1" flipV="1">
            <a:off x="7969747" y="3072929"/>
            <a:ext cx="98561" cy="1100585"/>
          </a:xfrm>
          <a:prstGeom prst="straightConnector1">
            <a:avLst/>
          </a:prstGeom>
          <a:noFill/>
          <a:ln w="38100">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5313" name="Text Box 17"/>
          <p:cNvSpPr txBox="1">
            <a:spLocks noChangeArrowheads="1"/>
          </p:cNvSpPr>
          <p:nvPr/>
        </p:nvSpPr>
        <p:spPr bwMode="auto">
          <a:xfrm>
            <a:off x="7591351" y="2872012"/>
            <a:ext cx="1230065"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Code region</a:t>
            </a:r>
          </a:p>
        </p:txBody>
      </p:sp>
      <p:sp>
        <p:nvSpPr>
          <p:cNvPr id="695314" name="Text Box 18"/>
          <p:cNvSpPr txBox="1">
            <a:spLocks noChangeArrowheads="1"/>
          </p:cNvSpPr>
          <p:nvPr/>
        </p:nvSpPr>
        <p:spPr bwMode="auto">
          <a:xfrm rot="16200000">
            <a:off x="5043042" y="1794835"/>
            <a:ext cx="1366242" cy="281350"/>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288" tIns="32145" rIns="64288" bIns="32145">
            <a:spAutoFit/>
          </a:bodyPr>
          <a:lstStyle/>
          <a:p>
            <a:pPr eaLnBrk="0" hangingPunct="0"/>
            <a:r>
              <a:rPr lang="en-US" sz="1400">
                <a:latin typeface="Arial" pitchFamily="34" charset="0"/>
              </a:rPr>
              <a:t>%elapsed time</a:t>
            </a:r>
          </a:p>
        </p:txBody>
      </p:sp>
      <p:pic>
        <p:nvPicPr>
          <p:cNvPr id="695315" name="Picture 19" descr="Cluster ID_GADGET_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6119" y="897434"/>
            <a:ext cx="2550541" cy="78581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7"/>
          <p:cNvSpPr txBox="1">
            <a:spLocks noChangeArrowheads="1"/>
          </p:cNvSpPr>
          <p:nvPr/>
        </p:nvSpPr>
        <p:spPr bwMode="auto">
          <a:xfrm>
            <a:off x="7035229" y="1622912"/>
            <a:ext cx="1941432" cy="281361"/>
          </a:xfrm>
          <a:prstGeom prst="rect">
            <a:avLst/>
          </a:prstGeom>
          <a:solidFill>
            <a:schemeClr val="bg1"/>
          </a:solidFill>
          <a:ln w="57150" algn="ctr">
            <a:solidFill>
              <a:srgbClr val="01FFC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4288" tIns="32145" rIns="64288" bIns="32145">
            <a:spAutoFit/>
          </a:bodyPr>
          <a:lstStyle/>
          <a:p>
            <a:pPr eaLnBrk="0" hangingPunct="0"/>
            <a:r>
              <a:rPr lang="en-US" sz="1400" dirty="0">
                <a:latin typeface="Arial" pitchFamily="34" charset="0"/>
              </a:rPr>
              <a:t>GADGET, 128 </a:t>
            </a:r>
            <a:r>
              <a:rPr lang="en-US" sz="1400" dirty="0" err="1">
                <a:latin typeface="Arial" pitchFamily="34" charset="0"/>
              </a:rPr>
              <a:t>procs</a:t>
            </a:r>
            <a:endParaRPr lang="en-US" sz="1400" dirty="0">
              <a:latin typeface="Arial" pitchFamily="34" charset="0"/>
            </a:endParaRPr>
          </a:p>
        </p:txBody>
      </p:sp>
    </p:spTree>
    <p:extLst>
      <p:ext uri="{BB962C8B-B14F-4D97-AF65-F5344CB8AC3E}">
        <p14:creationId xmlns:p14="http://schemas.microsoft.com/office/powerpoint/2010/main" val="234903449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GB" i="1" dirty="0"/>
              <a:t>What-if we improve the application?</a:t>
            </a:r>
            <a:endParaRPr lang="en-GB" dirty="0" smtClean="0"/>
          </a:p>
        </p:txBody>
      </p:sp>
      <p:pic>
        <p:nvPicPr>
          <p:cNvPr id="47108" name="Picture 5" descr="G:\home\jgonzale\Thesis Document\analysis\figures\pepc\pepc_clusters_timel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20" y="4212443"/>
            <a:ext cx="3919680" cy="140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81" y="1404148"/>
            <a:ext cx="4252320" cy="255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640" y="1535201"/>
            <a:ext cx="4049280" cy="39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8854" y="899428"/>
            <a:ext cx="813043" cy="369332"/>
          </a:xfrm>
          <a:prstGeom prst="rect">
            <a:avLst/>
          </a:prstGeom>
          <a:noFill/>
          <a:ln>
            <a:solidFill>
              <a:srgbClr val="002060"/>
            </a:solidFill>
          </a:ln>
        </p:spPr>
        <p:txBody>
          <a:bodyPr wrap="none" rtlCol="0">
            <a:spAutoFit/>
          </a:bodyPr>
          <a:lstStyle/>
          <a:p>
            <a:r>
              <a:rPr lang="en-US" dirty="0" smtClean="0"/>
              <a:t>PEPC</a:t>
            </a:r>
            <a:endParaRPr lang="en-US" dirty="0"/>
          </a:p>
        </p:txBody>
      </p:sp>
    </p:spTree>
    <p:custDataLst>
      <p:tags r:id="rId1"/>
    </p:custDataLst>
    <p:extLst>
      <p:ext uri="{BB962C8B-B14F-4D97-AF65-F5344CB8AC3E}">
        <p14:creationId xmlns:p14="http://schemas.microsoft.com/office/powerpoint/2010/main" val="1993877799"/>
      </p:ext>
    </p:extLst>
  </p:cSld>
  <p:clrMapOvr>
    <a:masterClrMapping/>
  </p:clrMapOvr>
  <p:transition advTm="144379"/>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5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161" y="4615301"/>
            <a:ext cx="1764000" cy="149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5545" name="Group 10"/>
          <p:cNvGrpSpPr>
            <a:grpSpLocks/>
          </p:cNvGrpSpPr>
          <p:nvPr/>
        </p:nvGrpSpPr>
        <p:grpSpPr bwMode="auto">
          <a:xfrm>
            <a:off x="652321" y="4590818"/>
            <a:ext cx="7526700" cy="1330700"/>
            <a:chOff x="982663" y="4859338"/>
            <a:chExt cx="8297634" cy="1466850"/>
          </a:xfrm>
        </p:grpSpPr>
        <p:pic>
          <p:nvPicPr>
            <p:cNvPr id="48144" name="Picture 2" descr="G:\home\jgonzale\Thesis Document\analysis\figures\pepc\pepc_bal_timeli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663" y="4859338"/>
              <a:ext cx="69913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7973988" y="5054601"/>
              <a:ext cx="1306309" cy="407120"/>
            </a:xfrm>
            <a:prstGeom prst="rect">
              <a:avLst/>
            </a:prstGeom>
          </p:spPr>
          <p:txBody>
            <a:bodyPr wrap="none">
              <a:spAutoFit/>
            </a:bodyPr>
            <a:lstStyle/>
            <a:p>
              <a:pPr eaLnBrk="0" hangingPunct="0">
                <a:buClr>
                  <a:srgbClr val="000000"/>
                </a:buClr>
                <a:buSzPct val="100000"/>
                <a:buFont typeface="Times New Roman" pitchFamily="16" charset="0"/>
                <a:buNone/>
                <a:defRPr/>
              </a:pPr>
              <a:r>
                <a:rPr lang="en-GB" b="1" dirty="0">
                  <a:solidFill>
                    <a:schemeClr val="tx1"/>
                  </a:solidFill>
                  <a:latin typeface="+mj-lt"/>
                  <a:ea typeface="+mn-ea"/>
                  <a:cs typeface="+mn-cs"/>
                </a:rPr>
                <a:t>19% gain</a:t>
              </a:r>
            </a:p>
          </p:txBody>
        </p:sp>
      </p:grpSp>
      <p:sp>
        <p:nvSpPr>
          <p:cNvPr id="48133" name="Title 1"/>
          <p:cNvSpPr>
            <a:spLocks noGrp="1"/>
          </p:cNvSpPr>
          <p:nvPr>
            <p:ph type="title"/>
          </p:nvPr>
        </p:nvSpPr>
        <p:spPr/>
        <p:txBody>
          <a:bodyPr/>
          <a:lstStyle/>
          <a:p>
            <a:r>
              <a:rPr lang="en-GB" i="1" dirty="0" smtClean="0"/>
              <a:t>What-if we improve the application?</a:t>
            </a:r>
          </a:p>
        </p:txBody>
      </p:sp>
      <p:pic>
        <p:nvPicPr>
          <p:cNvPr id="48134" name="Picture 2" descr="G:\home\jgonzale\Thesis Document\analysis\figures\pepc\pepc_nominal_time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20" y="1128695"/>
            <a:ext cx="6341760" cy="1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9" name="Group 2"/>
          <p:cNvGrpSpPr>
            <a:grpSpLocks/>
          </p:cNvGrpSpPr>
          <p:nvPr/>
        </p:nvGrpSpPr>
        <p:grpSpPr bwMode="auto">
          <a:xfrm>
            <a:off x="629281" y="2892880"/>
            <a:ext cx="7526701" cy="1330700"/>
            <a:chOff x="982663" y="4859338"/>
            <a:chExt cx="8297636" cy="1466850"/>
          </a:xfrm>
        </p:grpSpPr>
        <p:pic>
          <p:nvPicPr>
            <p:cNvPr id="48142" name="Picture 3" descr="G:\home\jgonzale\Thesis Document\analysis\figures\pepc\pepc_ipc08_tim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663" y="4859338"/>
              <a:ext cx="69913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973989" y="5054600"/>
              <a:ext cx="1306310" cy="407120"/>
            </a:xfrm>
            <a:prstGeom prst="rect">
              <a:avLst/>
            </a:prstGeom>
          </p:spPr>
          <p:txBody>
            <a:bodyPr wrap="none">
              <a:spAutoFit/>
            </a:bodyPr>
            <a:lstStyle/>
            <a:p>
              <a:pPr eaLnBrk="0" hangingPunct="0">
                <a:buClr>
                  <a:srgbClr val="000000"/>
                </a:buClr>
                <a:buSzPct val="100000"/>
                <a:buFont typeface="Times New Roman" pitchFamily="16" charset="0"/>
                <a:buNone/>
                <a:defRPr/>
              </a:pPr>
              <a:r>
                <a:rPr lang="en-GB" b="1" dirty="0">
                  <a:solidFill>
                    <a:schemeClr val="tx1"/>
                  </a:solidFill>
                  <a:latin typeface="+mj-lt"/>
                  <a:ea typeface="+mn-ea"/>
                  <a:cs typeface="+mn-cs"/>
                </a:rPr>
                <a:t>13% gain</a:t>
              </a:r>
            </a:p>
          </p:txBody>
        </p:sp>
      </p:grpSp>
      <p:sp>
        <p:nvSpPr>
          <p:cNvPr id="15" name="Rectangle 14"/>
          <p:cNvSpPr/>
          <p:nvPr/>
        </p:nvSpPr>
        <p:spPr bwMode="auto">
          <a:xfrm>
            <a:off x="587520" y="2442113"/>
            <a:ext cx="5552640" cy="475250"/>
          </a:xfrm>
          <a:prstGeom prst="rect">
            <a:avLst/>
          </a:prstGeom>
        </p:spPr>
        <p:txBody>
          <a:bodyPr lIns="82945" tIns="41473" rIns="82945" bIns="41473">
            <a:spAutoFit/>
          </a:bodyPr>
          <a:lstStyle/>
          <a:p>
            <a:pPr eaLnBrk="0" hangingPunct="0">
              <a:buClr>
                <a:srgbClr val="000000"/>
              </a:buClr>
              <a:buSzPct val="100000"/>
              <a:buFont typeface="Times New Roman" pitchFamily="16" charset="0"/>
              <a:buNone/>
              <a:defRPr/>
            </a:pPr>
            <a:r>
              <a:rPr lang="en-GB" sz="2500" b="1" dirty="0">
                <a:solidFill>
                  <a:srgbClr val="0065B3"/>
                </a:solidFill>
                <a:latin typeface="+mj-lt"/>
              </a:rPr>
              <a:t>… we increase the IPC of Cluster1?</a:t>
            </a:r>
          </a:p>
        </p:txBody>
      </p:sp>
      <p:pic>
        <p:nvPicPr>
          <p:cNvPr id="65554"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7521" y="2941846"/>
            <a:ext cx="3005280" cy="180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5" name="Picture 1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0881" y="3340767"/>
            <a:ext cx="568800" cy="93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bwMode="auto">
          <a:xfrm>
            <a:off x="587520" y="4140052"/>
            <a:ext cx="5552640" cy="475250"/>
          </a:xfrm>
          <a:prstGeom prst="rect">
            <a:avLst/>
          </a:prstGeom>
        </p:spPr>
        <p:txBody>
          <a:bodyPr lIns="82945" tIns="41473" rIns="82945" bIns="41473">
            <a:spAutoFit/>
          </a:bodyPr>
          <a:lstStyle/>
          <a:p>
            <a:pPr eaLnBrk="0" hangingPunct="0">
              <a:buClr>
                <a:srgbClr val="000000"/>
              </a:buClr>
              <a:buSzPct val="100000"/>
              <a:buFont typeface="Times New Roman" pitchFamily="16" charset="0"/>
              <a:buNone/>
              <a:defRPr/>
            </a:pPr>
            <a:r>
              <a:rPr lang="en-GB" sz="2500" b="1" dirty="0">
                <a:solidFill>
                  <a:srgbClr val="0065B3"/>
                </a:solidFill>
                <a:latin typeface="+mj-lt"/>
              </a:rPr>
              <a:t>… we balance Clusters 1 &amp; 2?</a:t>
            </a:r>
          </a:p>
        </p:txBody>
      </p:sp>
      <p:grpSp>
        <p:nvGrpSpPr>
          <p:cNvPr id="14" name="Group 13"/>
          <p:cNvGrpSpPr/>
          <p:nvPr/>
        </p:nvGrpSpPr>
        <p:grpSpPr>
          <a:xfrm>
            <a:off x="1203840" y="6145224"/>
            <a:ext cx="1768320" cy="230832"/>
            <a:chOff x="1327150" y="6773976"/>
            <a:chExt cx="1949450" cy="254450"/>
          </a:xfrm>
        </p:grpSpPr>
        <p:cxnSp>
          <p:nvCxnSpPr>
            <p:cNvPr id="5" name="Straight Arrow Connector 4"/>
            <p:cNvCxnSpPr/>
            <p:nvPr/>
          </p:nvCxnSpPr>
          <p:spPr bwMode="auto">
            <a:xfrm>
              <a:off x="1327150" y="6804173"/>
              <a:ext cx="1949450" cy="0"/>
            </a:xfrm>
            <a:prstGeom prst="straightConnector1">
              <a:avLst/>
            </a:prstGeom>
            <a:solidFill>
              <a:srgbClr val="00B8FF"/>
            </a:solidFill>
            <a:ln w="254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973900" y="6773976"/>
              <a:ext cx="726673" cy="254450"/>
            </a:xfrm>
            <a:prstGeom prst="rect">
              <a:avLst/>
            </a:prstGeom>
            <a:noFill/>
          </p:spPr>
          <p:txBody>
            <a:bodyPr wrap="none" rtlCol="0">
              <a:spAutoFit/>
            </a:bodyPr>
            <a:lstStyle/>
            <a:p>
              <a:r>
                <a:rPr lang="en-GB" sz="900" b="1" dirty="0">
                  <a:latin typeface="+mj-lt"/>
                </a:rPr>
                <a:t>Duration</a:t>
              </a:r>
            </a:p>
          </p:txBody>
        </p:sp>
      </p:grpSp>
      <p:grpSp>
        <p:nvGrpSpPr>
          <p:cNvPr id="18" name="Group 17"/>
          <p:cNvGrpSpPr/>
          <p:nvPr/>
        </p:nvGrpSpPr>
        <p:grpSpPr>
          <a:xfrm>
            <a:off x="883085" y="4615301"/>
            <a:ext cx="230832" cy="1491997"/>
            <a:chOff x="973540" y="5231977"/>
            <a:chExt cx="254476" cy="1500188"/>
          </a:xfrm>
        </p:grpSpPr>
        <p:cxnSp>
          <p:nvCxnSpPr>
            <p:cNvPr id="17" name="Straight Arrow Connector 16"/>
            <p:cNvCxnSpPr/>
            <p:nvPr/>
          </p:nvCxnSpPr>
          <p:spPr bwMode="auto">
            <a:xfrm>
              <a:off x="1223888" y="5231977"/>
              <a:ext cx="0" cy="1500188"/>
            </a:xfrm>
            <a:prstGeom prst="straightConnector1">
              <a:avLst/>
            </a:prstGeom>
            <a:solidFill>
              <a:srgbClr val="00B8FF"/>
            </a:solidFill>
            <a:ln w="254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p:nvPr/>
          </p:nvSpPr>
          <p:spPr>
            <a:xfrm rot="16200000">
              <a:off x="717813" y="5854833"/>
              <a:ext cx="765929" cy="254476"/>
            </a:xfrm>
            <a:prstGeom prst="rect">
              <a:avLst/>
            </a:prstGeom>
            <a:noFill/>
          </p:spPr>
          <p:txBody>
            <a:bodyPr wrap="none" rtlCol="0">
              <a:spAutoFit/>
            </a:bodyPr>
            <a:lstStyle/>
            <a:p>
              <a:r>
                <a:rPr lang="en-GB" sz="900" b="1" dirty="0">
                  <a:latin typeface="+mj-lt"/>
                </a:rPr>
                <a:t>Processes</a:t>
              </a:r>
            </a:p>
          </p:txBody>
        </p:sp>
      </p:grpSp>
      <p:pic>
        <p:nvPicPr>
          <p:cNvPr id="65557"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8161" y="4615301"/>
            <a:ext cx="1764000" cy="149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13693187"/>
      </p:ext>
    </p:extLst>
  </p:cSld>
  <p:clrMapOvr>
    <a:masterClrMapping/>
  </p:clrMapOvr>
  <p:transition advTm="15250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5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5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path" presetSubtype="0" accel="50000" decel="50000" fill="hold" nodeType="clickEffect">
                                  <p:stCondLst>
                                    <p:cond delay="0"/>
                                  </p:stCondLst>
                                  <p:childTnLst>
                                    <p:animMotion origin="layout" path="M -4.88189E-6 1.83536E-6 L 0.06819 0.00042 " pathEditMode="relative" rAng="0" ptsTypes="AA">
                                      <p:cBhvr>
                                        <p:cTn id="16" dur="2000" fill="hold"/>
                                        <p:tgtEl>
                                          <p:spTgt spid="65555"/>
                                        </p:tgtEl>
                                        <p:attrNameLst>
                                          <p:attrName>ppt_x</p:attrName>
                                          <p:attrName>ppt_y</p:attrName>
                                        </p:attrNameLst>
                                      </p:cBhvr>
                                      <p:rCtr x="3402" y="21"/>
                                    </p:animMotion>
                                  </p:childTnLst>
                                </p:cTn>
                              </p:par>
                              <p:par>
                                <p:cTn id="17" presetID="1" presetClass="entr" presetSubtype="0" fill="hold" nodeType="withEffect">
                                  <p:stCondLst>
                                    <p:cond delay="0"/>
                                  </p:stCondLst>
                                  <p:childTnLst>
                                    <p:set>
                                      <p:cBhvr>
                                        <p:cTn id="18" dur="1" fill="hold">
                                          <p:stCondLst>
                                            <p:cond delay="0"/>
                                          </p:stCondLst>
                                        </p:cTn>
                                        <p:tgtEl>
                                          <p:spTgt spid="6555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55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555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5555"/>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55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5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xit" presetSubtype="0" fill="hold" nodeType="clickEffect">
                                  <p:stCondLst>
                                    <p:cond delay="0"/>
                                  </p:stCondLst>
                                  <p:childTnLst>
                                    <p:animEffect transition="out" filter="fade">
                                      <p:cBhvr>
                                        <p:cTn id="44" dur="500"/>
                                        <p:tgtEl>
                                          <p:spTgt spid="65557"/>
                                        </p:tgtEl>
                                      </p:cBhvr>
                                    </p:animEffect>
                                    <p:set>
                                      <p:cBhvr>
                                        <p:cTn id="45" dur="1" fill="hold">
                                          <p:stCondLst>
                                            <p:cond delay="499"/>
                                          </p:stCondLst>
                                        </p:cTn>
                                        <p:tgtEl>
                                          <p:spTgt spid="65557"/>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65545"/>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6555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8"/>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Instantaneous metrics at “no” cost</a:t>
            </a:r>
            <a:endParaRPr lang="es-ES" dirty="0"/>
          </a:p>
        </p:txBody>
      </p:sp>
      <p:sp>
        <p:nvSpPr>
          <p:cNvPr id="14337" name="Rectangle 3"/>
          <p:cNvSpPr>
            <a:spLocks noGrp="1"/>
          </p:cNvSpPr>
          <p:nvPr>
            <p:ph idx="1"/>
          </p:nvPr>
        </p:nvSpPr>
        <p:spPr/>
        <p:txBody>
          <a:bodyPr/>
          <a:lstStyle/>
          <a:p>
            <a:r>
              <a:rPr lang="en-US" smtClean="0"/>
              <a:t>… to get extreme detail with minimal overhead</a:t>
            </a:r>
          </a:p>
          <a:p>
            <a:endParaRPr lang="en-US" dirty="0" smtClean="0"/>
          </a:p>
        </p:txBody>
      </p:sp>
      <p:grpSp>
        <p:nvGrpSpPr>
          <p:cNvPr id="4" name="Agrupar 3"/>
          <p:cNvGrpSpPr/>
          <p:nvPr/>
        </p:nvGrpSpPr>
        <p:grpSpPr>
          <a:xfrm>
            <a:off x="306239" y="1586327"/>
            <a:ext cx="7866161" cy="675886"/>
            <a:chOff x="306239" y="1586327"/>
            <a:chExt cx="7866161" cy="675886"/>
          </a:xfrm>
        </p:grpSpPr>
        <p:grpSp>
          <p:nvGrpSpPr>
            <p:cNvPr id="14339" name="60 Grupo"/>
            <p:cNvGrpSpPr>
              <a:grpSpLocks/>
            </p:cNvGrpSpPr>
            <p:nvPr/>
          </p:nvGrpSpPr>
          <p:grpSpPr bwMode="auto">
            <a:xfrm>
              <a:off x="1547664" y="1628800"/>
              <a:ext cx="138112" cy="238125"/>
              <a:chOff x="4752280" y="5652045"/>
              <a:chExt cx="228600" cy="360040"/>
            </a:xfrm>
          </p:grpSpPr>
          <p:sp>
            <p:nvSpPr>
              <p:cNvPr id="14367" name="61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68" name="62 Conector recto"/>
              <p:cNvCxnSpPr>
                <a:cxnSpLocks noChangeShapeType="1"/>
                <a:stCxn id="14367"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14340" name="63 Grupo"/>
            <p:cNvGrpSpPr>
              <a:grpSpLocks/>
            </p:cNvGrpSpPr>
            <p:nvPr/>
          </p:nvGrpSpPr>
          <p:grpSpPr bwMode="auto">
            <a:xfrm>
              <a:off x="706289" y="1628800"/>
              <a:ext cx="138112" cy="238125"/>
              <a:chOff x="4752280" y="5652045"/>
              <a:chExt cx="228600" cy="360040"/>
            </a:xfrm>
          </p:grpSpPr>
          <p:sp>
            <p:nvSpPr>
              <p:cNvPr id="14365" name="64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66" name="65 Conector recto"/>
              <p:cNvCxnSpPr>
                <a:cxnSpLocks noChangeShapeType="1"/>
                <a:stCxn id="14365"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67" name="66 Grupo"/>
            <p:cNvGrpSpPr/>
            <p:nvPr/>
          </p:nvGrpSpPr>
          <p:grpSpPr>
            <a:xfrm>
              <a:off x="2448089" y="1628155"/>
              <a:ext cx="139055" cy="239972"/>
              <a:chOff x="4752280" y="5652045"/>
              <a:chExt cx="228600" cy="360040"/>
            </a:xfrm>
            <a:solidFill>
              <a:srgbClr val="00B050"/>
            </a:solidFill>
          </p:grpSpPr>
          <p:sp>
            <p:nvSpPr>
              <p:cNvPr id="68" name="67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69" name="68 Conector recto"/>
              <p:cNvCxnSpPr>
                <a:stCxn id="68"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70" name="69 Grupo"/>
            <p:cNvGrpSpPr/>
            <p:nvPr/>
          </p:nvGrpSpPr>
          <p:grpSpPr>
            <a:xfrm>
              <a:off x="4225806" y="1628155"/>
              <a:ext cx="137449" cy="239972"/>
              <a:chOff x="4752280" y="5652045"/>
              <a:chExt cx="228600" cy="360040"/>
            </a:xfrm>
            <a:solidFill>
              <a:srgbClr val="0070C0"/>
            </a:solidFill>
          </p:grpSpPr>
          <p:sp>
            <p:nvSpPr>
              <p:cNvPr id="71" name="70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72" name="71 Conector recto"/>
              <p:cNvCxnSpPr>
                <a:stCxn id="71"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73" name="72 Grupo"/>
            <p:cNvGrpSpPr/>
            <p:nvPr/>
          </p:nvGrpSpPr>
          <p:grpSpPr>
            <a:xfrm>
              <a:off x="3572492" y="1628155"/>
              <a:ext cx="137450" cy="239972"/>
              <a:chOff x="4752280" y="5652045"/>
              <a:chExt cx="228600" cy="360040"/>
            </a:xfrm>
            <a:solidFill>
              <a:srgbClr val="0070C0"/>
            </a:solidFill>
          </p:grpSpPr>
          <p:sp>
            <p:nvSpPr>
              <p:cNvPr id="74" name="73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75" name="74 Conector recto"/>
              <p:cNvCxnSpPr>
                <a:stCxn id="74"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4344" name="81 Grupo"/>
            <p:cNvGrpSpPr>
              <a:grpSpLocks/>
            </p:cNvGrpSpPr>
            <p:nvPr/>
          </p:nvGrpSpPr>
          <p:grpSpPr bwMode="auto">
            <a:xfrm>
              <a:off x="306239" y="1949475"/>
              <a:ext cx="1371600" cy="311150"/>
              <a:chOff x="2592040" y="5626842"/>
              <a:chExt cx="1512168" cy="343332"/>
            </a:xfrm>
          </p:grpSpPr>
          <p:cxnSp>
            <p:nvCxnSpPr>
              <p:cNvPr id="14363" name="82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4" name="83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C00000"/>
                    </a:solidFill>
                    <a:cs typeface="Arial" charset="0"/>
                  </a:rPr>
                  <a:t>Iteration #1</a:t>
                </a:r>
                <a:endParaRPr lang="es-ES" sz="1600">
                  <a:solidFill>
                    <a:srgbClr val="C00000"/>
                  </a:solidFill>
                  <a:cs typeface="Arial" charset="0"/>
                </a:endParaRPr>
              </a:p>
            </p:txBody>
          </p:sp>
        </p:grpSp>
        <p:grpSp>
          <p:nvGrpSpPr>
            <p:cNvPr id="14345" name="84 Grupo"/>
            <p:cNvGrpSpPr>
              <a:grpSpLocks/>
            </p:cNvGrpSpPr>
            <p:nvPr/>
          </p:nvGrpSpPr>
          <p:grpSpPr bwMode="auto">
            <a:xfrm>
              <a:off x="1831826" y="1949475"/>
              <a:ext cx="1371600" cy="311150"/>
              <a:chOff x="2592040" y="5626842"/>
              <a:chExt cx="1512168" cy="343332"/>
            </a:xfrm>
          </p:grpSpPr>
          <p:cxnSp>
            <p:nvCxnSpPr>
              <p:cNvPr id="14361" name="85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2" name="86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00B050"/>
                    </a:solidFill>
                    <a:cs typeface="Arial" charset="0"/>
                  </a:rPr>
                  <a:t>Iteration #2</a:t>
                </a:r>
                <a:endParaRPr lang="es-ES" sz="1600">
                  <a:solidFill>
                    <a:srgbClr val="00B050"/>
                  </a:solidFill>
                  <a:cs typeface="Arial" charset="0"/>
                </a:endParaRPr>
              </a:p>
            </p:txBody>
          </p:sp>
        </p:grpSp>
        <p:grpSp>
          <p:nvGrpSpPr>
            <p:cNvPr id="14346" name="87 Grupo"/>
            <p:cNvGrpSpPr>
              <a:grpSpLocks/>
            </p:cNvGrpSpPr>
            <p:nvPr/>
          </p:nvGrpSpPr>
          <p:grpSpPr bwMode="auto">
            <a:xfrm>
              <a:off x="3376464" y="1951063"/>
              <a:ext cx="1371600" cy="311150"/>
              <a:chOff x="2592040" y="5626842"/>
              <a:chExt cx="1512168" cy="343332"/>
            </a:xfrm>
          </p:grpSpPr>
          <p:cxnSp>
            <p:nvCxnSpPr>
              <p:cNvPr id="14359" name="88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60" name="89 CuadroTexto"/>
              <p:cNvSpPr txBox="1">
                <a:spLocks noChangeArrowheads="1"/>
              </p:cNvSpPr>
              <p:nvPr/>
            </p:nvSpPr>
            <p:spPr bwMode="auto">
              <a:xfrm>
                <a:off x="2695301" y="5628594"/>
                <a:ext cx="1303895"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s-ES_tradnl" sz="1600">
                    <a:solidFill>
                      <a:srgbClr val="0070C0"/>
                    </a:solidFill>
                    <a:cs typeface="Arial" charset="0"/>
                  </a:rPr>
                  <a:t>Iteration #3</a:t>
                </a:r>
                <a:endParaRPr lang="es-ES" sz="1600">
                  <a:solidFill>
                    <a:srgbClr val="0070C0"/>
                  </a:solidFill>
                  <a:cs typeface="Arial" charset="0"/>
                </a:endParaRPr>
              </a:p>
            </p:txBody>
          </p:sp>
        </p:grpSp>
        <p:grpSp>
          <p:nvGrpSpPr>
            <p:cNvPr id="91" name="90 Grupo"/>
            <p:cNvGrpSpPr>
              <a:grpSpLocks/>
            </p:cNvGrpSpPr>
            <p:nvPr/>
          </p:nvGrpSpPr>
          <p:grpSpPr bwMode="auto">
            <a:xfrm>
              <a:off x="6380113" y="1947249"/>
              <a:ext cx="1792287" cy="311150"/>
              <a:chOff x="2361568" y="5626842"/>
              <a:chExt cx="1974869" cy="343332"/>
            </a:xfrm>
          </p:grpSpPr>
          <p:cxnSp>
            <p:nvCxnSpPr>
              <p:cNvPr id="14357" name="91 Conector recto"/>
              <p:cNvCxnSpPr>
                <a:cxnSpLocks noChangeShapeType="1"/>
              </p:cNvCxnSpPr>
              <p:nvPr/>
            </p:nvCxnSpPr>
            <p:spPr bwMode="auto">
              <a:xfrm>
                <a:off x="2592040" y="5626842"/>
                <a:ext cx="1512168" cy="0"/>
              </a:xfrm>
              <a:prstGeom prst="line">
                <a:avLst/>
              </a:prstGeom>
              <a:noFill/>
              <a:ln w="19050" algn="ctr">
                <a:solidFill>
                  <a:schemeClr val="tx1"/>
                </a:solidFill>
                <a:round/>
                <a:headEnd/>
                <a:tailEnd/>
              </a:ln>
            </p:spPr>
          </p:cxnSp>
          <p:sp>
            <p:nvSpPr>
              <p:cNvPr id="14358" name="92 CuadroTexto"/>
              <p:cNvSpPr txBox="1">
                <a:spLocks noChangeArrowheads="1"/>
              </p:cNvSpPr>
              <p:nvPr/>
            </p:nvSpPr>
            <p:spPr bwMode="auto">
              <a:xfrm>
                <a:off x="2361568" y="5628594"/>
                <a:ext cx="1974869" cy="341580"/>
              </a:xfrm>
              <a:prstGeom prst="rect">
                <a:avLst/>
              </a:prstGeom>
              <a:noFill/>
              <a:ln w="9525">
                <a:noFill/>
                <a:miter lim="800000"/>
                <a:headEnd/>
                <a:tailEnd/>
              </a:ln>
            </p:spPr>
            <p:txBody>
              <a:bodyPr wrap="none" lIns="82945" tIns="41473" rIns="82945" bIns="41473">
                <a:spAutoFit/>
              </a:bodyPr>
              <a:lstStyle/>
              <a:p>
                <a:pPr algn="ctr" defTabSz="406400" hangingPunct="0">
                  <a:lnSpc>
                    <a:spcPct val="93000"/>
                  </a:lnSpc>
                  <a:buClr>
                    <a:srgbClr val="000000"/>
                  </a:buClr>
                  <a:buSzPct val="100000"/>
                  <a:buFont typeface="Times New Roman" pitchFamily="18" charset="0"/>
                  <a:buNone/>
                </a:pPr>
                <a:r>
                  <a:rPr lang="en-US" sz="1600">
                    <a:solidFill>
                      <a:srgbClr val="7030A0"/>
                    </a:solidFill>
                    <a:cs typeface="Arial" charset="0"/>
                  </a:rPr>
                  <a:t>Synthetic Iteration</a:t>
                </a:r>
              </a:p>
            </p:txBody>
          </p:sp>
        </p:grpSp>
        <p:grpSp>
          <p:nvGrpSpPr>
            <p:cNvPr id="94" name="93 Grupo"/>
            <p:cNvGrpSpPr>
              <a:grpSpLocks/>
            </p:cNvGrpSpPr>
            <p:nvPr/>
          </p:nvGrpSpPr>
          <p:grpSpPr bwMode="auto">
            <a:xfrm>
              <a:off x="7819975" y="1586886"/>
              <a:ext cx="138113" cy="239713"/>
              <a:chOff x="4752280" y="5652045"/>
              <a:chExt cx="228600" cy="360040"/>
            </a:xfrm>
          </p:grpSpPr>
          <p:sp>
            <p:nvSpPr>
              <p:cNvPr id="14355" name="94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56" name="95 Conector recto"/>
              <p:cNvCxnSpPr>
                <a:cxnSpLocks noChangeShapeType="1"/>
                <a:stCxn id="14355"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97" name="96 Grupo"/>
            <p:cNvGrpSpPr>
              <a:grpSpLocks/>
            </p:cNvGrpSpPr>
            <p:nvPr/>
          </p:nvGrpSpPr>
          <p:grpSpPr bwMode="auto">
            <a:xfrm>
              <a:off x="6978600" y="1586886"/>
              <a:ext cx="138113" cy="239713"/>
              <a:chOff x="4752280" y="5652045"/>
              <a:chExt cx="228600" cy="360040"/>
            </a:xfrm>
          </p:grpSpPr>
          <p:sp>
            <p:nvSpPr>
              <p:cNvPr id="14353" name="97 Onda"/>
              <p:cNvSpPr>
                <a:spLocks noChangeArrowheads="1"/>
              </p:cNvSpPr>
              <p:nvPr/>
            </p:nvSpPr>
            <p:spPr bwMode="auto">
              <a:xfrm>
                <a:off x="4752280" y="5652045"/>
                <a:ext cx="228600" cy="144016"/>
              </a:xfrm>
              <a:prstGeom prst="wave">
                <a:avLst>
                  <a:gd name="adj1" fmla="val 12500"/>
                  <a:gd name="adj2" fmla="val 0"/>
                </a:avLst>
              </a:prstGeom>
              <a:solidFill>
                <a:srgbClr val="FF0000"/>
              </a:solidFill>
              <a:ln w="9525" algn="ctr">
                <a:solidFill>
                  <a:schemeClr val="tx1"/>
                </a:solidFill>
                <a:round/>
                <a:headEnd/>
                <a:tailEnd/>
              </a:ln>
            </p:spPr>
            <p:txBody>
              <a:bodyPr lIns="82945" tIns="41473" rIns="82945" bIns="41473"/>
              <a:lstStyle/>
              <a:p>
                <a:pPr defTabSz="407988" hangingPunct="0">
                  <a:lnSpc>
                    <a:spcPct val="93000"/>
                  </a:lnSpc>
                  <a:buClr>
                    <a:srgbClr val="000000"/>
                  </a:buClr>
                  <a:buSzPct val="100000"/>
                  <a:buFont typeface="Times New Roman" pitchFamily="18" charset="0"/>
                  <a:buNone/>
                </a:pPr>
                <a:endParaRPr lang="en-US" sz="1600">
                  <a:solidFill>
                    <a:schemeClr val="bg1"/>
                  </a:solidFill>
                  <a:cs typeface="Arial" charset="0"/>
                </a:endParaRPr>
              </a:p>
            </p:txBody>
          </p:sp>
          <p:cxnSp>
            <p:nvCxnSpPr>
              <p:cNvPr id="14354" name="98 Conector recto"/>
              <p:cNvCxnSpPr>
                <a:cxnSpLocks noChangeShapeType="1"/>
                <a:stCxn id="14353" idx="1"/>
              </p:cNvCxnSpPr>
              <p:nvPr/>
            </p:nvCxnSpPr>
            <p:spPr bwMode="auto">
              <a:xfrm>
                <a:off x="4752280" y="5724053"/>
                <a:ext cx="0" cy="288032"/>
              </a:xfrm>
              <a:prstGeom prst="line">
                <a:avLst/>
              </a:prstGeom>
              <a:noFill/>
              <a:ln w="9525" algn="ctr">
                <a:solidFill>
                  <a:schemeClr val="tx1"/>
                </a:solidFill>
                <a:round/>
                <a:headEnd/>
                <a:tailEnd/>
              </a:ln>
            </p:spPr>
          </p:cxnSp>
        </p:grpSp>
        <p:grpSp>
          <p:nvGrpSpPr>
            <p:cNvPr id="100" name="99 Grupo"/>
            <p:cNvGrpSpPr/>
            <p:nvPr/>
          </p:nvGrpSpPr>
          <p:grpSpPr>
            <a:xfrm>
              <a:off x="7202628" y="1586327"/>
              <a:ext cx="137592" cy="239972"/>
              <a:chOff x="4752280" y="5652045"/>
              <a:chExt cx="228600" cy="360040"/>
            </a:xfrm>
            <a:solidFill>
              <a:srgbClr val="00B050"/>
            </a:solidFill>
          </p:grpSpPr>
          <p:sp>
            <p:nvSpPr>
              <p:cNvPr id="101" name="100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2" name="101 Conector recto"/>
              <p:cNvCxnSpPr>
                <a:stCxn id="101"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03" name="102 Grupo"/>
            <p:cNvGrpSpPr/>
            <p:nvPr/>
          </p:nvGrpSpPr>
          <p:grpSpPr>
            <a:xfrm>
              <a:off x="7430754" y="1586327"/>
              <a:ext cx="137591" cy="239972"/>
              <a:chOff x="4752280" y="5652045"/>
              <a:chExt cx="228600" cy="360040"/>
            </a:xfrm>
            <a:solidFill>
              <a:srgbClr val="0070C0"/>
            </a:solidFill>
          </p:grpSpPr>
          <p:sp>
            <p:nvSpPr>
              <p:cNvPr id="104" name="103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5" name="104 Conector recto"/>
              <p:cNvCxnSpPr>
                <a:stCxn id="104"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grpSp>
          <p:nvGrpSpPr>
            <p:cNvPr id="106" name="105 Grupo"/>
            <p:cNvGrpSpPr/>
            <p:nvPr/>
          </p:nvGrpSpPr>
          <p:grpSpPr>
            <a:xfrm>
              <a:off x="6777439" y="1586327"/>
              <a:ext cx="137592" cy="239972"/>
              <a:chOff x="4752280" y="5652045"/>
              <a:chExt cx="228600" cy="360040"/>
            </a:xfrm>
            <a:solidFill>
              <a:srgbClr val="0070C0"/>
            </a:solidFill>
          </p:grpSpPr>
          <p:sp>
            <p:nvSpPr>
              <p:cNvPr id="107" name="106 Onda"/>
              <p:cNvSpPr/>
              <p:nvPr/>
            </p:nvSpPr>
            <p:spPr bwMode="auto">
              <a:xfrm>
                <a:off x="4752280" y="5652045"/>
                <a:ext cx="228600" cy="144016"/>
              </a:xfrm>
              <a:prstGeom prst="wave">
                <a:avLst/>
              </a:prstGeom>
              <a:grpFill/>
              <a:ln w="9525" cap="flat" cmpd="sng" algn="ctr">
                <a:solidFill>
                  <a:schemeClr val="tx1"/>
                </a:solidFill>
                <a:prstDash val="solid"/>
                <a:round/>
                <a:headEnd type="none" w="med" len="med"/>
                <a:tailEnd type="none" w="med" len="med"/>
              </a:ln>
              <a:effectLst/>
              <a:extLst/>
            </p:spPr>
            <p:txBody>
              <a:bodyPr/>
              <a:lstStyle/>
              <a:p>
                <a:pPr defTabSz="449263" hangingPunct="0">
                  <a:lnSpc>
                    <a:spcPct val="93000"/>
                  </a:lnSpc>
                  <a:buClr>
                    <a:srgbClr val="000000"/>
                  </a:buClr>
                  <a:buSzPct val="100000"/>
                  <a:buFont typeface="Times New Roman" pitchFamily="16" charset="0"/>
                  <a:buNone/>
                  <a:defRPr/>
                </a:pPr>
                <a:endParaRPr lang="es-ES">
                  <a:solidFill>
                    <a:schemeClr val="bg1"/>
                  </a:solidFill>
                  <a:cs typeface="Arial" charset="0"/>
                </a:endParaRPr>
              </a:p>
            </p:txBody>
          </p:sp>
          <p:cxnSp>
            <p:nvCxnSpPr>
              <p:cNvPr id="108" name="107 Conector recto"/>
              <p:cNvCxnSpPr>
                <a:stCxn id="107" idx="1"/>
              </p:cNvCxnSpPr>
              <p:nvPr/>
            </p:nvCxnSpPr>
            <p:spPr bwMode="auto">
              <a:xfrm>
                <a:off x="4752280" y="5724053"/>
                <a:ext cx="0" cy="288032"/>
              </a:xfrm>
              <a:prstGeom prst="line">
                <a:avLst/>
              </a:prstGeom>
              <a:grpFill/>
              <a:ln w="9525" cap="flat" cmpd="sng" algn="ctr">
                <a:solidFill>
                  <a:schemeClr val="tx1"/>
                </a:solidFill>
                <a:prstDash val="solid"/>
                <a:round/>
                <a:headEnd type="none" w="med" len="med"/>
                <a:tailEnd type="none" w="med" len="med"/>
              </a:ln>
              <a:effectLst/>
              <a:extLst/>
            </p:spPr>
          </p:cxnSp>
        </p:grpSp>
        <p:cxnSp>
          <p:nvCxnSpPr>
            <p:cNvPr id="3" name="Conector recto de flecha 2"/>
            <p:cNvCxnSpPr/>
            <p:nvPr/>
          </p:nvCxnSpPr>
          <p:spPr>
            <a:xfrm>
              <a:off x="5076056" y="1916832"/>
              <a:ext cx="10081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52" name="1 Imagen"/>
          <p:cNvPicPr>
            <a:picLocks noChangeAspect="1"/>
          </p:cNvPicPr>
          <p:nvPr/>
        </p:nvPicPr>
        <p:blipFill>
          <a:blip r:embed="rId2"/>
          <a:srcRect/>
          <a:stretch>
            <a:fillRect/>
          </a:stretch>
        </p:blipFill>
        <p:spPr bwMode="auto">
          <a:xfrm>
            <a:off x="1186955" y="2780928"/>
            <a:ext cx="4607594" cy="3456384"/>
          </a:xfrm>
          <a:prstGeom prst="rect">
            <a:avLst/>
          </a:prstGeom>
          <a:noFill/>
          <a:ln w="9525">
            <a:noFill/>
            <a:miter lim="800000"/>
            <a:headEnd/>
            <a:tailEnd/>
          </a:ln>
        </p:spPr>
      </p:pic>
      <p:sp>
        <p:nvSpPr>
          <p:cNvPr id="53" name="Text Box 4"/>
          <p:cNvSpPr txBox="1">
            <a:spLocks noChangeArrowheads="1"/>
          </p:cNvSpPr>
          <p:nvPr/>
        </p:nvSpPr>
        <p:spPr bwMode="auto">
          <a:xfrm>
            <a:off x="6077272" y="3056086"/>
            <a:ext cx="2743200" cy="2913062"/>
          </a:xfrm>
          <a:prstGeom prst="rect">
            <a:avLst/>
          </a:prstGeom>
          <a:noFill/>
          <a:ln w="9525">
            <a:noFill/>
            <a:round/>
            <a:headEnd/>
            <a:tailEnd/>
          </a:ln>
        </p:spPr>
        <p:txBody>
          <a:bodyPr lIns="81623" tIns="42443" rIns="81623" bIns="42443">
            <a:spAutoFit/>
          </a:bodyPr>
          <a:lstStyle/>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Red crosses represent the folded samples and show the completed instructions from the start of the routine</a:t>
            </a:r>
          </a:p>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Green line is the curve fitting of the folded samples and is used to reintroduce the values into the tracefile</a:t>
            </a:r>
          </a:p>
          <a:p>
            <a:pPr defTabSz="406400" hangingPunct="0">
              <a:lnSpc>
                <a:spcPct val="93000"/>
              </a:lnSpc>
              <a:spcBef>
                <a:spcPts val="1025"/>
              </a:spcBef>
              <a:buClr>
                <a:srgbClr val="000000"/>
              </a:buClr>
              <a:buSzPct val="45000"/>
              <a:buFont typeface="Wingdings" pitchFamily="2" charset="2"/>
              <a:buChar char=""/>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pPr>
            <a:r>
              <a:rPr lang="es-ES" sz="1600">
                <a:solidFill>
                  <a:srgbClr val="000000"/>
                </a:solidFill>
                <a:cs typeface="Arial" charset="0"/>
              </a:rPr>
              <a:t> Blue line is the derivative of the curve fitting over time (</a:t>
            </a:r>
            <a:r>
              <a:rPr lang="es-ES" sz="1600" i="1">
                <a:solidFill>
                  <a:srgbClr val="000000"/>
                </a:solidFill>
                <a:cs typeface="Arial" charset="0"/>
              </a:rPr>
              <a:t>counter rate</a:t>
            </a:r>
            <a:r>
              <a:rPr lang="es-ES" sz="1600">
                <a:solidFill>
                  <a:srgbClr val="000000"/>
                </a:solidFill>
                <a:cs typeface="Arial" charset="0"/>
              </a:rPr>
              <a:t>)</a:t>
            </a:r>
          </a:p>
        </p:txBody>
      </p:sp>
      <p:pic>
        <p:nvPicPr>
          <p:cNvPr id="54" name="1 Imagen"/>
          <p:cNvPicPr>
            <a:picLocks noChangeAspect="1"/>
          </p:cNvPicPr>
          <p:nvPr/>
        </p:nvPicPr>
        <p:blipFill>
          <a:blip r:embed="rId3"/>
          <a:srcRect/>
          <a:stretch>
            <a:fillRect/>
          </a:stretch>
        </p:blipFill>
        <p:spPr bwMode="auto">
          <a:xfrm>
            <a:off x="1188542" y="2780928"/>
            <a:ext cx="4607594" cy="3456384"/>
          </a:xfrm>
          <a:prstGeom prst="rect">
            <a:avLst/>
          </a:prstGeom>
          <a:noFill/>
          <a:ln w="9525">
            <a:noFill/>
            <a:miter lim="800000"/>
            <a:headEnd/>
            <a:tailEnd/>
          </a:ln>
        </p:spPr>
      </p:pic>
      <p:pic>
        <p:nvPicPr>
          <p:cNvPr id="55" name="1 Imagen"/>
          <p:cNvPicPr>
            <a:picLocks noChangeAspect="1"/>
          </p:cNvPicPr>
          <p:nvPr/>
        </p:nvPicPr>
        <p:blipFill>
          <a:blip r:embed="rId4"/>
          <a:srcRect/>
          <a:stretch>
            <a:fillRect/>
          </a:stretch>
        </p:blipFill>
        <p:spPr bwMode="auto">
          <a:xfrm>
            <a:off x="1188542" y="2780928"/>
            <a:ext cx="4607594" cy="3456384"/>
          </a:xfrm>
          <a:prstGeom prst="rect">
            <a:avLst/>
          </a:prstGeom>
          <a:noFill/>
          <a:ln w="9525">
            <a:noFill/>
            <a:miter lim="800000"/>
            <a:headEnd/>
            <a:tailEnd/>
          </a:ln>
        </p:spPr>
      </p:pic>
      <p:sp>
        <p:nvSpPr>
          <p:cNvPr id="56" name="Rectangle 11"/>
          <p:cNvSpPr>
            <a:spLocks noChangeArrowheads="1"/>
          </p:cNvSpPr>
          <p:nvPr/>
        </p:nvSpPr>
        <p:spPr bwMode="auto">
          <a:xfrm>
            <a:off x="1045326" y="6509596"/>
            <a:ext cx="7464207" cy="303780"/>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p>
            <a:pPr algn="ctr" eaLnBrk="0" fontAlgn="base" hangingPunct="0">
              <a:spcBef>
                <a:spcPct val="0"/>
              </a:spcBef>
              <a:spcAft>
                <a:spcPct val="0"/>
              </a:spcAft>
            </a:pPr>
            <a:r>
              <a:rPr lang="en-US" sz="1200" b="1" dirty="0" smtClean="0">
                <a:solidFill>
                  <a:srgbClr val="009900"/>
                </a:solidFill>
                <a:latin typeface="Times New Roman" pitchFamily="18" charset="0"/>
              </a:rPr>
              <a:t>Harald Servat et al.  “Unveiling Internal Evolution of Parallel Application Computation Phases”  ICPP 2011</a:t>
            </a:r>
            <a:endParaRPr lang="en-US" sz="1200" b="1" dirty="0">
              <a:solidFill>
                <a:srgbClr val="009900"/>
              </a:solidFill>
              <a:latin typeface="Times New Roman" pitchFamily="18" charset="0"/>
            </a:endParaRPr>
          </a:p>
        </p:txBody>
      </p:sp>
      <p:sp>
        <p:nvSpPr>
          <p:cNvPr id="57" name="Text Box 50"/>
          <p:cNvSpPr txBox="1">
            <a:spLocks noChangeAspect="1" noChangeArrowheads="1"/>
          </p:cNvSpPr>
          <p:nvPr/>
        </p:nvSpPr>
        <p:spPr bwMode="auto">
          <a:xfrm>
            <a:off x="899592" y="6213690"/>
            <a:ext cx="7609941" cy="303780"/>
          </a:xfrm>
          <a:prstGeom prst="rect">
            <a:avLst/>
          </a:prstGeom>
          <a:solidFill>
            <a:schemeClr val="bg1"/>
          </a:solidFill>
          <a:ln w="9525">
            <a:solidFill>
              <a:srgbClr val="9EFF0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17960" tIns="58981" rIns="117960" bIns="58981" anchor="ctr">
            <a:spAutoFit/>
          </a:bodyPr>
          <a:lstStyle>
            <a:defPPr>
              <a:defRPr lang="en-GB"/>
            </a:defPPr>
            <a:lvl1pPr algn="l" rtl="0" eaLnBrk="0" fontAlgn="base" hangingPunct="0">
              <a:spcBef>
                <a:spcPct val="0"/>
              </a:spcBef>
              <a:spcAft>
                <a:spcPct val="0"/>
              </a:spcAft>
              <a:defRPr sz="1200" kern="1200">
                <a:solidFill>
                  <a:schemeClr val="bg1"/>
                </a:solidFill>
                <a:latin typeface="Times New Roman" pitchFamily="18" charset="0"/>
                <a:ea typeface="+mn-ea"/>
                <a:cs typeface="+mn-cs"/>
              </a:defRPr>
            </a:lvl1pPr>
            <a:lvl2pPr marL="457200" algn="l" rtl="0" eaLnBrk="0" fontAlgn="base" hangingPunct="0">
              <a:spcBef>
                <a:spcPct val="0"/>
              </a:spcBef>
              <a:spcAft>
                <a:spcPct val="0"/>
              </a:spcAft>
              <a:defRPr sz="1200" kern="1200">
                <a:solidFill>
                  <a:schemeClr val="bg1"/>
                </a:solidFill>
                <a:latin typeface="Times New Roman" pitchFamily="18" charset="0"/>
                <a:ea typeface="+mn-ea"/>
                <a:cs typeface="+mn-cs"/>
              </a:defRPr>
            </a:lvl2pPr>
            <a:lvl3pPr marL="914400" algn="l" rtl="0" eaLnBrk="0" fontAlgn="base" hangingPunct="0">
              <a:spcBef>
                <a:spcPct val="0"/>
              </a:spcBef>
              <a:spcAft>
                <a:spcPct val="0"/>
              </a:spcAft>
              <a:defRPr sz="1200" kern="1200">
                <a:solidFill>
                  <a:schemeClr val="bg1"/>
                </a:solidFill>
                <a:latin typeface="Times New Roman" pitchFamily="18" charset="0"/>
                <a:ea typeface="+mn-ea"/>
                <a:cs typeface="+mn-cs"/>
              </a:defRPr>
            </a:lvl3pPr>
            <a:lvl4pPr marL="1371600" algn="l" rtl="0" eaLnBrk="0" fontAlgn="base" hangingPunct="0">
              <a:spcBef>
                <a:spcPct val="0"/>
              </a:spcBef>
              <a:spcAft>
                <a:spcPct val="0"/>
              </a:spcAft>
              <a:defRPr sz="1200" kern="1200">
                <a:solidFill>
                  <a:schemeClr val="bg1"/>
                </a:solidFill>
                <a:latin typeface="Times New Roman" pitchFamily="18" charset="0"/>
                <a:ea typeface="+mn-ea"/>
                <a:cs typeface="+mn-cs"/>
              </a:defRPr>
            </a:lvl4pPr>
            <a:lvl5pPr marL="1828800" algn="l" rtl="0" eaLnBrk="0" fontAlgn="base" hangingPunct="0">
              <a:spcBef>
                <a:spcPct val="0"/>
              </a:spcBef>
              <a:spcAft>
                <a:spcPct val="0"/>
              </a:spcAft>
              <a:defRPr sz="1200" kern="1200">
                <a:solidFill>
                  <a:schemeClr val="bg1"/>
                </a:solidFill>
                <a:latin typeface="Times New Roman" pitchFamily="18" charset="0"/>
                <a:ea typeface="+mn-ea"/>
                <a:cs typeface="+mn-cs"/>
              </a:defRPr>
            </a:lvl5pPr>
            <a:lvl6pPr marL="2286000" algn="l" defTabSz="914400" rtl="0" eaLnBrk="1" latinLnBrk="0" hangingPunct="1">
              <a:defRPr sz="1200" kern="1200">
                <a:solidFill>
                  <a:schemeClr val="bg1"/>
                </a:solidFill>
                <a:latin typeface="Times New Roman" pitchFamily="18" charset="0"/>
                <a:ea typeface="+mn-ea"/>
                <a:cs typeface="+mn-cs"/>
              </a:defRPr>
            </a:lvl6pPr>
            <a:lvl7pPr marL="2743200" algn="l" defTabSz="914400" rtl="0" eaLnBrk="1" latinLnBrk="0" hangingPunct="1">
              <a:defRPr sz="1200" kern="1200">
                <a:solidFill>
                  <a:schemeClr val="bg1"/>
                </a:solidFill>
                <a:latin typeface="Times New Roman" pitchFamily="18" charset="0"/>
                <a:ea typeface="+mn-ea"/>
                <a:cs typeface="+mn-cs"/>
              </a:defRPr>
            </a:lvl7pPr>
            <a:lvl8pPr marL="3200400" algn="l" defTabSz="914400" rtl="0" eaLnBrk="1" latinLnBrk="0" hangingPunct="1">
              <a:defRPr sz="1200" kern="1200">
                <a:solidFill>
                  <a:schemeClr val="bg1"/>
                </a:solidFill>
                <a:latin typeface="Times New Roman" pitchFamily="18" charset="0"/>
                <a:ea typeface="+mn-ea"/>
                <a:cs typeface="+mn-cs"/>
              </a:defRPr>
            </a:lvl8pPr>
            <a:lvl9pPr marL="3657600" algn="l" defTabSz="914400" rtl="0" eaLnBrk="1" latinLnBrk="0" hangingPunct="1">
              <a:defRPr sz="1200" kern="1200">
                <a:solidFill>
                  <a:schemeClr val="bg1"/>
                </a:solidFill>
                <a:latin typeface="Times New Roman" pitchFamily="18" charset="0"/>
                <a:ea typeface="+mn-ea"/>
                <a:cs typeface="+mn-cs"/>
              </a:defRPr>
            </a:lvl9pPr>
          </a:lstStyle>
          <a:p>
            <a:pPr algn="ctr"/>
            <a:r>
              <a:rPr lang="en-US" b="1" dirty="0">
                <a:solidFill>
                  <a:srgbClr val="009900"/>
                </a:solidFill>
              </a:rPr>
              <a:t>Harald Servat et al. “Detailed performance analysis using coarse grain sampling”  PROPER@EUROPAR, 2009</a:t>
            </a:r>
          </a:p>
        </p:txBody>
      </p:sp>
    </p:spTree>
    <p:extLst>
      <p:ext uri="{BB962C8B-B14F-4D97-AF65-F5344CB8AC3E}">
        <p14:creationId xmlns:p14="http://schemas.microsoft.com/office/powerpoint/2010/main" val="42591634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280" y="1491996"/>
            <a:ext cx="4098240" cy="267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Title 1"/>
          <p:cNvSpPr>
            <a:spLocks noGrp="1"/>
          </p:cNvSpPr>
          <p:nvPr>
            <p:ph type="title"/>
          </p:nvPr>
        </p:nvSpPr>
        <p:spPr/>
        <p:txBody>
          <a:bodyPr/>
          <a:lstStyle/>
          <a:p>
            <a:r>
              <a:rPr lang="en-GB" i="1" dirty="0" smtClean="0"/>
              <a:t>What-if we use new hardware?</a:t>
            </a:r>
          </a:p>
        </p:txBody>
      </p:sp>
      <p:sp>
        <p:nvSpPr>
          <p:cNvPr id="6" name="Rectangle 5"/>
          <p:cNvSpPr/>
          <p:nvPr/>
        </p:nvSpPr>
        <p:spPr bwMode="auto">
          <a:xfrm>
            <a:off x="383380" y="1072914"/>
            <a:ext cx="3654042" cy="422310"/>
          </a:xfrm>
          <a:prstGeom prst="rect">
            <a:avLst/>
          </a:prstGeom>
        </p:spPr>
        <p:txBody>
          <a:bodyPr wrap="none" lIns="82945" tIns="41473" rIns="82945" bIns="41473">
            <a:spAutoFit/>
          </a:bodyPr>
          <a:lstStyle/>
          <a:p>
            <a:pPr algn="ctr" eaLnBrk="0" hangingPunct="0">
              <a:buClr>
                <a:srgbClr val="000000"/>
              </a:buClr>
              <a:buSzPct val="100000"/>
              <a:buFont typeface="Times New Roman" pitchFamily="16" charset="0"/>
              <a:buNone/>
              <a:defRPr/>
            </a:pPr>
            <a:r>
              <a:rPr lang="en-GB" sz="2200" b="1" dirty="0">
                <a:latin typeface="+mj-lt"/>
              </a:rPr>
              <a:t>All computation improved</a:t>
            </a:r>
          </a:p>
        </p:txBody>
      </p:sp>
      <p:grpSp>
        <p:nvGrpSpPr>
          <p:cNvPr id="3" name="Group 2"/>
          <p:cNvGrpSpPr>
            <a:grpSpLocks/>
          </p:cNvGrpSpPr>
          <p:nvPr/>
        </p:nvGrpSpPr>
        <p:grpSpPr bwMode="auto">
          <a:xfrm>
            <a:off x="4602240" y="1072913"/>
            <a:ext cx="4489920" cy="3220179"/>
            <a:chOff x="5073547" y="1182514"/>
            <a:chExt cx="4950708" cy="3549787"/>
          </a:xfrm>
        </p:grpSpPr>
        <p:pic>
          <p:nvPicPr>
            <p:cNvPr id="49167"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3547" y="1503028"/>
              <a:ext cx="4950708" cy="322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5715811" y="1182514"/>
              <a:ext cx="3666179" cy="474991"/>
            </a:xfrm>
            <a:prstGeom prst="rect">
              <a:avLst/>
            </a:prstGeom>
          </p:spPr>
          <p:txBody>
            <a:bodyPr wrap="none">
              <a:spAutoFit/>
            </a:bodyPr>
            <a:lstStyle/>
            <a:p>
              <a:pPr algn="ctr" eaLnBrk="0" hangingPunct="0">
                <a:buClr>
                  <a:srgbClr val="000000"/>
                </a:buClr>
                <a:buSzPct val="100000"/>
                <a:buFont typeface="Times New Roman" pitchFamily="16" charset="0"/>
                <a:buNone/>
                <a:defRPr/>
              </a:pPr>
              <a:r>
                <a:rPr lang="en-GB" sz="2200" b="1" u="sng" dirty="0">
                  <a:latin typeface="+mj-lt"/>
                </a:rPr>
                <a:t>Only clusters </a:t>
              </a:r>
              <a:r>
                <a:rPr lang="en-GB" sz="2200" b="1" dirty="0">
                  <a:latin typeface="+mj-lt"/>
                </a:rPr>
                <a:t>improved</a:t>
              </a:r>
            </a:p>
          </p:txBody>
        </p:sp>
      </p:grpSp>
      <p:grpSp>
        <p:nvGrpSpPr>
          <p:cNvPr id="4" name="Group 3"/>
          <p:cNvGrpSpPr>
            <a:grpSpLocks/>
          </p:cNvGrpSpPr>
          <p:nvPr/>
        </p:nvGrpSpPr>
        <p:grpSpPr bwMode="auto">
          <a:xfrm>
            <a:off x="2695072" y="5519378"/>
            <a:ext cx="4115630" cy="1275885"/>
            <a:chOff x="2731305" y="6008686"/>
            <a:chExt cx="4850595" cy="1445289"/>
          </a:xfrm>
        </p:grpSpPr>
        <p:pic>
          <p:nvPicPr>
            <p:cNvPr id="49165" name="Picture 2" descr="G:\home\jgonzale\Thesis Document\analysis\figures\pepc\pepc_nominal_timelin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8287" y="6008686"/>
              <a:ext cx="4773613"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2731305" y="6896149"/>
              <a:ext cx="1462655" cy="557826"/>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GB" sz="1300" b="1" dirty="0">
                  <a:solidFill>
                    <a:schemeClr val="tx1"/>
                  </a:solidFill>
                  <a:latin typeface="+mj-lt"/>
                </a:rPr>
                <a:t>Real Execution</a:t>
              </a:r>
            </a:p>
          </p:txBody>
        </p:sp>
      </p:grpSp>
      <p:sp>
        <p:nvSpPr>
          <p:cNvPr id="16" name="Rectangle 1"/>
          <p:cNvSpPr>
            <a:spLocks noChangeArrowheads="1"/>
          </p:cNvSpPr>
          <p:nvPr/>
        </p:nvSpPr>
        <p:spPr bwMode="auto">
          <a:xfrm>
            <a:off x="3709440" y="5522980"/>
            <a:ext cx="87840" cy="783442"/>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5" name="Down Arrow 4"/>
          <p:cNvSpPr/>
          <p:nvPr/>
        </p:nvSpPr>
        <p:spPr bwMode="auto">
          <a:xfrm>
            <a:off x="1694228" y="1474445"/>
            <a:ext cx="195952" cy="238840"/>
          </a:xfrm>
          <a:prstGeom prst="downArrow">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sp>
        <p:nvSpPr>
          <p:cNvPr id="18" name="Down Arrow 17"/>
          <p:cNvSpPr/>
          <p:nvPr/>
        </p:nvSpPr>
        <p:spPr bwMode="auto">
          <a:xfrm>
            <a:off x="6289808" y="2026428"/>
            <a:ext cx="195952" cy="238840"/>
          </a:xfrm>
          <a:prstGeom prst="downArrow">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a:extLst/>
        </p:spPr>
        <p:txBody>
          <a:bodyPr vert="horz" wrap="square" lIns="82945" tIns="41473" rIns="82945" bIns="41473" numCol="1" rtlCol="0" anchor="t" anchorCtr="0" compatLnSpc="1">
            <a:prstTxWarp prst="textNoShape">
              <a:avLst/>
            </a:prstTxWarp>
          </a:bodyPr>
          <a:lstStyle/>
          <a:p>
            <a:pPr algn="ctr" defTabSz="407526" eaLnBrk="0" fontAlgn="base" hangingPunct="0">
              <a:spcBef>
                <a:spcPct val="0"/>
              </a:spcBef>
              <a:spcAft>
                <a:spcPct val="0"/>
              </a:spcAft>
              <a:buClr>
                <a:srgbClr val="000000"/>
              </a:buClr>
              <a:buSzPct val="100000"/>
            </a:pPr>
            <a:endParaRPr lang="en-GB" sz="2900">
              <a:solidFill>
                <a:schemeClr val="bg1"/>
              </a:solidFill>
              <a:latin typeface="Gill Sans" pitchFamily="32" charset="0"/>
            </a:endParaRPr>
          </a:p>
        </p:txBody>
      </p:sp>
      <p:grpSp>
        <p:nvGrpSpPr>
          <p:cNvPr id="7" name="Group 6"/>
          <p:cNvGrpSpPr/>
          <p:nvPr/>
        </p:nvGrpSpPr>
        <p:grpSpPr>
          <a:xfrm>
            <a:off x="161281" y="4461589"/>
            <a:ext cx="4330080" cy="1278677"/>
            <a:chOff x="177800" y="4918075"/>
            <a:chExt cx="4773613" cy="1409505"/>
          </a:xfrm>
        </p:grpSpPr>
        <p:pic>
          <p:nvPicPr>
            <p:cNvPr id="67592" name="Picture 5" descr="G:\home\jgonzale\Thesis Document\analysis\figures\pepc\pepc_accel_all_comp_time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800" y="4918075"/>
              <a:ext cx="4773613"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bwMode="auto">
            <a:xfrm>
              <a:off x="177800" y="5784753"/>
              <a:ext cx="2054200" cy="542827"/>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GB" sz="1300" b="1" dirty="0">
                  <a:solidFill>
                    <a:schemeClr val="tx1"/>
                  </a:solidFill>
                  <a:latin typeface="+mj-lt"/>
                </a:rPr>
                <a:t>16 </a:t>
              </a:r>
              <a:r>
                <a:rPr lang="en-GB" sz="1300" b="1" dirty="0" err="1">
                  <a:solidFill>
                    <a:schemeClr val="tx1"/>
                  </a:solidFill>
                  <a:latin typeface="+mj-lt"/>
                </a:rPr>
                <a:t>Gbps</a:t>
              </a:r>
              <a:r>
                <a:rPr lang="en-GB" sz="1300" b="1" dirty="0">
                  <a:solidFill>
                    <a:schemeClr val="tx1"/>
                  </a:solidFill>
                  <a:latin typeface="+mj-lt"/>
                </a:rPr>
                <a:t> Net – 64x CPUs</a:t>
              </a:r>
            </a:p>
          </p:txBody>
        </p:sp>
      </p:grpSp>
      <p:grpSp>
        <p:nvGrpSpPr>
          <p:cNvPr id="9" name="Group 8"/>
          <p:cNvGrpSpPr/>
          <p:nvPr/>
        </p:nvGrpSpPr>
        <p:grpSpPr>
          <a:xfrm>
            <a:off x="4711680" y="4461589"/>
            <a:ext cx="4331520" cy="1275885"/>
            <a:chOff x="5194300" y="4918075"/>
            <a:chExt cx="4775200" cy="1406427"/>
          </a:xfrm>
        </p:grpSpPr>
        <p:pic>
          <p:nvPicPr>
            <p:cNvPr id="67591" name="Picture 4" descr="G:\home\jgonzale\Thesis Document\analysis\figures\pepc\pepc_accel_all_clusters_timeli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4300" y="4918075"/>
              <a:ext cx="47752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bwMode="auto">
            <a:xfrm>
              <a:off x="5243458" y="5781675"/>
              <a:ext cx="2192884" cy="542827"/>
            </a:xfrm>
            <a:prstGeom prst="rect">
              <a:avLst/>
            </a:prstGeom>
            <a:solidFill>
              <a:schemeClr val="accent1">
                <a:lumMod val="20000"/>
                <a:lumOff val="80000"/>
              </a:schemeClr>
            </a:solidFill>
            <a:ln>
              <a:solidFill>
                <a:schemeClr val="accent1"/>
              </a:solidFill>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GB" sz="1300" b="1" dirty="0">
                  <a:solidFill>
                    <a:schemeClr val="tx1"/>
                  </a:solidFill>
                  <a:latin typeface="+mj-lt"/>
                </a:rPr>
                <a:t>16 </a:t>
              </a:r>
              <a:r>
                <a:rPr lang="en-GB" sz="1300" b="1" dirty="0" err="1">
                  <a:solidFill>
                    <a:schemeClr val="tx1"/>
                  </a:solidFill>
                  <a:latin typeface="+mj-lt"/>
                </a:rPr>
                <a:t>Gbps</a:t>
              </a:r>
              <a:r>
                <a:rPr lang="en-GB" sz="1300" b="1" dirty="0">
                  <a:solidFill>
                    <a:schemeClr val="tx1"/>
                  </a:solidFill>
                  <a:latin typeface="+mj-lt"/>
                </a:rPr>
                <a:t> Net – 64x </a:t>
              </a:r>
              <a:r>
                <a:rPr lang="en-GB" sz="1300" b="1" i="1" dirty="0">
                  <a:solidFill>
                    <a:schemeClr val="tx1"/>
                  </a:solidFill>
                  <a:latin typeface="+mj-lt"/>
                </a:rPr>
                <a:t>Clusters</a:t>
              </a:r>
            </a:p>
          </p:txBody>
        </p:sp>
      </p:grpSp>
      <p:sp>
        <p:nvSpPr>
          <p:cNvPr id="67593" name="Rectangle 1"/>
          <p:cNvSpPr>
            <a:spLocks noChangeArrowheads="1"/>
          </p:cNvSpPr>
          <p:nvPr/>
        </p:nvSpPr>
        <p:spPr bwMode="auto">
          <a:xfrm>
            <a:off x="806401" y="4461589"/>
            <a:ext cx="499680" cy="783442"/>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
        <p:nvSpPr>
          <p:cNvPr id="67594" name="Rectangle 12"/>
          <p:cNvSpPr>
            <a:spLocks noChangeArrowheads="1"/>
          </p:cNvSpPr>
          <p:nvPr/>
        </p:nvSpPr>
        <p:spPr bwMode="auto">
          <a:xfrm>
            <a:off x="5516641" y="4461589"/>
            <a:ext cx="2024640" cy="783442"/>
          </a:xfrm>
          <a:prstGeom prst="rect">
            <a:avLst/>
          </a:prstGeom>
          <a:noFill/>
          <a:ln w="317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pPr algn="ctr" eaLnBrk="0" hangingPunct="0">
              <a:buClr>
                <a:srgbClr val="000000"/>
              </a:buClr>
              <a:buSzPct val="100000"/>
              <a:buFont typeface="Times New Roman" pitchFamily="18" charset="0"/>
              <a:buNone/>
            </a:pPr>
            <a:endParaRPr lang="en-US"/>
          </a:p>
        </p:txBody>
      </p:sp>
    </p:spTree>
    <p:extLst>
      <p:ext uri="{BB962C8B-B14F-4D97-AF65-F5344CB8AC3E}">
        <p14:creationId xmlns:p14="http://schemas.microsoft.com/office/powerpoint/2010/main" val="8531478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5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5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18" grpId="0" animBg="1"/>
      <p:bldP spid="67593" grpId="0" animBg="1"/>
      <p:bldP spid="6759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smtClean="0"/>
              <a:t>tracking</a:t>
            </a:r>
            <a:endParaRPr lang="es-ES" dirty="0"/>
          </a:p>
        </p:txBody>
      </p:sp>
    </p:spTree>
    <p:extLst>
      <p:ext uri="{BB962C8B-B14F-4D97-AF65-F5344CB8AC3E}">
        <p14:creationId xmlns:p14="http://schemas.microsoft.com/office/powerpoint/2010/main" val="29350994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92</a:t>
            </a:fld>
            <a:endParaRPr lang="es-ES" dirty="0"/>
          </a:p>
        </p:txBody>
      </p:sp>
      <p:sp>
        <p:nvSpPr>
          <p:cNvPr id="3" name="2 Título"/>
          <p:cNvSpPr>
            <a:spLocks noGrp="1"/>
          </p:cNvSpPr>
          <p:nvPr>
            <p:ph type="title"/>
          </p:nvPr>
        </p:nvSpPr>
        <p:spPr/>
        <p:txBody>
          <a:bodyPr/>
          <a:lstStyle/>
          <a:p>
            <a:r>
              <a:rPr lang="es-ES" dirty="0" err="1" smtClean="0"/>
              <a:t>Object</a:t>
            </a:r>
            <a:r>
              <a:rPr lang="es-ES" dirty="0" smtClean="0"/>
              <a:t> Tracking: </a:t>
            </a:r>
            <a:r>
              <a:rPr lang="es-ES" dirty="0" err="1" smtClean="0"/>
              <a:t>Common</a:t>
            </a:r>
            <a:r>
              <a:rPr lang="es-ES" dirty="0" smtClean="0"/>
              <a:t> </a:t>
            </a:r>
            <a:r>
              <a:rPr lang="es-ES" dirty="0" err="1" smtClean="0"/>
              <a:t>approach</a:t>
            </a:r>
            <a:endParaRPr lang="es-ES" dirty="0"/>
          </a:p>
        </p:txBody>
      </p:sp>
      <p:sp>
        <p:nvSpPr>
          <p:cNvPr id="139" name="138 Marcador de contenido"/>
          <p:cNvSpPr>
            <a:spLocks noGrp="1"/>
          </p:cNvSpPr>
          <p:nvPr>
            <p:ph idx="1"/>
          </p:nvPr>
        </p:nvSpPr>
        <p:spPr/>
        <p:txBody>
          <a:bodyPr/>
          <a:lstStyle/>
          <a:p>
            <a:endParaRPr lang="es-ES" dirty="0" smtClean="0"/>
          </a:p>
          <a:p>
            <a:endParaRPr lang="es-ES" dirty="0"/>
          </a:p>
          <a:p>
            <a:endParaRPr lang="es-ES" dirty="0" smtClean="0"/>
          </a:p>
          <a:p>
            <a:pPr marL="0" indent="0">
              <a:buNone/>
            </a:pPr>
            <a:endParaRPr lang="es-ES" sz="2000" dirty="0" smtClean="0"/>
          </a:p>
          <a:p>
            <a:pPr marL="0" indent="0">
              <a:buNone/>
            </a:pPr>
            <a:endParaRPr lang="es-ES" sz="2000" dirty="0" smtClean="0"/>
          </a:p>
          <a:p>
            <a:pPr marL="457200" indent="-457200">
              <a:buFont typeface="+mj-lt"/>
              <a:buAutoNum type="arabicPeriod"/>
            </a:pPr>
            <a:r>
              <a:rPr lang="es-ES" sz="2000" dirty="0"/>
              <a:t>Capture a video (</a:t>
            </a:r>
            <a:r>
              <a:rPr lang="es-ES" sz="2000" dirty="0" err="1"/>
              <a:t>sequence</a:t>
            </a:r>
            <a:r>
              <a:rPr lang="es-ES" sz="2000" dirty="0"/>
              <a:t> of </a:t>
            </a:r>
            <a:r>
              <a:rPr lang="es-ES" sz="2000" dirty="0" err="1"/>
              <a:t>frames</a:t>
            </a:r>
            <a:r>
              <a:rPr lang="es-ES" sz="2000" dirty="0"/>
              <a:t>).</a:t>
            </a:r>
          </a:p>
          <a:p>
            <a:pPr marL="457200" indent="-457200">
              <a:buFont typeface="+mj-lt"/>
              <a:buAutoNum type="arabicPeriod"/>
            </a:pPr>
            <a:r>
              <a:rPr lang="es-ES" sz="2000" dirty="0" err="1"/>
              <a:t>Identify</a:t>
            </a:r>
            <a:r>
              <a:rPr lang="es-ES" sz="2000" dirty="0"/>
              <a:t> </a:t>
            </a:r>
            <a:r>
              <a:rPr lang="es-ES" sz="2000" dirty="0" err="1"/>
              <a:t>objects</a:t>
            </a:r>
            <a:r>
              <a:rPr lang="es-ES" sz="2000" dirty="0"/>
              <a:t> of </a:t>
            </a:r>
            <a:r>
              <a:rPr lang="es-ES" sz="2000" dirty="0" err="1"/>
              <a:t>interest</a:t>
            </a:r>
            <a:r>
              <a:rPr lang="es-ES" sz="2000" dirty="0"/>
              <a:t> </a:t>
            </a:r>
            <a:r>
              <a:rPr lang="es-ES" sz="2000" dirty="0" err="1"/>
              <a:t>within</a:t>
            </a:r>
            <a:r>
              <a:rPr lang="es-ES" sz="2000" dirty="0"/>
              <a:t> </a:t>
            </a:r>
            <a:r>
              <a:rPr lang="es-ES" sz="2000" dirty="0" err="1"/>
              <a:t>each</a:t>
            </a:r>
            <a:r>
              <a:rPr lang="es-ES" sz="2000" dirty="0"/>
              <a:t> </a:t>
            </a:r>
            <a:r>
              <a:rPr lang="es-ES" sz="2000" dirty="0" err="1"/>
              <a:t>frame</a:t>
            </a:r>
            <a:r>
              <a:rPr lang="es-ES" sz="2000" dirty="0"/>
              <a:t> (</a:t>
            </a:r>
            <a:r>
              <a:rPr lang="es-ES" sz="2000" dirty="0" err="1"/>
              <a:t>e.g</a:t>
            </a:r>
            <a:r>
              <a:rPr lang="es-ES" sz="2000" dirty="0"/>
              <a:t>. </a:t>
            </a:r>
            <a:r>
              <a:rPr lang="es-ES" sz="2000" dirty="0" err="1"/>
              <a:t>contour</a:t>
            </a:r>
            <a:r>
              <a:rPr lang="es-ES" sz="2000" dirty="0"/>
              <a:t> </a:t>
            </a:r>
            <a:r>
              <a:rPr lang="es-ES" sz="2000" dirty="0" err="1" smtClean="0"/>
              <a:t>detection</a:t>
            </a:r>
            <a:r>
              <a:rPr lang="es-ES" sz="2000" dirty="0" smtClean="0"/>
              <a:t>).</a:t>
            </a:r>
            <a:endParaRPr lang="es-ES" sz="2000" dirty="0"/>
          </a:p>
          <a:p>
            <a:pPr marL="457200" indent="-457200">
              <a:buFont typeface="+mj-lt"/>
              <a:buAutoNum type="arabicPeriod"/>
            </a:pPr>
            <a:r>
              <a:rPr lang="es-ES" sz="2000" dirty="0" err="1"/>
              <a:t>Correlate</a:t>
            </a:r>
            <a:r>
              <a:rPr lang="es-ES" sz="2000" dirty="0"/>
              <a:t> </a:t>
            </a:r>
            <a:r>
              <a:rPr lang="es-ES" sz="2000" dirty="0" err="1"/>
              <a:t>the</a:t>
            </a:r>
            <a:r>
              <a:rPr lang="es-ES" sz="2000" dirty="0"/>
              <a:t> </a:t>
            </a:r>
            <a:r>
              <a:rPr lang="es-ES" sz="2000" dirty="0" err="1"/>
              <a:t>objects</a:t>
            </a:r>
            <a:r>
              <a:rPr lang="es-ES" sz="2000" dirty="0"/>
              <a:t> </a:t>
            </a:r>
            <a:r>
              <a:rPr lang="es-ES" sz="2000" dirty="0" err="1"/>
              <a:t>between</a:t>
            </a:r>
            <a:r>
              <a:rPr lang="es-ES" sz="2000" dirty="0"/>
              <a:t> </a:t>
            </a:r>
            <a:r>
              <a:rPr lang="es-ES" sz="2000" dirty="0" err="1"/>
              <a:t>pairs</a:t>
            </a:r>
            <a:r>
              <a:rPr lang="es-ES" sz="2000" dirty="0"/>
              <a:t> of </a:t>
            </a:r>
            <a:r>
              <a:rPr lang="es-ES" sz="2000" dirty="0" err="1"/>
              <a:t>frames</a:t>
            </a:r>
            <a:r>
              <a:rPr lang="es-ES" sz="2000" dirty="0"/>
              <a:t>.</a:t>
            </a:r>
          </a:p>
          <a:p>
            <a:pPr marL="857250" lvl="1" indent="-457200"/>
            <a:r>
              <a:rPr lang="es-ES" sz="1600" dirty="0" smtClean="0"/>
              <a:t>Rules: </a:t>
            </a:r>
            <a:r>
              <a:rPr lang="es-ES" sz="1600" dirty="0" err="1" smtClean="0"/>
              <a:t>characteristics</a:t>
            </a:r>
            <a:r>
              <a:rPr lang="es-ES" sz="1600" dirty="0" smtClean="0"/>
              <a:t> </a:t>
            </a:r>
            <a:r>
              <a:rPr lang="es-ES" sz="1600" dirty="0" err="1" smtClean="0"/>
              <a:t>specific</a:t>
            </a:r>
            <a:r>
              <a:rPr lang="es-ES" sz="1600" dirty="0" smtClean="0"/>
              <a:t> </a:t>
            </a:r>
            <a:r>
              <a:rPr lang="es-ES" sz="1600" dirty="0" err="1" smtClean="0"/>
              <a:t>to</a:t>
            </a:r>
            <a:r>
              <a:rPr lang="es-ES" sz="1600" dirty="0" smtClean="0"/>
              <a:t> </a:t>
            </a:r>
            <a:r>
              <a:rPr lang="es-ES" sz="1600" dirty="0" err="1" smtClean="0"/>
              <a:t>the</a:t>
            </a:r>
            <a:r>
              <a:rPr lang="es-ES" sz="1600" dirty="0" smtClean="0"/>
              <a:t> </a:t>
            </a:r>
            <a:r>
              <a:rPr lang="es-ES" sz="1600" dirty="0" err="1" smtClean="0"/>
              <a:t>objects</a:t>
            </a:r>
            <a:r>
              <a:rPr lang="es-ES" sz="1600" dirty="0" smtClean="0"/>
              <a:t> and </a:t>
            </a:r>
            <a:r>
              <a:rPr lang="es-ES" sz="1600" dirty="0" err="1" smtClean="0"/>
              <a:t>the</a:t>
            </a:r>
            <a:r>
              <a:rPr lang="es-ES" sz="1600" dirty="0" smtClean="0"/>
              <a:t> </a:t>
            </a:r>
            <a:r>
              <a:rPr lang="es-ES" sz="1600" dirty="0" err="1" smtClean="0"/>
              <a:t>physical</a:t>
            </a:r>
            <a:r>
              <a:rPr lang="es-ES" sz="1600" dirty="0" smtClean="0"/>
              <a:t> </a:t>
            </a:r>
            <a:r>
              <a:rPr lang="es-ES" sz="1600" dirty="0" err="1" smtClean="0"/>
              <a:t>system</a:t>
            </a:r>
            <a:r>
              <a:rPr lang="es-ES" sz="1600" dirty="0" smtClean="0"/>
              <a:t> (</a:t>
            </a:r>
            <a:r>
              <a:rPr lang="es-ES" sz="1600" dirty="0" err="1" smtClean="0"/>
              <a:t>e.g</a:t>
            </a:r>
            <a:r>
              <a:rPr lang="es-ES" sz="1600" dirty="0" smtClean="0"/>
              <a:t>. color, </a:t>
            </a:r>
            <a:r>
              <a:rPr lang="es-ES" sz="1600" dirty="0" err="1" smtClean="0"/>
              <a:t>speed</a:t>
            </a:r>
            <a:r>
              <a:rPr lang="es-ES" sz="1600" dirty="0" smtClean="0"/>
              <a:t>)</a:t>
            </a:r>
            <a:endParaRPr lang="es-ES" dirty="0"/>
          </a:p>
        </p:txBody>
      </p:sp>
      <p:grpSp>
        <p:nvGrpSpPr>
          <p:cNvPr id="5" name="4 Grupo"/>
          <p:cNvGrpSpPr/>
          <p:nvPr/>
        </p:nvGrpSpPr>
        <p:grpSpPr>
          <a:xfrm>
            <a:off x="1259632" y="1124744"/>
            <a:ext cx="6614071" cy="1645091"/>
            <a:chOff x="395536" y="1340768"/>
            <a:chExt cx="8424936" cy="209550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340768"/>
              <a:ext cx="2667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152" y="1340768"/>
              <a:ext cx="2667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472" y="1340768"/>
              <a:ext cx="26670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1" name="140 Grupo"/>
          <p:cNvGrpSpPr/>
          <p:nvPr/>
        </p:nvGrpSpPr>
        <p:grpSpPr>
          <a:xfrm>
            <a:off x="539552" y="4725144"/>
            <a:ext cx="8136904" cy="1296144"/>
            <a:chOff x="539552" y="4725144"/>
            <a:chExt cx="8136904" cy="1296144"/>
          </a:xfrm>
        </p:grpSpPr>
        <p:sp>
          <p:nvSpPr>
            <p:cNvPr id="140" name="139 Rectángulo"/>
            <p:cNvSpPr/>
            <p:nvPr/>
          </p:nvSpPr>
          <p:spPr>
            <a:xfrm>
              <a:off x="539552" y="4725144"/>
              <a:ext cx="8136904" cy="1296144"/>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6" name="75 Grupo"/>
            <p:cNvGrpSpPr/>
            <p:nvPr/>
          </p:nvGrpSpPr>
          <p:grpSpPr>
            <a:xfrm>
              <a:off x="4663058" y="4797152"/>
              <a:ext cx="3961693" cy="1152128"/>
              <a:chOff x="1622662" y="3878898"/>
              <a:chExt cx="3284649" cy="955232"/>
            </a:xfrm>
          </p:grpSpPr>
          <p:pic>
            <p:nvPicPr>
              <p:cNvPr id="77" name="Picture 7"/>
              <p:cNvPicPr>
                <a:picLocks noChangeAspect="1"/>
              </p:cNvPicPr>
              <p:nvPr/>
            </p:nvPicPr>
            <p:blipFill>
              <a:blip r:embed="rId6">
                <a:lum/>
                <a:alphaModFix/>
              </a:blip>
              <a:srcRect/>
              <a:stretch>
                <a:fillRect/>
              </a:stretch>
            </p:blipFill>
            <p:spPr>
              <a:xfrm>
                <a:off x="3307245" y="3885791"/>
                <a:ext cx="1600066" cy="948339"/>
              </a:xfrm>
              <a:prstGeom prst="rect">
                <a:avLst/>
              </a:prstGeom>
              <a:noFill/>
              <a:ln>
                <a:noFill/>
              </a:ln>
            </p:spPr>
          </p:pic>
          <p:pic>
            <p:nvPicPr>
              <p:cNvPr id="78" name="Picture 6"/>
              <p:cNvPicPr>
                <a:picLocks noChangeAspect="1"/>
              </p:cNvPicPr>
              <p:nvPr/>
            </p:nvPicPr>
            <p:blipFill>
              <a:blip r:embed="rId7">
                <a:lum/>
                <a:alphaModFix/>
              </a:blip>
              <a:srcRect/>
              <a:stretch>
                <a:fillRect/>
              </a:stretch>
            </p:blipFill>
            <p:spPr>
              <a:xfrm>
                <a:off x="1622662" y="3878898"/>
                <a:ext cx="1600066" cy="948339"/>
              </a:xfrm>
              <a:prstGeom prst="rect">
                <a:avLst/>
              </a:prstGeom>
              <a:noFill/>
              <a:ln>
                <a:noFill/>
              </a:ln>
            </p:spPr>
          </p:pic>
          <p:sp>
            <p:nvSpPr>
              <p:cNvPr id="79" name="Freeform 22"/>
              <p:cNvSpPr/>
              <p:nvPr/>
            </p:nvSpPr>
            <p:spPr>
              <a:xfrm>
                <a:off x="1821739" y="3895565"/>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0" name="Freeform 23"/>
              <p:cNvSpPr/>
              <p:nvPr/>
            </p:nvSpPr>
            <p:spPr>
              <a:xfrm>
                <a:off x="2026791" y="3921051"/>
                <a:ext cx="76078" cy="127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1" name="Freeform 24"/>
              <p:cNvSpPr/>
              <p:nvPr/>
            </p:nvSpPr>
            <p:spPr>
              <a:xfrm>
                <a:off x="2305133" y="3895565"/>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2" name="Freeform 25"/>
              <p:cNvSpPr/>
              <p:nvPr/>
            </p:nvSpPr>
            <p:spPr>
              <a:xfrm>
                <a:off x="2586400" y="3895565"/>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3" name="Freeform 26"/>
              <p:cNvSpPr/>
              <p:nvPr/>
            </p:nvSpPr>
            <p:spPr>
              <a:xfrm>
                <a:off x="2794377" y="3895565"/>
                <a:ext cx="75867"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4" name="Freeform 27"/>
              <p:cNvSpPr/>
              <p:nvPr/>
            </p:nvSpPr>
            <p:spPr>
              <a:xfrm>
                <a:off x="2971354" y="4173969"/>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5" name="Freeform 28"/>
              <p:cNvSpPr/>
              <p:nvPr/>
            </p:nvSpPr>
            <p:spPr>
              <a:xfrm>
                <a:off x="3005143" y="4199393"/>
                <a:ext cx="76078" cy="22802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6" name="Freeform 29"/>
              <p:cNvSpPr/>
              <p:nvPr/>
            </p:nvSpPr>
            <p:spPr>
              <a:xfrm>
                <a:off x="3066813" y="4039145"/>
                <a:ext cx="93359" cy="1140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7" name="Freeform 30"/>
              <p:cNvSpPr/>
              <p:nvPr/>
            </p:nvSpPr>
            <p:spPr>
              <a:xfrm>
                <a:off x="2134955" y="4021457"/>
                <a:ext cx="135296" cy="152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8" name="Freeform 31"/>
              <p:cNvSpPr/>
              <p:nvPr/>
            </p:nvSpPr>
            <p:spPr>
              <a:xfrm>
                <a:off x="2040391" y="4107917"/>
                <a:ext cx="75867" cy="760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89" name="Freeform 32"/>
              <p:cNvSpPr/>
              <p:nvPr/>
            </p:nvSpPr>
            <p:spPr>
              <a:xfrm>
                <a:off x="2603507" y="4353067"/>
                <a:ext cx="163957" cy="2661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0" name="Freeform 44"/>
              <p:cNvSpPr/>
              <p:nvPr/>
            </p:nvSpPr>
            <p:spPr>
              <a:xfrm>
                <a:off x="3505683" y="3895354"/>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1" name="Freeform 45"/>
              <p:cNvSpPr/>
              <p:nvPr/>
            </p:nvSpPr>
            <p:spPr>
              <a:xfrm>
                <a:off x="3710872" y="3920011"/>
                <a:ext cx="76078" cy="127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2" name="Freeform 46"/>
              <p:cNvSpPr/>
              <p:nvPr/>
            </p:nvSpPr>
            <p:spPr>
              <a:xfrm>
                <a:off x="3992076" y="3895354"/>
                <a:ext cx="75867"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3" name="Freeform 47"/>
              <p:cNvSpPr/>
              <p:nvPr/>
            </p:nvSpPr>
            <p:spPr>
              <a:xfrm>
                <a:off x="4270015" y="3895354"/>
                <a:ext cx="76289"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4" name="Freeform 48"/>
              <p:cNvSpPr/>
              <p:nvPr/>
            </p:nvSpPr>
            <p:spPr>
              <a:xfrm>
                <a:off x="4480780" y="3895354"/>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5" name="Freeform 49"/>
              <p:cNvSpPr/>
              <p:nvPr/>
            </p:nvSpPr>
            <p:spPr>
              <a:xfrm>
                <a:off x="4635451" y="4179546"/>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6" name="Freeform 50"/>
              <p:cNvSpPr/>
              <p:nvPr/>
            </p:nvSpPr>
            <p:spPr>
              <a:xfrm>
                <a:off x="4667062" y="4207574"/>
                <a:ext cx="76078" cy="22802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7" name="Freeform 51"/>
              <p:cNvSpPr/>
              <p:nvPr/>
            </p:nvSpPr>
            <p:spPr>
              <a:xfrm>
                <a:off x="4755477" y="4048141"/>
                <a:ext cx="93359" cy="1140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8" name="Freeform 52"/>
              <p:cNvSpPr/>
              <p:nvPr/>
            </p:nvSpPr>
            <p:spPr>
              <a:xfrm>
                <a:off x="3933758" y="4373197"/>
                <a:ext cx="190089" cy="2659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99" name="Freeform 53"/>
              <p:cNvSpPr/>
              <p:nvPr/>
            </p:nvSpPr>
            <p:spPr>
              <a:xfrm>
                <a:off x="3557466" y="4046556"/>
                <a:ext cx="114011" cy="19767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0" name="Freeform 54"/>
              <p:cNvSpPr/>
              <p:nvPr/>
            </p:nvSpPr>
            <p:spPr>
              <a:xfrm>
                <a:off x="3842051" y="4684774"/>
                <a:ext cx="75867" cy="75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1" name="Straight Connector 56"/>
              <p:cNvSpPr/>
              <p:nvPr/>
            </p:nvSpPr>
            <p:spPr>
              <a:xfrm flipH="1">
                <a:off x="4122076" y="4583899"/>
                <a:ext cx="266167" cy="0"/>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2" name="Straight Connector 57"/>
              <p:cNvSpPr/>
              <p:nvPr/>
            </p:nvSpPr>
            <p:spPr>
              <a:xfrm flipH="1">
                <a:off x="3677940" y="4152015"/>
                <a:ext cx="215716" cy="85312"/>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3" name="TextBox 60"/>
              <p:cNvSpPr txBox="1"/>
              <p:nvPr/>
            </p:nvSpPr>
            <p:spPr>
              <a:xfrm>
                <a:off x="1664810" y="4591547"/>
                <a:ext cx="306089" cy="139532"/>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2400" b="1">
                    <a:solidFill>
                      <a:srgbClr val="FFFFFF"/>
                    </a:solidFill>
                  </a:defRPr>
                </a:pPr>
                <a:r>
                  <a:rPr lang="es-ES" sz="1000" b="1" i="0" u="none" strike="noStrike" kern="1200" dirty="0" smtClean="0">
                    <a:ln>
                      <a:noFill/>
                    </a:ln>
                    <a:solidFill>
                      <a:srgbClr val="FFFFFF"/>
                    </a:solidFill>
                    <a:latin typeface="Arial" pitchFamily="18"/>
                    <a:ea typeface="Microsoft YaHei" pitchFamily="2"/>
                    <a:cs typeface="Mangal" pitchFamily="2"/>
                  </a:rPr>
                  <a:t>3' </a:t>
                </a:r>
                <a:r>
                  <a:rPr lang="es-ES" sz="1000" b="1" i="0" u="none" strike="noStrike" kern="1200" dirty="0">
                    <a:ln>
                      <a:noFill/>
                    </a:ln>
                    <a:solidFill>
                      <a:srgbClr val="FFFFFF"/>
                    </a:solidFill>
                    <a:latin typeface="Arial" pitchFamily="18"/>
                    <a:ea typeface="Microsoft YaHei" pitchFamily="2"/>
                    <a:cs typeface="Mangal" pitchFamily="2"/>
                  </a:rPr>
                  <a:t>10''</a:t>
                </a:r>
              </a:p>
            </p:txBody>
          </p:sp>
          <p:sp>
            <p:nvSpPr>
              <p:cNvPr id="104" name="TextBox 61"/>
              <p:cNvSpPr txBox="1"/>
              <p:nvPr/>
            </p:nvSpPr>
            <p:spPr>
              <a:xfrm>
                <a:off x="3352554" y="4591547"/>
                <a:ext cx="782063" cy="13953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2400" b="1">
                    <a:solidFill>
                      <a:srgbClr val="FFFFFF"/>
                    </a:solidFill>
                  </a:defRPr>
                </a:pPr>
                <a:r>
                  <a:rPr lang="es-ES" sz="1000" b="1" i="0" u="none" strike="noStrike" kern="1200" dirty="0">
                    <a:ln>
                      <a:noFill/>
                    </a:ln>
                    <a:solidFill>
                      <a:srgbClr val="FFFFFF"/>
                    </a:solidFill>
                    <a:latin typeface="Arial" pitchFamily="18"/>
                    <a:ea typeface="Microsoft YaHei" pitchFamily="2"/>
                    <a:cs typeface="Mangal" pitchFamily="2"/>
                  </a:rPr>
                  <a:t>3' 11''</a:t>
                </a:r>
              </a:p>
            </p:txBody>
          </p:sp>
          <p:sp>
            <p:nvSpPr>
              <p:cNvPr id="105" name="Straight Connector 55"/>
              <p:cNvSpPr/>
              <p:nvPr/>
            </p:nvSpPr>
            <p:spPr>
              <a:xfrm>
                <a:off x="3723425" y="4162153"/>
                <a:ext cx="150716" cy="513995"/>
              </a:xfrm>
              <a:prstGeom prst="line">
                <a:avLst/>
              </a:prstGeom>
              <a:noFill/>
              <a:ln w="18360">
                <a:solidFill>
                  <a:srgbClr val="FF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6" name="Straight Connector 55"/>
              <p:cNvSpPr/>
              <p:nvPr/>
            </p:nvSpPr>
            <p:spPr>
              <a:xfrm flipH="1" flipV="1">
                <a:off x="2116258" y="4195207"/>
                <a:ext cx="683464" cy="397302"/>
              </a:xfrm>
              <a:prstGeom prst="line">
                <a:avLst/>
              </a:prstGeom>
              <a:noFill/>
              <a:ln w="18360">
                <a:solidFill>
                  <a:srgbClr val="FF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7" name="Straight Connector 57"/>
              <p:cNvSpPr/>
              <p:nvPr/>
            </p:nvSpPr>
            <p:spPr>
              <a:xfrm flipH="1">
                <a:off x="2282086" y="4126922"/>
                <a:ext cx="367087" cy="47046"/>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08" name="Straight Connector 57"/>
              <p:cNvSpPr/>
              <p:nvPr/>
            </p:nvSpPr>
            <p:spPr>
              <a:xfrm>
                <a:off x="2465375" y="4572400"/>
                <a:ext cx="139125" cy="0"/>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grpSp>
        <p:grpSp>
          <p:nvGrpSpPr>
            <p:cNvPr id="109" name="108 Grupo"/>
            <p:cNvGrpSpPr/>
            <p:nvPr/>
          </p:nvGrpSpPr>
          <p:grpSpPr>
            <a:xfrm>
              <a:off x="622904" y="4800599"/>
              <a:ext cx="3958267" cy="1143814"/>
              <a:chOff x="1622662" y="2852936"/>
              <a:chExt cx="3281809" cy="948339"/>
            </a:xfrm>
          </p:grpSpPr>
          <p:pic>
            <p:nvPicPr>
              <p:cNvPr id="110" name="Picture 4"/>
              <p:cNvPicPr>
                <a:picLocks noChangeAspect="1"/>
              </p:cNvPicPr>
              <p:nvPr/>
            </p:nvPicPr>
            <p:blipFill>
              <a:blip r:embed="rId8">
                <a:lum/>
                <a:alphaModFix/>
              </a:blip>
              <a:srcRect/>
              <a:stretch>
                <a:fillRect/>
              </a:stretch>
            </p:blipFill>
            <p:spPr>
              <a:xfrm>
                <a:off x="1622662" y="2852936"/>
                <a:ext cx="1597252" cy="948339"/>
              </a:xfrm>
              <a:prstGeom prst="rect">
                <a:avLst/>
              </a:prstGeom>
              <a:noFill/>
              <a:ln>
                <a:noFill/>
              </a:ln>
            </p:spPr>
          </p:pic>
          <p:pic>
            <p:nvPicPr>
              <p:cNvPr id="111" name="Picture 5"/>
              <p:cNvPicPr>
                <a:picLocks noChangeAspect="1"/>
              </p:cNvPicPr>
              <p:nvPr/>
            </p:nvPicPr>
            <p:blipFill>
              <a:blip r:embed="rId9">
                <a:lum/>
                <a:alphaModFix/>
              </a:blip>
              <a:srcRect/>
              <a:stretch>
                <a:fillRect/>
              </a:stretch>
            </p:blipFill>
            <p:spPr>
              <a:xfrm>
                <a:off x="3307034" y="2852936"/>
                <a:ext cx="1597437" cy="948339"/>
              </a:xfrm>
              <a:prstGeom prst="rect">
                <a:avLst/>
              </a:prstGeom>
              <a:noFill/>
              <a:ln>
                <a:noFill/>
              </a:ln>
            </p:spPr>
          </p:pic>
          <p:sp>
            <p:nvSpPr>
              <p:cNvPr id="112" name="Freeform 8"/>
              <p:cNvSpPr/>
              <p:nvPr/>
            </p:nvSpPr>
            <p:spPr>
              <a:xfrm>
                <a:off x="1817498" y="2877034"/>
                <a:ext cx="75867"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3" name="Freeform 12"/>
              <p:cNvSpPr/>
              <p:nvPr/>
            </p:nvSpPr>
            <p:spPr>
              <a:xfrm>
                <a:off x="2029118" y="2901480"/>
                <a:ext cx="75867" cy="127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4" name="Freeform 13"/>
              <p:cNvSpPr/>
              <p:nvPr/>
            </p:nvSpPr>
            <p:spPr>
              <a:xfrm>
                <a:off x="2309915" y="2877034"/>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5" name="Freeform 14"/>
              <p:cNvSpPr/>
              <p:nvPr/>
            </p:nvSpPr>
            <p:spPr>
              <a:xfrm>
                <a:off x="2591977" y="2877034"/>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6" name="Freeform 15"/>
              <p:cNvSpPr/>
              <p:nvPr/>
            </p:nvSpPr>
            <p:spPr>
              <a:xfrm>
                <a:off x="2802742" y="2877034"/>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7" name="Freeform 16"/>
              <p:cNvSpPr/>
              <p:nvPr/>
            </p:nvSpPr>
            <p:spPr>
              <a:xfrm>
                <a:off x="2971354" y="3171895"/>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8" name="Freeform 17"/>
              <p:cNvSpPr/>
              <p:nvPr/>
            </p:nvSpPr>
            <p:spPr>
              <a:xfrm>
                <a:off x="3013507" y="3180334"/>
                <a:ext cx="76078" cy="22802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19" name="Freeform 18"/>
              <p:cNvSpPr/>
              <p:nvPr/>
            </p:nvSpPr>
            <p:spPr>
              <a:xfrm>
                <a:off x="3064953" y="3017827"/>
                <a:ext cx="93148" cy="1140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0" name="Freeform 19"/>
              <p:cNvSpPr/>
              <p:nvPr/>
            </p:nvSpPr>
            <p:spPr>
              <a:xfrm>
                <a:off x="2465517" y="3383957"/>
                <a:ext cx="189878" cy="2661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1" name="Freeform 20"/>
              <p:cNvSpPr/>
              <p:nvPr/>
            </p:nvSpPr>
            <p:spPr>
              <a:xfrm>
                <a:off x="2507670" y="2934777"/>
                <a:ext cx="114011" cy="15974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2" name="Freeform 21"/>
              <p:cNvSpPr/>
              <p:nvPr/>
            </p:nvSpPr>
            <p:spPr>
              <a:xfrm>
                <a:off x="2634130" y="3028979"/>
                <a:ext cx="75867" cy="760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3" name="Freeform 33"/>
              <p:cNvSpPr/>
              <p:nvPr/>
            </p:nvSpPr>
            <p:spPr>
              <a:xfrm>
                <a:off x="3507438" y="2860367"/>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4" name="Freeform 34"/>
              <p:cNvSpPr/>
              <p:nvPr/>
            </p:nvSpPr>
            <p:spPr>
              <a:xfrm>
                <a:off x="3714918" y="2885024"/>
                <a:ext cx="76078" cy="127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5" name="Freeform 35"/>
              <p:cNvSpPr/>
              <p:nvPr/>
            </p:nvSpPr>
            <p:spPr>
              <a:xfrm>
                <a:off x="3999050" y="2860367"/>
                <a:ext cx="75867"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6" name="Freeform 36"/>
              <p:cNvSpPr/>
              <p:nvPr/>
            </p:nvSpPr>
            <p:spPr>
              <a:xfrm>
                <a:off x="4272665" y="2860367"/>
                <a:ext cx="76078"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7" name="Freeform 37"/>
              <p:cNvSpPr/>
              <p:nvPr/>
            </p:nvSpPr>
            <p:spPr>
              <a:xfrm>
                <a:off x="4486429" y="2860367"/>
                <a:ext cx="75867" cy="15215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8" name="Freeform 38"/>
              <p:cNvSpPr/>
              <p:nvPr/>
            </p:nvSpPr>
            <p:spPr>
              <a:xfrm>
                <a:off x="4666315" y="3155438"/>
                <a:ext cx="76078" cy="1519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29" name="Freeform 39"/>
              <p:cNvSpPr/>
              <p:nvPr/>
            </p:nvSpPr>
            <p:spPr>
              <a:xfrm>
                <a:off x="4694333" y="3178074"/>
                <a:ext cx="76078" cy="22823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0" name="Freeform 40"/>
              <p:cNvSpPr/>
              <p:nvPr/>
            </p:nvSpPr>
            <p:spPr>
              <a:xfrm>
                <a:off x="4761910" y="3009112"/>
                <a:ext cx="93148" cy="1140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360">
                <a:solidFill>
                  <a:srgbClr val="C5000B"/>
                </a:solidFill>
                <a:prstDash val="solid"/>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1" name="Freeform 41"/>
              <p:cNvSpPr/>
              <p:nvPr/>
            </p:nvSpPr>
            <p:spPr>
              <a:xfrm>
                <a:off x="4196587" y="3383957"/>
                <a:ext cx="228234" cy="1888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2" name="Freeform 42"/>
              <p:cNvSpPr/>
              <p:nvPr/>
            </p:nvSpPr>
            <p:spPr>
              <a:xfrm>
                <a:off x="4198154" y="2922541"/>
                <a:ext cx="114011" cy="15974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00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3" name="Freeform 43"/>
              <p:cNvSpPr/>
              <p:nvPr/>
            </p:nvSpPr>
            <p:spPr>
              <a:xfrm>
                <a:off x="4442265" y="3496777"/>
                <a:ext cx="76078" cy="760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720">
                <a:solidFill>
                  <a:srgbClr val="FFFF00"/>
                </a:solidFill>
                <a:prstDash val="solid"/>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4" name="TextBox 58"/>
              <p:cNvSpPr txBox="1"/>
              <p:nvPr/>
            </p:nvSpPr>
            <p:spPr>
              <a:xfrm>
                <a:off x="1664689" y="3573016"/>
                <a:ext cx="306089" cy="139532"/>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2400" b="1">
                    <a:solidFill>
                      <a:srgbClr val="FFFFFF"/>
                    </a:solidFill>
                  </a:defRPr>
                </a:pPr>
                <a:r>
                  <a:rPr lang="es-ES" sz="1000" b="1" i="0" u="none" strike="noStrike" kern="1200" dirty="0">
                    <a:ln>
                      <a:noFill/>
                    </a:ln>
                    <a:solidFill>
                      <a:srgbClr val="FFFFFF"/>
                    </a:solidFill>
                    <a:latin typeface="Arial" pitchFamily="18"/>
                    <a:ea typeface="Microsoft YaHei" pitchFamily="2"/>
                    <a:cs typeface="Mangal" pitchFamily="2"/>
                  </a:rPr>
                  <a:t>3' 08''</a:t>
                </a:r>
              </a:p>
            </p:txBody>
          </p:sp>
          <p:sp>
            <p:nvSpPr>
              <p:cNvPr id="135" name="TextBox 59"/>
              <p:cNvSpPr txBox="1"/>
              <p:nvPr/>
            </p:nvSpPr>
            <p:spPr>
              <a:xfrm>
                <a:off x="3352554" y="3573016"/>
                <a:ext cx="306089" cy="139532"/>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defRPr sz="2400" b="1">
                    <a:solidFill>
                      <a:srgbClr val="FFFFFF"/>
                    </a:solidFill>
                  </a:defRPr>
                </a:pPr>
                <a:r>
                  <a:rPr lang="es-ES" sz="1000" b="1" i="0" u="none" strike="noStrike" kern="1200" dirty="0">
                    <a:ln>
                      <a:noFill/>
                    </a:ln>
                    <a:solidFill>
                      <a:srgbClr val="FFFFFF"/>
                    </a:solidFill>
                    <a:latin typeface="Arial" pitchFamily="18"/>
                    <a:ea typeface="Microsoft YaHei" pitchFamily="2"/>
                    <a:cs typeface="Mangal" pitchFamily="2"/>
                  </a:rPr>
                  <a:t>3' 09''</a:t>
                </a:r>
              </a:p>
            </p:txBody>
          </p:sp>
          <p:sp>
            <p:nvSpPr>
              <p:cNvPr id="136" name="Straight Connector 55"/>
              <p:cNvSpPr/>
              <p:nvPr/>
            </p:nvSpPr>
            <p:spPr>
              <a:xfrm>
                <a:off x="4362030" y="3096557"/>
                <a:ext cx="110617" cy="388993"/>
              </a:xfrm>
              <a:prstGeom prst="line">
                <a:avLst/>
              </a:prstGeom>
              <a:noFill/>
              <a:ln w="18360">
                <a:solidFill>
                  <a:srgbClr val="FF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7" name="Straight Connector 57"/>
              <p:cNvSpPr/>
              <p:nvPr/>
            </p:nvSpPr>
            <p:spPr>
              <a:xfrm flipV="1">
                <a:off x="4191745" y="3585334"/>
                <a:ext cx="109270" cy="65752"/>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sp>
            <p:nvSpPr>
              <p:cNvPr id="138" name="Straight Connector 57"/>
              <p:cNvSpPr/>
              <p:nvPr/>
            </p:nvSpPr>
            <p:spPr>
              <a:xfrm flipH="1">
                <a:off x="4318756" y="3061649"/>
                <a:ext cx="66565" cy="9483"/>
              </a:xfrm>
              <a:prstGeom prst="line">
                <a:avLst/>
              </a:prstGeom>
              <a:noFill/>
              <a:ln w="18360">
                <a:solidFill>
                  <a:srgbClr val="00FF00"/>
                </a:solidFill>
                <a:prstDash val="solid"/>
                <a:tailEnd type="arrow"/>
              </a:ln>
            </p:spPr>
            <p:txBody>
              <a:bodyPr vert="horz" wrap="none" lIns="99000" tIns="54000" rIns="99000" bIns="54000" anchor="ctr" anchorCtr="0" compatLnSpc="0"/>
              <a:lstStyle/>
              <a:p>
                <a:pPr marL="0" marR="0" lvl="0" indent="0" rtl="0" hangingPunct="0">
                  <a:lnSpc>
                    <a:spcPct val="100000"/>
                  </a:lnSpc>
                  <a:spcBef>
                    <a:spcPts val="0"/>
                  </a:spcBef>
                  <a:spcAft>
                    <a:spcPts val="0"/>
                  </a:spcAft>
                  <a:buNone/>
                  <a:tabLst/>
                </a:pPr>
                <a:endParaRPr lang="es-ES" sz="1800" b="0" i="0" u="none" strike="noStrike" kern="1200">
                  <a:ln>
                    <a:noFill/>
                  </a:ln>
                  <a:latin typeface="Arial" pitchFamily="18"/>
                  <a:ea typeface="Microsoft YaHei" pitchFamily="2"/>
                  <a:cs typeface="Mangal" pitchFamily="2"/>
                </a:endParaRPr>
              </a:p>
            </p:txBody>
          </p:sp>
        </p:grpSp>
      </p:grpSp>
    </p:spTree>
    <p:extLst>
      <p:ext uri="{BB962C8B-B14F-4D97-AF65-F5344CB8AC3E}">
        <p14:creationId xmlns:p14="http://schemas.microsoft.com/office/powerpoint/2010/main" val="482259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xEl>
                                              <p:pRg st="5" end="5"/>
                                            </p:txEl>
                                          </p:spTgt>
                                        </p:tgtEl>
                                        <p:attrNameLst>
                                          <p:attrName>style.visibility</p:attrName>
                                        </p:attrNameLst>
                                      </p:cBhvr>
                                      <p:to>
                                        <p:strVal val="visible"/>
                                      </p:to>
                                    </p:set>
                                    <p:animEffect transition="in" filter="fade">
                                      <p:cBhvr>
                                        <p:cTn id="7" dur="500"/>
                                        <p:tgtEl>
                                          <p:spTgt spid="139">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xEl>
                                              <p:pRg st="6" end="6"/>
                                            </p:txEl>
                                          </p:spTgt>
                                        </p:tgtEl>
                                        <p:attrNameLst>
                                          <p:attrName>style.visibility</p:attrName>
                                        </p:attrNameLst>
                                      </p:cBhvr>
                                      <p:to>
                                        <p:strVal val="visible"/>
                                      </p:to>
                                    </p:set>
                                    <p:animEffect transition="in" filter="fade">
                                      <p:cBhvr>
                                        <p:cTn id="10" dur="500"/>
                                        <p:tgtEl>
                                          <p:spTgt spid="139">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9">
                                            <p:txEl>
                                              <p:pRg st="7" end="7"/>
                                            </p:txEl>
                                          </p:spTgt>
                                        </p:tgtEl>
                                        <p:attrNameLst>
                                          <p:attrName>style.visibility</p:attrName>
                                        </p:attrNameLst>
                                      </p:cBhvr>
                                      <p:to>
                                        <p:strVal val="visible"/>
                                      </p:to>
                                    </p:set>
                                    <p:animEffect transition="in" filter="fade">
                                      <p:cBhvr>
                                        <p:cTn id="13" dur="500"/>
                                        <p:tgtEl>
                                          <p:spTgt spid="139">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9">
                                            <p:txEl>
                                              <p:pRg st="8" end="8"/>
                                            </p:txEl>
                                          </p:spTgt>
                                        </p:tgtEl>
                                        <p:attrNameLst>
                                          <p:attrName>style.visibility</p:attrName>
                                        </p:attrNameLst>
                                      </p:cBhvr>
                                      <p:to>
                                        <p:strVal val="visible"/>
                                      </p:to>
                                    </p:set>
                                    <p:animEffect transition="in" filter="fade">
                                      <p:cBhvr>
                                        <p:cTn id="16" dur="500"/>
                                        <p:tgtEl>
                                          <p:spTgt spid="139">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AMG2013: Sequential computation characterization</a:t>
            </a:r>
            <a:endParaRPr lang="en-US" dirty="0"/>
          </a:p>
        </p:txBody>
      </p:sp>
      <p:sp>
        <p:nvSpPr>
          <p:cNvPr id="3" name="Content Placeholder 2"/>
          <p:cNvSpPr>
            <a:spLocks noGrp="1"/>
          </p:cNvSpPr>
          <p:nvPr>
            <p:ph idx="1"/>
          </p:nvPr>
        </p:nvSpPr>
        <p:spPr/>
        <p:txBody>
          <a:bodyPr/>
          <a:lstStyle/>
          <a:p>
            <a:r>
              <a:rPr lang="en-US" dirty="0" smtClean="0"/>
              <a:t>Weak scaling: 16, 32, 64, 128, 256 processes</a:t>
            </a:r>
            <a:endParaRPr lang="en-US" dirty="0"/>
          </a:p>
        </p:txBody>
      </p:sp>
      <p:pic>
        <p:nvPicPr>
          <p:cNvPr id="10" name="9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84" y="1484784"/>
            <a:ext cx="4572000" cy="1158240"/>
          </a:xfrm>
          <a:prstGeom prst="rect">
            <a:avLst/>
          </a:prstGeom>
        </p:spPr>
      </p:pic>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24" y="2708920"/>
            <a:ext cx="4572000" cy="1158240"/>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24" y="3998952"/>
            <a:ext cx="4572000" cy="1158240"/>
          </a:xfrm>
          <a:prstGeom prst="rect">
            <a:avLst/>
          </a:prstGeom>
        </p:spPr>
      </p:pic>
      <p:sp>
        <p:nvSpPr>
          <p:cNvPr id="14" name="13 CuadroTexto"/>
          <p:cNvSpPr txBox="1"/>
          <p:nvPr/>
        </p:nvSpPr>
        <p:spPr>
          <a:xfrm>
            <a:off x="3741348" y="2132856"/>
            <a:ext cx="1036080" cy="338554"/>
          </a:xfrm>
          <a:prstGeom prst="rect">
            <a:avLst/>
          </a:prstGeom>
          <a:solidFill>
            <a:schemeClr val="bg1"/>
          </a:solidFill>
          <a:ln>
            <a:solidFill>
              <a:srgbClr val="0B7185"/>
            </a:solidFill>
          </a:ln>
        </p:spPr>
        <p:txBody>
          <a:bodyPr wrap="square" rtlCol="0">
            <a:spAutoFit/>
          </a:bodyPr>
          <a:lstStyle/>
          <a:p>
            <a:r>
              <a:rPr lang="es-ES" sz="1600" dirty="0" smtClean="0">
                <a:solidFill>
                  <a:schemeClr val="tx2"/>
                </a:solidFill>
              </a:rPr>
              <a:t>16 </a:t>
            </a:r>
            <a:r>
              <a:rPr lang="es-ES" sz="1600" dirty="0" err="1" smtClean="0">
                <a:solidFill>
                  <a:schemeClr val="tx2"/>
                </a:solidFill>
              </a:rPr>
              <a:t>cores</a:t>
            </a:r>
            <a:endParaRPr lang="en-US" sz="1600" dirty="0">
              <a:solidFill>
                <a:schemeClr val="tx2"/>
              </a:solidFill>
            </a:endParaRPr>
          </a:p>
        </p:txBody>
      </p:sp>
      <p:sp>
        <p:nvSpPr>
          <p:cNvPr id="15" name="14 Rectángulo"/>
          <p:cNvSpPr/>
          <p:nvPr/>
        </p:nvSpPr>
        <p:spPr>
          <a:xfrm>
            <a:off x="3741910" y="3355866"/>
            <a:ext cx="1000022" cy="338554"/>
          </a:xfrm>
          <a:prstGeom prst="rect">
            <a:avLst/>
          </a:prstGeom>
          <a:solidFill>
            <a:schemeClr val="bg1"/>
          </a:solidFill>
          <a:ln>
            <a:solidFill>
              <a:srgbClr val="0B7185"/>
            </a:solidFill>
          </a:ln>
        </p:spPr>
        <p:txBody>
          <a:bodyPr wrap="square" rtlCol="0">
            <a:spAutoFit/>
          </a:bodyPr>
          <a:lstStyle/>
          <a:p>
            <a:r>
              <a:rPr lang="es-ES" sz="1600" dirty="0">
                <a:solidFill>
                  <a:schemeClr val="tx2"/>
                </a:solidFill>
              </a:rPr>
              <a:t>32 </a:t>
            </a:r>
            <a:r>
              <a:rPr lang="es-ES" sz="1600" dirty="0" err="1">
                <a:solidFill>
                  <a:schemeClr val="tx2"/>
                </a:solidFill>
              </a:rPr>
              <a:t>cores</a:t>
            </a:r>
            <a:endParaRPr lang="en-US" sz="1600" dirty="0">
              <a:solidFill>
                <a:schemeClr val="tx2"/>
              </a:solidFill>
            </a:endParaRPr>
          </a:p>
        </p:txBody>
      </p:sp>
      <p:sp>
        <p:nvSpPr>
          <p:cNvPr id="16" name="15 Rectángulo"/>
          <p:cNvSpPr/>
          <p:nvPr/>
        </p:nvSpPr>
        <p:spPr>
          <a:xfrm>
            <a:off x="3741910" y="4628895"/>
            <a:ext cx="1000022" cy="338554"/>
          </a:xfrm>
          <a:prstGeom prst="rect">
            <a:avLst/>
          </a:prstGeom>
          <a:solidFill>
            <a:schemeClr val="bg1"/>
          </a:solidFill>
          <a:ln>
            <a:solidFill>
              <a:srgbClr val="0B7185"/>
            </a:solidFill>
          </a:ln>
        </p:spPr>
        <p:txBody>
          <a:bodyPr wrap="square" rtlCol="0">
            <a:spAutoFit/>
          </a:bodyPr>
          <a:lstStyle/>
          <a:p>
            <a:r>
              <a:rPr lang="es-ES" sz="1600" dirty="0">
                <a:solidFill>
                  <a:schemeClr val="tx2"/>
                </a:solidFill>
              </a:rPr>
              <a:t>64 </a:t>
            </a:r>
            <a:r>
              <a:rPr lang="es-ES" sz="1600" dirty="0" err="1">
                <a:solidFill>
                  <a:schemeClr val="tx2"/>
                </a:solidFill>
              </a:rPr>
              <a:t>cores</a:t>
            </a:r>
            <a:endParaRPr lang="en-US" sz="1600" dirty="0">
              <a:solidFill>
                <a:schemeClr val="tx2"/>
              </a:solidFill>
            </a:endParaRPr>
          </a:p>
        </p:txBody>
      </p:sp>
      <p:pic>
        <p:nvPicPr>
          <p:cNvPr id="13" name="1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88" y="5295096"/>
            <a:ext cx="4572000" cy="1158240"/>
          </a:xfrm>
          <a:prstGeom prst="rect">
            <a:avLst/>
          </a:prstGeom>
        </p:spPr>
      </p:pic>
      <p:sp>
        <p:nvSpPr>
          <p:cNvPr id="17" name="16 Rectángulo"/>
          <p:cNvSpPr/>
          <p:nvPr/>
        </p:nvSpPr>
        <p:spPr>
          <a:xfrm>
            <a:off x="3661812" y="5925039"/>
            <a:ext cx="1080120" cy="338554"/>
          </a:xfrm>
          <a:prstGeom prst="rect">
            <a:avLst/>
          </a:prstGeom>
          <a:solidFill>
            <a:schemeClr val="bg1"/>
          </a:solidFill>
          <a:ln>
            <a:solidFill>
              <a:srgbClr val="0B7185"/>
            </a:solidFill>
          </a:ln>
        </p:spPr>
        <p:txBody>
          <a:bodyPr wrap="square" rtlCol="0">
            <a:spAutoFit/>
          </a:bodyPr>
          <a:lstStyle/>
          <a:p>
            <a:r>
              <a:rPr lang="es-ES" sz="1600" dirty="0" smtClean="0">
                <a:solidFill>
                  <a:schemeClr val="tx2"/>
                </a:solidFill>
              </a:rPr>
              <a:t>128cores</a:t>
            </a:r>
            <a:endParaRPr lang="en-US" sz="1600" dirty="0">
              <a:solidFill>
                <a:schemeClr val="tx2"/>
              </a:solidFill>
            </a:endParaRPr>
          </a:p>
        </p:txBody>
      </p:sp>
      <p:pic>
        <p:nvPicPr>
          <p:cNvPr id="18" name="11 Marcador de contenid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3078" y="840602"/>
            <a:ext cx="1633141" cy="1076230"/>
          </a:xfrm>
          <a:prstGeom prst="rect">
            <a:avLst/>
          </a:prstGeom>
        </p:spPr>
      </p:pic>
      <p:sp>
        <p:nvSpPr>
          <p:cNvPr id="19" name="18 Elipse"/>
          <p:cNvSpPr/>
          <p:nvPr/>
        </p:nvSpPr>
        <p:spPr>
          <a:xfrm>
            <a:off x="7596336" y="840602"/>
            <a:ext cx="288032" cy="252784"/>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6056" y="2449115"/>
            <a:ext cx="3583204" cy="2687403"/>
          </a:xfrm>
          <a:prstGeom prst="rect">
            <a:avLst/>
          </a:prstGeom>
          <a:ln>
            <a:solidFill>
              <a:srgbClr val="004990"/>
            </a:solidFill>
          </a:ln>
        </p:spPr>
      </p:pic>
    </p:spTree>
    <p:extLst>
      <p:ext uri="{BB962C8B-B14F-4D97-AF65-F5344CB8AC3E}">
        <p14:creationId xmlns:p14="http://schemas.microsoft.com/office/powerpoint/2010/main" val="3040548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right)">
                                      <p:cBhvr>
                                        <p:cTn id="19" dur="500"/>
                                        <p:tgtEl>
                                          <p:spTgt spid="2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87 Grupo"/>
          <p:cNvGrpSpPr/>
          <p:nvPr/>
        </p:nvGrpSpPr>
        <p:grpSpPr>
          <a:xfrm>
            <a:off x="1115616" y="1916832"/>
            <a:ext cx="6769539" cy="3096066"/>
            <a:chOff x="1258845" y="3789318"/>
            <a:chExt cx="6769539" cy="3096066"/>
          </a:xfrm>
        </p:grpSpPr>
        <p:pic>
          <p:nvPicPr>
            <p:cNvPr id="74" name="7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5884" y="4059232"/>
              <a:ext cx="1822500" cy="1458000"/>
            </a:xfrm>
            <a:prstGeom prst="rect">
              <a:avLst/>
            </a:prstGeom>
          </p:spPr>
        </p:pic>
        <p:pic>
          <p:nvPicPr>
            <p:cNvPr id="73" name="7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213" y="4059232"/>
              <a:ext cx="1822500" cy="1458000"/>
            </a:xfrm>
            <a:prstGeom prst="rect">
              <a:avLst/>
            </a:prstGeom>
          </p:spPr>
        </p:pic>
        <p:pic>
          <p:nvPicPr>
            <p:cNvPr id="72" name="7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5029" y="4059232"/>
              <a:ext cx="1822500" cy="1458000"/>
            </a:xfrm>
            <a:prstGeom prst="rect">
              <a:avLst/>
            </a:prstGeom>
          </p:spPr>
        </p:pic>
        <p:pic>
          <p:nvPicPr>
            <p:cNvPr id="71" name="70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8845" y="4059232"/>
              <a:ext cx="1822500" cy="1458000"/>
            </a:xfrm>
            <a:prstGeom prst="rect">
              <a:avLst/>
            </a:prstGeom>
          </p:spPr>
        </p:pic>
        <p:pic>
          <p:nvPicPr>
            <p:cNvPr id="78" name="77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05884" y="5427384"/>
              <a:ext cx="1822500" cy="1458000"/>
            </a:xfrm>
            <a:prstGeom prst="rect">
              <a:avLst/>
            </a:prstGeom>
          </p:spPr>
        </p:pic>
        <p:pic>
          <p:nvPicPr>
            <p:cNvPr id="77" name="76 Imagen"/>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0" y="5427384"/>
              <a:ext cx="1822500" cy="1458000"/>
            </a:xfrm>
            <a:prstGeom prst="rect">
              <a:avLst/>
            </a:prstGeom>
          </p:spPr>
        </p:pic>
        <p:sp>
          <p:nvSpPr>
            <p:cNvPr id="79" name="78 CuadroTexto"/>
            <p:cNvSpPr txBox="1"/>
            <p:nvPr/>
          </p:nvSpPr>
          <p:spPr>
            <a:xfrm>
              <a:off x="7065031" y="5445224"/>
              <a:ext cx="925253"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BS=1024 Kb</a:t>
              </a:r>
              <a:endParaRPr lang="es-ES" sz="1200" dirty="0">
                <a:solidFill>
                  <a:srgbClr val="000000"/>
                </a:solidFill>
                <a:latin typeface="Calibri" panose="020F0502020204030204" pitchFamily="34" charset="0"/>
              </a:endParaRPr>
            </a:p>
          </p:txBody>
        </p:sp>
        <p:sp>
          <p:nvSpPr>
            <p:cNvPr id="80" name="79 CuadroTexto"/>
            <p:cNvSpPr txBox="1"/>
            <p:nvPr/>
          </p:nvSpPr>
          <p:spPr>
            <a:xfrm>
              <a:off x="5525493" y="5445224"/>
              <a:ext cx="846707"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BS=512 Kb</a:t>
              </a:r>
              <a:endParaRPr lang="es-ES" sz="1200" dirty="0">
                <a:solidFill>
                  <a:srgbClr val="000000"/>
                </a:solidFill>
                <a:latin typeface="Calibri" panose="020F0502020204030204" pitchFamily="34" charset="0"/>
              </a:endParaRPr>
            </a:p>
          </p:txBody>
        </p:sp>
        <p:sp>
          <p:nvSpPr>
            <p:cNvPr id="83" name="82 CuadroTexto"/>
            <p:cNvSpPr txBox="1"/>
            <p:nvPr/>
          </p:nvSpPr>
          <p:spPr>
            <a:xfrm>
              <a:off x="7223901" y="4077072"/>
              <a:ext cx="768159"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BS=64 Kb</a:t>
              </a:r>
              <a:endParaRPr lang="es-ES" sz="1200" dirty="0">
                <a:solidFill>
                  <a:srgbClr val="000000"/>
                </a:solidFill>
                <a:latin typeface="Calibri" panose="020F0502020204030204" pitchFamily="34" charset="0"/>
              </a:endParaRPr>
            </a:p>
          </p:txBody>
        </p:sp>
        <p:sp>
          <p:nvSpPr>
            <p:cNvPr id="84" name="83 CuadroTexto"/>
            <p:cNvSpPr txBox="1"/>
            <p:nvPr/>
          </p:nvSpPr>
          <p:spPr>
            <a:xfrm>
              <a:off x="5595275" y="4077072"/>
              <a:ext cx="768159"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BS=32 Kb</a:t>
              </a:r>
              <a:endParaRPr lang="es-ES" sz="1200" dirty="0">
                <a:solidFill>
                  <a:srgbClr val="000000"/>
                </a:solidFill>
                <a:latin typeface="Calibri" panose="020F0502020204030204" pitchFamily="34" charset="0"/>
              </a:endParaRPr>
            </a:p>
          </p:txBody>
        </p:sp>
        <p:sp>
          <p:nvSpPr>
            <p:cNvPr id="85" name="84 CuadroTexto"/>
            <p:cNvSpPr txBox="1"/>
            <p:nvPr/>
          </p:nvSpPr>
          <p:spPr>
            <a:xfrm>
              <a:off x="3945441" y="4077072"/>
              <a:ext cx="768159"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BS=16 Kb</a:t>
              </a:r>
              <a:endParaRPr lang="es-ES" sz="1200" dirty="0">
                <a:solidFill>
                  <a:srgbClr val="000000"/>
                </a:solidFill>
                <a:latin typeface="Calibri" panose="020F0502020204030204" pitchFamily="34" charset="0"/>
              </a:endParaRPr>
            </a:p>
          </p:txBody>
        </p:sp>
        <p:sp>
          <p:nvSpPr>
            <p:cNvPr id="86" name="85 CuadroTexto"/>
            <p:cNvSpPr txBox="1"/>
            <p:nvPr/>
          </p:nvSpPr>
          <p:spPr>
            <a:xfrm>
              <a:off x="2361265" y="4077072"/>
              <a:ext cx="689612"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BS=8 Kb</a:t>
              </a:r>
              <a:endParaRPr lang="es-ES" sz="1200" dirty="0">
                <a:solidFill>
                  <a:srgbClr val="000000"/>
                </a:solidFill>
                <a:latin typeface="Calibri" panose="020F0502020204030204" pitchFamily="34" charset="0"/>
              </a:endParaRPr>
            </a:p>
          </p:txBody>
        </p:sp>
        <p:pic>
          <p:nvPicPr>
            <p:cNvPr id="76" name="75 Imagen"/>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15816" y="5427384"/>
              <a:ext cx="1822500" cy="1458000"/>
            </a:xfrm>
            <a:prstGeom prst="rect">
              <a:avLst/>
            </a:prstGeom>
          </p:spPr>
        </p:pic>
        <p:sp>
          <p:nvSpPr>
            <p:cNvPr id="87" name="86 CuadroTexto"/>
            <p:cNvSpPr txBox="1"/>
            <p:nvPr/>
          </p:nvSpPr>
          <p:spPr>
            <a:xfrm>
              <a:off x="7227788" y="3789318"/>
              <a:ext cx="785408" cy="338554"/>
            </a:xfrm>
            <a:prstGeom prst="rect">
              <a:avLst/>
            </a:prstGeom>
            <a:noFill/>
          </p:spPr>
          <p:txBody>
            <a:bodyPr wrap="none" rtlCol="0">
              <a:spAutoFit/>
            </a:bodyPr>
            <a:lstStyle/>
            <a:p>
              <a:r>
                <a:rPr lang="es-ES" sz="1600" dirty="0" smtClean="0">
                  <a:solidFill>
                    <a:srgbClr val="000000"/>
                  </a:solidFill>
                  <a:latin typeface="Calibri" panose="020F0502020204030204" pitchFamily="34" charset="0"/>
                </a:rPr>
                <a:t>HYDRO</a:t>
              </a:r>
              <a:endParaRPr lang="es-ES" dirty="0">
                <a:solidFill>
                  <a:srgbClr val="000000"/>
                </a:solidFill>
                <a:latin typeface="Calibri" panose="020F0502020204030204" pitchFamily="34" charset="0"/>
              </a:endParaRPr>
            </a:p>
          </p:txBody>
        </p:sp>
        <p:sp>
          <p:nvSpPr>
            <p:cNvPr id="81" name="80 CuadroTexto"/>
            <p:cNvSpPr txBox="1"/>
            <p:nvPr/>
          </p:nvSpPr>
          <p:spPr>
            <a:xfrm>
              <a:off x="3869309" y="5456257"/>
              <a:ext cx="846707"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BS=256 Kb</a:t>
              </a:r>
              <a:endParaRPr lang="es-ES" sz="1200" dirty="0">
                <a:solidFill>
                  <a:srgbClr val="000000"/>
                </a:solidFill>
                <a:latin typeface="Calibri" panose="020F0502020204030204" pitchFamily="34" charset="0"/>
              </a:endParaRPr>
            </a:p>
          </p:txBody>
        </p:sp>
        <p:pic>
          <p:nvPicPr>
            <p:cNvPr id="75" name="74 Image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9632" y="5427384"/>
              <a:ext cx="1822500" cy="1458000"/>
            </a:xfrm>
            <a:prstGeom prst="rect">
              <a:avLst/>
            </a:prstGeom>
          </p:spPr>
        </p:pic>
        <p:sp>
          <p:nvSpPr>
            <p:cNvPr id="82" name="81 CuadroTexto"/>
            <p:cNvSpPr txBox="1"/>
            <p:nvPr/>
          </p:nvSpPr>
          <p:spPr>
            <a:xfrm>
              <a:off x="2213125" y="5445224"/>
              <a:ext cx="846707" cy="276999"/>
            </a:xfrm>
            <a:prstGeom prst="rect">
              <a:avLst/>
            </a:prstGeom>
            <a:noFill/>
          </p:spPr>
          <p:txBody>
            <a:bodyPr wrap="none" rtlCol="0">
              <a:spAutoFit/>
            </a:bodyPr>
            <a:lstStyle/>
            <a:p>
              <a:r>
                <a:rPr lang="es-ES" sz="1200" dirty="0" smtClean="0">
                  <a:solidFill>
                    <a:srgbClr val="000000"/>
                  </a:solidFill>
                  <a:latin typeface="Calibri" panose="020F0502020204030204" pitchFamily="34" charset="0"/>
                </a:rPr>
                <a:t>BS=128 Kb</a:t>
              </a:r>
              <a:endParaRPr lang="es-ES" sz="1200" dirty="0">
                <a:solidFill>
                  <a:srgbClr val="000000"/>
                </a:solidFill>
                <a:latin typeface="Calibri" panose="020F0502020204030204" pitchFamily="34" charset="0"/>
              </a:endParaRPr>
            </a:p>
          </p:txBody>
        </p:sp>
      </p:grpSp>
      <p:sp>
        <p:nvSpPr>
          <p:cNvPr id="8" name="7 Marcador de contenido"/>
          <p:cNvSpPr>
            <a:spLocks noGrp="1"/>
          </p:cNvSpPr>
          <p:nvPr>
            <p:ph idx="1"/>
          </p:nvPr>
        </p:nvSpPr>
        <p:spPr>
          <a:xfrm>
            <a:off x="107504" y="980728"/>
            <a:ext cx="8928992" cy="5328592"/>
          </a:xfrm>
        </p:spPr>
        <p:txBody>
          <a:bodyPr>
            <a:normAutofit fontScale="92500" lnSpcReduction="20000"/>
          </a:bodyPr>
          <a:lstStyle/>
          <a:p>
            <a:r>
              <a:rPr lang="en-US" sz="2000" dirty="0" smtClean="0"/>
              <a:t>From time intervals of the same execution</a:t>
            </a:r>
          </a:p>
          <a:p>
            <a:r>
              <a:rPr lang="en-US" sz="2000" dirty="0" smtClean="0"/>
              <a:t>From multiple executions</a:t>
            </a:r>
          </a:p>
          <a:p>
            <a:pPr lvl="1"/>
            <a:r>
              <a:rPr lang="en-US" sz="1800" dirty="0" smtClean="0"/>
              <a:t>Changing configuration parameters</a:t>
            </a:r>
          </a:p>
          <a:p>
            <a:pPr lvl="2"/>
            <a:r>
              <a:rPr lang="en-US" sz="1600" dirty="0" smtClean="0"/>
              <a:t>Block size (BS)		</a:t>
            </a:r>
          </a:p>
          <a:p>
            <a:pPr lvl="2"/>
            <a:r>
              <a:rPr lang="en-US" sz="1600" dirty="0" smtClean="0"/>
              <a:t>Problem size</a:t>
            </a:r>
          </a:p>
          <a:p>
            <a:pPr lvl="2"/>
            <a:r>
              <a:rPr lang="en-US" sz="1600" dirty="0" smtClean="0"/>
              <a:t>Number of processes</a:t>
            </a:r>
          </a:p>
          <a:p>
            <a:pPr lvl="2"/>
            <a:endParaRPr lang="en-US" sz="1600" dirty="0" smtClean="0"/>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pPr marL="0" indent="0">
              <a:buNone/>
            </a:pPr>
            <a:endParaRPr lang="en-US" dirty="0" smtClean="0"/>
          </a:p>
          <a:p>
            <a:pPr marL="0" indent="0">
              <a:buNone/>
            </a:pPr>
            <a:endParaRPr lang="en-US" dirty="0" smtClean="0"/>
          </a:p>
          <a:p>
            <a:r>
              <a:rPr lang="en-US" sz="2100" dirty="0" smtClean="0"/>
              <a:t>Difficulties: Generation of each image is an independent process</a:t>
            </a:r>
          </a:p>
          <a:p>
            <a:pPr lvl="1"/>
            <a:r>
              <a:rPr lang="en-US" sz="1800" dirty="0" smtClean="0"/>
              <a:t>Potentially large displacements, different clusters, shapes, colors, merges, splits…</a:t>
            </a:r>
          </a:p>
          <a:p>
            <a:pPr marL="0" indent="0">
              <a:buNone/>
            </a:pPr>
            <a:endParaRPr lang="en-US" dirty="0" smtClean="0"/>
          </a:p>
        </p:txBody>
      </p:sp>
      <p:sp>
        <p:nvSpPr>
          <p:cNvPr id="3" name="2 Título"/>
          <p:cNvSpPr>
            <a:spLocks noGrp="1"/>
          </p:cNvSpPr>
          <p:nvPr>
            <p:ph type="title"/>
          </p:nvPr>
        </p:nvSpPr>
        <p:spPr/>
        <p:txBody>
          <a:bodyPr/>
          <a:lstStyle/>
          <a:p>
            <a:r>
              <a:rPr lang="en-US" dirty="0" smtClean="0"/>
              <a:t>Our videos</a:t>
            </a:r>
            <a:endParaRPr lang="en-US" dirty="0"/>
          </a:p>
        </p:txBody>
      </p:sp>
      <p:sp>
        <p:nvSpPr>
          <p:cNvPr id="2" name="1 Marcador de número de diapositiva"/>
          <p:cNvSpPr>
            <a:spLocks noGrp="1"/>
          </p:cNvSpPr>
          <p:nvPr>
            <p:ph type="sldNum" sz="quarter" idx="4294967295"/>
          </p:nvPr>
        </p:nvSpPr>
        <p:spPr>
          <a:xfrm>
            <a:off x="12755437" y="7296364"/>
            <a:ext cx="442392" cy="412838"/>
          </a:xfrm>
          <a:prstGeom prst="rect">
            <a:avLst/>
          </a:prstGeom>
        </p:spPr>
        <p:txBody>
          <a:bodyPr/>
          <a:lstStyle/>
          <a:p>
            <a:fld id="{4A490C5D-AEA8-4823-B9B3-806910A0ECF7}" type="slidenum">
              <a:rPr lang="es-ES" smtClean="0"/>
              <a:pPr/>
              <a:t>94</a:t>
            </a:fld>
            <a:endParaRPr lang="es-ES" dirty="0"/>
          </a:p>
        </p:txBody>
      </p:sp>
      <p:grpSp>
        <p:nvGrpSpPr>
          <p:cNvPr id="101" name="100 Grupo"/>
          <p:cNvGrpSpPr/>
          <p:nvPr/>
        </p:nvGrpSpPr>
        <p:grpSpPr>
          <a:xfrm>
            <a:off x="323528" y="2320996"/>
            <a:ext cx="8530552" cy="1828084"/>
            <a:chOff x="9108504" y="6885144"/>
            <a:chExt cx="10080520" cy="2160240"/>
          </a:xfrm>
        </p:grpSpPr>
        <p:pic>
          <p:nvPicPr>
            <p:cNvPr id="93" name="92 Imagen"/>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489024" y="6885384"/>
              <a:ext cx="2700000" cy="2160000"/>
            </a:xfrm>
            <a:prstGeom prst="rect">
              <a:avLst/>
            </a:prstGeom>
          </p:spPr>
        </p:pic>
        <p:sp>
          <p:nvSpPr>
            <p:cNvPr id="96" name="95 CuadroTexto"/>
            <p:cNvSpPr txBox="1"/>
            <p:nvPr/>
          </p:nvSpPr>
          <p:spPr>
            <a:xfrm>
              <a:off x="17101392" y="7122894"/>
              <a:ext cx="753732" cy="338554"/>
            </a:xfrm>
            <a:prstGeom prst="rect">
              <a:avLst/>
            </a:prstGeom>
            <a:noFill/>
          </p:spPr>
          <p:txBody>
            <a:bodyPr wrap="none" rtlCol="0">
              <a:spAutoFit/>
            </a:bodyPr>
            <a:lstStyle/>
            <a:p>
              <a:r>
                <a:rPr lang="es-ES" sz="1600" dirty="0" err="1" smtClean="0">
                  <a:solidFill>
                    <a:srgbClr val="000000"/>
                  </a:solidFill>
                  <a:latin typeface="Calibri" panose="020F0502020204030204" pitchFamily="34" charset="0"/>
                </a:rPr>
                <a:t>Class</a:t>
              </a:r>
              <a:r>
                <a:rPr lang="es-ES" sz="1600" dirty="0" smtClean="0">
                  <a:solidFill>
                    <a:srgbClr val="000000"/>
                  </a:solidFill>
                  <a:latin typeface="Calibri" panose="020F0502020204030204" pitchFamily="34" charset="0"/>
                </a:rPr>
                <a:t> C</a:t>
              </a:r>
              <a:endParaRPr lang="es-ES" sz="1600" dirty="0">
                <a:solidFill>
                  <a:srgbClr val="000000"/>
                </a:solidFill>
                <a:latin typeface="Calibri" panose="020F0502020204030204" pitchFamily="34" charset="0"/>
              </a:endParaRPr>
            </a:p>
          </p:txBody>
        </p:sp>
        <p:pic>
          <p:nvPicPr>
            <p:cNvPr id="92" name="91 Imagen"/>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76456" y="6885144"/>
              <a:ext cx="2700000" cy="2160000"/>
            </a:xfrm>
            <a:prstGeom prst="rect">
              <a:avLst/>
            </a:prstGeom>
          </p:spPr>
        </p:pic>
        <p:sp>
          <p:nvSpPr>
            <p:cNvPr id="98" name="97 CuadroTexto"/>
            <p:cNvSpPr txBox="1"/>
            <p:nvPr/>
          </p:nvSpPr>
          <p:spPr>
            <a:xfrm>
              <a:off x="14581112" y="7122654"/>
              <a:ext cx="756938" cy="338554"/>
            </a:xfrm>
            <a:prstGeom prst="rect">
              <a:avLst/>
            </a:prstGeom>
            <a:noFill/>
          </p:spPr>
          <p:txBody>
            <a:bodyPr wrap="none" rtlCol="0">
              <a:spAutoFit/>
            </a:bodyPr>
            <a:lstStyle/>
            <a:p>
              <a:r>
                <a:rPr lang="es-ES" sz="1600" dirty="0" err="1" smtClean="0">
                  <a:solidFill>
                    <a:srgbClr val="000000"/>
                  </a:solidFill>
                  <a:latin typeface="Calibri" panose="020F0502020204030204" pitchFamily="34" charset="0"/>
                </a:rPr>
                <a:t>Class</a:t>
              </a:r>
              <a:r>
                <a:rPr lang="es-ES" sz="1600" dirty="0" smtClean="0">
                  <a:solidFill>
                    <a:srgbClr val="000000"/>
                  </a:solidFill>
                  <a:latin typeface="Calibri" panose="020F0502020204030204" pitchFamily="34" charset="0"/>
                </a:rPr>
                <a:t> B</a:t>
              </a:r>
              <a:endParaRPr lang="es-ES" sz="1600" dirty="0">
                <a:solidFill>
                  <a:srgbClr val="000000"/>
                </a:solidFill>
                <a:latin typeface="Calibri" panose="020F0502020204030204" pitchFamily="34" charset="0"/>
              </a:endParaRPr>
            </a:p>
          </p:txBody>
        </p:sp>
        <p:pic>
          <p:nvPicPr>
            <p:cNvPr id="91" name="90 Imagen"/>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92480" y="6885384"/>
              <a:ext cx="2700000" cy="2160000"/>
            </a:xfrm>
            <a:prstGeom prst="rect">
              <a:avLst/>
            </a:prstGeom>
          </p:spPr>
        </p:pic>
        <p:pic>
          <p:nvPicPr>
            <p:cNvPr id="94" name="93 Imagen"/>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08504" y="6885384"/>
              <a:ext cx="2700000" cy="2160000"/>
            </a:xfrm>
            <a:prstGeom prst="rect">
              <a:avLst/>
            </a:prstGeom>
          </p:spPr>
        </p:pic>
        <p:sp>
          <p:nvSpPr>
            <p:cNvPr id="95" name="94 CuadroTexto"/>
            <p:cNvSpPr txBox="1"/>
            <p:nvPr/>
          </p:nvSpPr>
          <p:spPr>
            <a:xfrm>
              <a:off x="9684568" y="7135701"/>
              <a:ext cx="827471" cy="338554"/>
            </a:xfrm>
            <a:prstGeom prst="rect">
              <a:avLst/>
            </a:prstGeom>
            <a:noFill/>
          </p:spPr>
          <p:txBody>
            <a:bodyPr wrap="none" rtlCol="0">
              <a:spAutoFit/>
            </a:bodyPr>
            <a:lstStyle/>
            <a:p>
              <a:r>
                <a:rPr lang="es-ES" sz="1600" dirty="0" err="1" smtClean="0">
                  <a:solidFill>
                    <a:srgbClr val="000000"/>
                  </a:solidFill>
                  <a:latin typeface="Calibri" panose="020F0502020204030204" pitchFamily="34" charset="0"/>
                </a:rPr>
                <a:t>Class</a:t>
              </a:r>
              <a:r>
                <a:rPr lang="es-ES" sz="1600" dirty="0" smtClean="0">
                  <a:solidFill>
                    <a:srgbClr val="000000"/>
                  </a:solidFill>
                  <a:latin typeface="Calibri" panose="020F0502020204030204" pitchFamily="34" charset="0"/>
                </a:rPr>
                <a:t> W</a:t>
              </a:r>
              <a:endParaRPr lang="es-ES" sz="1600" dirty="0">
                <a:solidFill>
                  <a:srgbClr val="000000"/>
                </a:solidFill>
                <a:latin typeface="Calibri" panose="020F0502020204030204" pitchFamily="34" charset="0"/>
              </a:endParaRPr>
            </a:p>
          </p:txBody>
        </p:sp>
        <p:sp>
          <p:nvSpPr>
            <p:cNvPr id="97" name="96 CuadroTexto"/>
            <p:cNvSpPr txBox="1"/>
            <p:nvPr/>
          </p:nvSpPr>
          <p:spPr>
            <a:xfrm>
              <a:off x="12204848" y="7135701"/>
              <a:ext cx="763351" cy="338554"/>
            </a:xfrm>
            <a:prstGeom prst="rect">
              <a:avLst/>
            </a:prstGeom>
            <a:noFill/>
          </p:spPr>
          <p:txBody>
            <a:bodyPr wrap="none" rtlCol="0">
              <a:spAutoFit/>
            </a:bodyPr>
            <a:lstStyle/>
            <a:p>
              <a:r>
                <a:rPr lang="es-ES" sz="1600" dirty="0" err="1" smtClean="0">
                  <a:solidFill>
                    <a:srgbClr val="000000"/>
                  </a:solidFill>
                  <a:latin typeface="Calibri" panose="020F0502020204030204" pitchFamily="34" charset="0"/>
                </a:rPr>
                <a:t>Class</a:t>
              </a:r>
              <a:r>
                <a:rPr lang="es-ES" sz="1600" dirty="0" smtClean="0">
                  <a:solidFill>
                    <a:srgbClr val="000000"/>
                  </a:solidFill>
                  <a:latin typeface="Calibri" panose="020F0502020204030204" pitchFamily="34" charset="0"/>
                </a:rPr>
                <a:t> A</a:t>
              </a:r>
              <a:endParaRPr lang="es-ES" sz="1600" dirty="0">
                <a:solidFill>
                  <a:srgbClr val="000000"/>
                </a:solidFill>
                <a:latin typeface="Calibri" panose="020F0502020204030204" pitchFamily="34" charset="0"/>
              </a:endParaRPr>
            </a:p>
          </p:txBody>
        </p:sp>
      </p:grpSp>
      <p:grpSp>
        <p:nvGrpSpPr>
          <p:cNvPr id="102" name="101 Grupo"/>
          <p:cNvGrpSpPr/>
          <p:nvPr/>
        </p:nvGrpSpPr>
        <p:grpSpPr>
          <a:xfrm>
            <a:off x="1768931" y="2708920"/>
            <a:ext cx="2481129" cy="2481129"/>
            <a:chOff x="316626" y="2918042"/>
            <a:chExt cx="2743206" cy="2743206"/>
          </a:xfrm>
        </p:grpSpPr>
        <p:pic>
          <p:nvPicPr>
            <p:cNvPr id="103" name="4 Marcador de contenido"/>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6626" y="2918042"/>
              <a:ext cx="2743206" cy="2743206"/>
            </a:xfrm>
            <a:prstGeom prst="rect">
              <a:avLst/>
            </a:prstGeom>
          </p:spPr>
        </p:pic>
        <p:sp>
          <p:nvSpPr>
            <p:cNvPr id="104" name="103 CuadroTexto"/>
            <p:cNvSpPr txBox="1"/>
            <p:nvPr/>
          </p:nvSpPr>
          <p:spPr>
            <a:xfrm>
              <a:off x="1927128" y="3383515"/>
              <a:ext cx="956701" cy="340287"/>
            </a:xfrm>
            <a:prstGeom prst="rect">
              <a:avLst/>
            </a:prstGeom>
            <a:noFill/>
          </p:spPr>
          <p:txBody>
            <a:bodyPr wrap="none" rtlCol="0">
              <a:spAutoFit/>
            </a:bodyPr>
            <a:lstStyle/>
            <a:p>
              <a:r>
                <a:rPr lang="es-ES" sz="1400" dirty="0" smtClean="0">
                  <a:solidFill>
                    <a:srgbClr val="000000"/>
                  </a:solidFill>
                  <a:latin typeface="Calibri" panose="020F0502020204030204" pitchFamily="34" charset="0"/>
                </a:rPr>
                <a:t>128 </a:t>
              </a:r>
              <a:r>
                <a:rPr lang="es-ES" sz="1400" dirty="0" err="1" smtClean="0">
                  <a:solidFill>
                    <a:srgbClr val="000000"/>
                  </a:solidFill>
                  <a:latin typeface="Calibri" panose="020F0502020204030204" pitchFamily="34" charset="0"/>
                </a:rPr>
                <a:t>tasks</a:t>
              </a:r>
              <a:endParaRPr lang="es-ES" sz="1400" dirty="0">
                <a:solidFill>
                  <a:srgbClr val="000000"/>
                </a:solidFill>
                <a:latin typeface="Calibri" panose="020F0502020204030204" pitchFamily="34" charset="0"/>
              </a:endParaRPr>
            </a:p>
          </p:txBody>
        </p:sp>
      </p:grpSp>
      <p:grpSp>
        <p:nvGrpSpPr>
          <p:cNvPr id="105" name="104 Grupo"/>
          <p:cNvGrpSpPr/>
          <p:nvPr/>
        </p:nvGrpSpPr>
        <p:grpSpPr>
          <a:xfrm>
            <a:off x="4250060" y="2708920"/>
            <a:ext cx="2481129" cy="2481129"/>
            <a:chOff x="3059832" y="2918042"/>
            <a:chExt cx="2743206" cy="2743206"/>
          </a:xfrm>
        </p:grpSpPr>
        <p:pic>
          <p:nvPicPr>
            <p:cNvPr id="106" name="105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59832" y="2918042"/>
              <a:ext cx="2743206" cy="2743206"/>
            </a:xfrm>
            <a:prstGeom prst="rect">
              <a:avLst/>
            </a:prstGeom>
          </p:spPr>
        </p:pic>
        <p:sp>
          <p:nvSpPr>
            <p:cNvPr id="107" name="106 CuadroTexto"/>
            <p:cNvSpPr txBox="1"/>
            <p:nvPr/>
          </p:nvSpPr>
          <p:spPr>
            <a:xfrm>
              <a:off x="4672933" y="3389037"/>
              <a:ext cx="956701" cy="340287"/>
            </a:xfrm>
            <a:prstGeom prst="rect">
              <a:avLst/>
            </a:prstGeom>
            <a:noFill/>
          </p:spPr>
          <p:txBody>
            <a:bodyPr wrap="none" rtlCol="0">
              <a:spAutoFit/>
            </a:bodyPr>
            <a:lstStyle/>
            <a:p>
              <a:r>
                <a:rPr lang="es-ES" sz="1400" dirty="0" smtClean="0">
                  <a:solidFill>
                    <a:srgbClr val="000000"/>
                  </a:solidFill>
                  <a:latin typeface="Calibri" panose="020F0502020204030204" pitchFamily="34" charset="0"/>
                </a:rPr>
                <a:t>256 </a:t>
              </a:r>
              <a:r>
                <a:rPr lang="es-ES" sz="1400" dirty="0" err="1" smtClean="0">
                  <a:solidFill>
                    <a:srgbClr val="000000"/>
                  </a:solidFill>
                  <a:latin typeface="Calibri" panose="020F0502020204030204" pitchFamily="34" charset="0"/>
                </a:rPr>
                <a:t>tasks</a:t>
              </a:r>
              <a:endParaRPr lang="es-ES" sz="1400" dirty="0">
                <a:solidFill>
                  <a:srgbClr val="000000"/>
                </a:solidFill>
                <a:latin typeface="Calibri" panose="020F0502020204030204" pitchFamily="34" charset="0"/>
              </a:endParaRPr>
            </a:p>
          </p:txBody>
        </p:sp>
      </p:grpSp>
      <p:sp>
        <p:nvSpPr>
          <p:cNvPr id="108" name="107 Elipse"/>
          <p:cNvSpPr/>
          <p:nvPr/>
        </p:nvSpPr>
        <p:spPr>
          <a:xfrm>
            <a:off x="2881908" y="2996952"/>
            <a:ext cx="310176" cy="288032"/>
          </a:xfrm>
          <a:prstGeom prst="ellipse">
            <a:avLst/>
          </a:prstGeom>
          <a:solidFill>
            <a:srgbClr val="FFFF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000000"/>
                </a:solidFill>
              </a:rPr>
              <a:t>2</a:t>
            </a:r>
            <a:endParaRPr lang="es-ES" dirty="0">
              <a:solidFill>
                <a:srgbClr val="000000"/>
              </a:solidFill>
            </a:endParaRPr>
          </a:p>
        </p:txBody>
      </p:sp>
      <p:sp>
        <p:nvSpPr>
          <p:cNvPr id="109" name="108 Elipse"/>
          <p:cNvSpPr/>
          <p:nvPr/>
        </p:nvSpPr>
        <p:spPr>
          <a:xfrm>
            <a:off x="5380044" y="2996952"/>
            <a:ext cx="310176" cy="288032"/>
          </a:xfrm>
          <a:prstGeom prst="ellipse">
            <a:avLst/>
          </a:prstGeom>
          <a:solidFill>
            <a:srgbClr val="FFFF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000000"/>
                </a:solidFill>
              </a:rPr>
              <a:t>2</a:t>
            </a:r>
            <a:endParaRPr lang="es-ES" dirty="0">
              <a:solidFill>
                <a:srgbClr val="000000"/>
              </a:solidFill>
            </a:endParaRPr>
          </a:p>
        </p:txBody>
      </p:sp>
      <p:sp>
        <p:nvSpPr>
          <p:cNvPr id="110" name="109 Elipse"/>
          <p:cNvSpPr/>
          <p:nvPr/>
        </p:nvSpPr>
        <p:spPr>
          <a:xfrm>
            <a:off x="5377356" y="3789040"/>
            <a:ext cx="310176" cy="288032"/>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000000"/>
                </a:solidFill>
              </a:rPr>
              <a:t>3</a:t>
            </a:r>
            <a:endParaRPr lang="es-ES" dirty="0">
              <a:solidFill>
                <a:srgbClr val="000000"/>
              </a:solidFill>
            </a:endParaRPr>
          </a:p>
        </p:txBody>
      </p:sp>
      <p:cxnSp>
        <p:nvCxnSpPr>
          <p:cNvPr id="111" name="110 Conector recto de flecha"/>
          <p:cNvCxnSpPr>
            <a:stCxn id="109" idx="4"/>
          </p:cNvCxnSpPr>
          <p:nvPr/>
        </p:nvCxnSpPr>
        <p:spPr>
          <a:xfrm flipH="1">
            <a:off x="5532444" y="3284984"/>
            <a:ext cx="2688" cy="504056"/>
          </a:xfrm>
          <a:prstGeom prst="straightConnector1">
            <a:avLst/>
          </a:prstGeom>
          <a:ln w="254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12" name="111 Elipse"/>
          <p:cNvSpPr/>
          <p:nvPr/>
        </p:nvSpPr>
        <p:spPr>
          <a:xfrm>
            <a:off x="3036996" y="3933056"/>
            <a:ext cx="310176" cy="288032"/>
          </a:xfrm>
          <a:prstGeom prst="ellipse">
            <a:avLst/>
          </a:prstGeom>
          <a:solidFill>
            <a:srgbClr val="59D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000000"/>
                </a:solidFill>
              </a:rPr>
              <a:t>4</a:t>
            </a:r>
            <a:endParaRPr lang="es-ES" dirty="0">
              <a:solidFill>
                <a:srgbClr val="000000"/>
              </a:solidFill>
            </a:endParaRPr>
          </a:p>
        </p:txBody>
      </p:sp>
      <p:sp>
        <p:nvSpPr>
          <p:cNvPr id="113" name="112 Elipse"/>
          <p:cNvSpPr/>
          <p:nvPr/>
        </p:nvSpPr>
        <p:spPr>
          <a:xfrm>
            <a:off x="5524060" y="3933056"/>
            <a:ext cx="310176" cy="288032"/>
          </a:xfrm>
          <a:prstGeom prst="ellipse">
            <a:avLst/>
          </a:prstGeom>
          <a:solidFill>
            <a:srgbClr val="59D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solidFill>
                  <a:srgbClr val="000000"/>
                </a:solidFill>
              </a:rPr>
              <a:t>4</a:t>
            </a:r>
            <a:endParaRPr lang="es-ES" dirty="0">
              <a:solidFill>
                <a:srgbClr val="000000"/>
              </a:solidFill>
            </a:endParaRPr>
          </a:p>
        </p:txBody>
      </p:sp>
      <p:cxnSp>
        <p:nvCxnSpPr>
          <p:cNvPr id="114" name="113 Conector recto de flecha"/>
          <p:cNvCxnSpPr>
            <a:stCxn id="113" idx="4"/>
          </p:cNvCxnSpPr>
          <p:nvPr/>
        </p:nvCxnSpPr>
        <p:spPr>
          <a:xfrm>
            <a:off x="5679148" y="4221088"/>
            <a:ext cx="197380" cy="303858"/>
          </a:xfrm>
          <a:prstGeom prst="straightConnector1">
            <a:avLst/>
          </a:prstGeom>
          <a:ln w="254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15" name="114 Conector recto de flecha"/>
          <p:cNvCxnSpPr>
            <a:stCxn id="113" idx="4"/>
          </p:cNvCxnSpPr>
          <p:nvPr/>
        </p:nvCxnSpPr>
        <p:spPr>
          <a:xfrm>
            <a:off x="5679148" y="4221088"/>
            <a:ext cx="16405" cy="313383"/>
          </a:xfrm>
          <a:prstGeom prst="straightConnector1">
            <a:avLst/>
          </a:prstGeom>
          <a:ln w="2540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116" name="115 Grupo"/>
          <p:cNvGrpSpPr/>
          <p:nvPr/>
        </p:nvGrpSpPr>
        <p:grpSpPr>
          <a:xfrm>
            <a:off x="5872416" y="4493762"/>
            <a:ext cx="441146" cy="369332"/>
            <a:chOff x="9396536" y="4365104"/>
            <a:chExt cx="441146" cy="369332"/>
          </a:xfrm>
        </p:grpSpPr>
        <p:sp>
          <p:nvSpPr>
            <p:cNvPr id="117" name="116 Elipse"/>
            <p:cNvSpPr/>
            <p:nvPr/>
          </p:nvSpPr>
          <p:spPr>
            <a:xfrm>
              <a:off x="9468672" y="4405754"/>
              <a:ext cx="310176" cy="288032"/>
            </a:xfrm>
            <a:prstGeom prst="ellipse">
              <a:avLst/>
            </a:prstGeom>
            <a:solidFill>
              <a:srgbClr val="CEB4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smtClean="0">
                <a:solidFill>
                  <a:srgbClr val="000000"/>
                </a:solidFill>
              </a:endParaRPr>
            </a:p>
          </p:txBody>
        </p:sp>
        <p:sp>
          <p:nvSpPr>
            <p:cNvPr id="118" name="117 CuadroTexto"/>
            <p:cNvSpPr txBox="1"/>
            <p:nvPr/>
          </p:nvSpPr>
          <p:spPr>
            <a:xfrm>
              <a:off x="9396536" y="4365104"/>
              <a:ext cx="441146" cy="369332"/>
            </a:xfrm>
            <a:prstGeom prst="rect">
              <a:avLst/>
            </a:prstGeom>
            <a:noFill/>
          </p:spPr>
          <p:txBody>
            <a:bodyPr wrap="none" rtlCol="0">
              <a:spAutoFit/>
            </a:bodyPr>
            <a:lstStyle/>
            <a:p>
              <a:r>
                <a:rPr lang="es-ES" dirty="0" smtClean="0">
                  <a:solidFill>
                    <a:srgbClr val="000000"/>
                  </a:solidFill>
                </a:rPr>
                <a:t>12</a:t>
              </a:r>
              <a:endParaRPr lang="es-ES" dirty="0">
                <a:solidFill>
                  <a:srgbClr val="000000"/>
                </a:solidFill>
              </a:endParaRPr>
            </a:p>
          </p:txBody>
        </p:sp>
      </p:grpSp>
      <p:grpSp>
        <p:nvGrpSpPr>
          <p:cNvPr id="122" name="121 Grupo"/>
          <p:cNvGrpSpPr/>
          <p:nvPr/>
        </p:nvGrpSpPr>
        <p:grpSpPr>
          <a:xfrm>
            <a:off x="4042057" y="4499828"/>
            <a:ext cx="424027" cy="369332"/>
            <a:chOff x="9731770" y="4365933"/>
            <a:chExt cx="424027" cy="369332"/>
          </a:xfrm>
        </p:grpSpPr>
        <p:sp>
          <p:nvSpPr>
            <p:cNvPr id="123" name="122 Elipse"/>
            <p:cNvSpPr/>
            <p:nvPr/>
          </p:nvSpPr>
          <p:spPr>
            <a:xfrm>
              <a:off x="9788026" y="4410517"/>
              <a:ext cx="310176" cy="288032"/>
            </a:xfrm>
            <a:prstGeom prst="ellipse">
              <a:avLst/>
            </a:prstGeom>
            <a:solidFill>
              <a:schemeClr val="bg1">
                <a:lumMod val="5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0000"/>
                </a:solidFill>
              </a:endParaRPr>
            </a:p>
          </p:txBody>
        </p:sp>
        <p:sp>
          <p:nvSpPr>
            <p:cNvPr id="124" name="123 CuadroTexto"/>
            <p:cNvSpPr txBox="1"/>
            <p:nvPr/>
          </p:nvSpPr>
          <p:spPr>
            <a:xfrm>
              <a:off x="9731770" y="4365933"/>
              <a:ext cx="424027" cy="369332"/>
            </a:xfrm>
            <a:prstGeom prst="rect">
              <a:avLst/>
            </a:prstGeom>
            <a:noFill/>
          </p:spPr>
          <p:txBody>
            <a:bodyPr wrap="none" rtlCol="0">
              <a:spAutoFit/>
            </a:bodyPr>
            <a:lstStyle/>
            <a:p>
              <a:r>
                <a:rPr lang="es-ES" dirty="0" smtClean="0">
                  <a:solidFill>
                    <a:schemeClr val="bg1"/>
                  </a:solidFill>
                </a:rPr>
                <a:t>11</a:t>
              </a:r>
              <a:endParaRPr lang="es-ES" dirty="0">
                <a:solidFill>
                  <a:schemeClr val="bg1"/>
                </a:solidFill>
              </a:endParaRPr>
            </a:p>
          </p:txBody>
        </p:sp>
      </p:grpSp>
      <p:cxnSp>
        <p:nvCxnSpPr>
          <p:cNvPr id="125" name="124 Conector recto de flecha"/>
          <p:cNvCxnSpPr/>
          <p:nvPr/>
        </p:nvCxnSpPr>
        <p:spPr>
          <a:xfrm flipH="1">
            <a:off x="6248003" y="4682108"/>
            <a:ext cx="339725" cy="0"/>
          </a:xfrm>
          <a:prstGeom prst="straightConnector1">
            <a:avLst/>
          </a:prstGeom>
          <a:ln w="2540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26" name="125 Rectángulo"/>
          <p:cNvSpPr/>
          <p:nvPr/>
        </p:nvSpPr>
        <p:spPr>
          <a:xfrm>
            <a:off x="3009495" y="4725144"/>
            <a:ext cx="1168557" cy="28803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126 Rectángulo"/>
          <p:cNvSpPr/>
          <p:nvPr/>
        </p:nvSpPr>
        <p:spPr>
          <a:xfrm>
            <a:off x="5474196" y="4725144"/>
            <a:ext cx="1168557" cy="28803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127 CuadroTexto"/>
          <p:cNvSpPr txBox="1"/>
          <p:nvPr/>
        </p:nvSpPr>
        <p:spPr>
          <a:xfrm>
            <a:off x="1279564" y="3021568"/>
            <a:ext cx="620683" cy="369332"/>
          </a:xfrm>
          <a:prstGeom prst="rect">
            <a:avLst/>
          </a:prstGeom>
          <a:noFill/>
        </p:spPr>
        <p:txBody>
          <a:bodyPr wrap="none" rtlCol="0">
            <a:spAutoFit/>
          </a:bodyPr>
          <a:lstStyle/>
          <a:p>
            <a:r>
              <a:rPr lang="es-ES" dirty="0" smtClean="0">
                <a:solidFill>
                  <a:srgbClr val="000000"/>
                </a:solidFill>
                <a:latin typeface="Calibri" panose="020F0502020204030204" pitchFamily="34" charset="0"/>
              </a:rPr>
              <a:t>WRF</a:t>
            </a:r>
            <a:endParaRPr lang="es-ES" dirty="0">
              <a:solidFill>
                <a:srgbClr val="000000"/>
              </a:solidFill>
              <a:latin typeface="Calibri" panose="020F0502020204030204" pitchFamily="34" charset="0"/>
            </a:endParaRPr>
          </a:p>
        </p:txBody>
      </p:sp>
      <p:sp>
        <p:nvSpPr>
          <p:cNvPr id="129" name="128 CuadroTexto"/>
          <p:cNvSpPr txBox="1"/>
          <p:nvPr/>
        </p:nvSpPr>
        <p:spPr>
          <a:xfrm>
            <a:off x="8036283" y="2068363"/>
            <a:ext cx="784189" cy="338554"/>
          </a:xfrm>
          <a:prstGeom prst="rect">
            <a:avLst/>
          </a:prstGeom>
          <a:noFill/>
        </p:spPr>
        <p:txBody>
          <a:bodyPr wrap="none" rtlCol="0">
            <a:spAutoFit/>
          </a:bodyPr>
          <a:lstStyle/>
          <a:p>
            <a:r>
              <a:rPr lang="es-ES" sz="1600" dirty="0" smtClean="0">
                <a:solidFill>
                  <a:srgbClr val="000000"/>
                </a:solidFill>
                <a:latin typeface="Calibri" panose="020F0502020204030204" pitchFamily="34" charset="0"/>
              </a:rPr>
              <a:t>NAS BT</a:t>
            </a:r>
            <a:endParaRPr lang="es-ES" dirty="0">
              <a:solidFill>
                <a:srgbClr val="000000"/>
              </a:solidFill>
              <a:latin typeface="Calibri" panose="020F0502020204030204" pitchFamily="34" charset="0"/>
            </a:endParaRPr>
          </a:p>
        </p:txBody>
      </p:sp>
      <p:sp>
        <p:nvSpPr>
          <p:cNvPr id="132" name="131 CuadroTexto"/>
          <p:cNvSpPr txBox="1"/>
          <p:nvPr/>
        </p:nvSpPr>
        <p:spPr>
          <a:xfrm>
            <a:off x="3586748" y="1989222"/>
            <a:ext cx="1803892" cy="323165"/>
          </a:xfrm>
          <a:prstGeom prst="rect">
            <a:avLst/>
          </a:prstGeom>
          <a:noFill/>
        </p:spPr>
        <p:txBody>
          <a:bodyPr wrap="none" rtlCol="0">
            <a:spAutoFit/>
          </a:bodyPr>
          <a:lstStyle/>
          <a:p>
            <a:pPr marL="285750" indent="-285750">
              <a:buFont typeface="Arial" panose="020B0604020202020204" pitchFamily="34" charset="0"/>
              <a:buChar char="•"/>
            </a:pPr>
            <a:r>
              <a:rPr lang="es-ES" sz="1500" dirty="0" err="1" smtClean="0">
                <a:solidFill>
                  <a:schemeClr val="bg1">
                    <a:lumMod val="50000"/>
                  </a:schemeClr>
                </a:solidFill>
                <a:latin typeface="Calibri" panose="020F0502020204030204" pitchFamily="34" charset="0"/>
              </a:rPr>
              <a:t>Resource</a:t>
            </a:r>
            <a:r>
              <a:rPr lang="es-ES" sz="1500" dirty="0" smtClean="0">
                <a:solidFill>
                  <a:schemeClr val="bg1">
                    <a:lumMod val="50000"/>
                  </a:schemeClr>
                </a:solidFill>
                <a:latin typeface="Calibri" panose="020F0502020204030204" pitchFamily="34" charset="0"/>
              </a:rPr>
              <a:t> </a:t>
            </a:r>
            <a:r>
              <a:rPr lang="es-ES" sz="1500" dirty="0" err="1" smtClean="0">
                <a:solidFill>
                  <a:schemeClr val="bg1">
                    <a:lumMod val="50000"/>
                  </a:schemeClr>
                </a:solidFill>
                <a:latin typeface="Calibri" panose="020F0502020204030204" pitchFamily="34" charset="0"/>
              </a:rPr>
              <a:t>sharing</a:t>
            </a:r>
            <a:endParaRPr lang="es-ES" sz="1500" dirty="0" smtClean="0">
              <a:solidFill>
                <a:schemeClr val="bg1">
                  <a:lumMod val="50000"/>
                </a:schemeClr>
              </a:solidFill>
              <a:latin typeface="Calibri" panose="020F0502020204030204" pitchFamily="34" charset="0"/>
            </a:endParaRPr>
          </a:p>
        </p:txBody>
      </p:sp>
      <p:sp>
        <p:nvSpPr>
          <p:cNvPr id="133" name="132 CuadroTexto"/>
          <p:cNvSpPr txBox="1"/>
          <p:nvPr/>
        </p:nvSpPr>
        <p:spPr>
          <a:xfrm>
            <a:off x="3582844" y="2223914"/>
            <a:ext cx="606256" cy="323165"/>
          </a:xfrm>
          <a:prstGeom prst="rect">
            <a:avLst/>
          </a:prstGeom>
          <a:noFill/>
        </p:spPr>
        <p:txBody>
          <a:bodyPr wrap="none" rtlCol="0">
            <a:spAutoFit/>
          </a:bodyPr>
          <a:lstStyle/>
          <a:p>
            <a:pPr marL="285750" indent="-285750">
              <a:buFont typeface="Arial" panose="020B0604020202020204" pitchFamily="34" charset="0"/>
              <a:buChar char="•"/>
            </a:pPr>
            <a:r>
              <a:rPr lang="es-ES" sz="1500" dirty="0" smtClean="0">
                <a:solidFill>
                  <a:schemeClr val="bg1">
                    <a:lumMod val="50000"/>
                  </a:schemeClr>
                </a:solidFill>
                <a:latin typeface="Calibri" panose="020F0502020204030204" pitchFamily="34" charset="0"/>
              </a:rPr>
              <a:t>…</a:t>
            </a:r>
          </a:p>
        </p:txBody>
      </p:sp>
      <p:grpSp>
        <p:nvGrpSpPr>
          <p:cNvPr id="119" name="118 Grupo"/>
          <p:cNvGrpSpPr/>
          <p:nvPr/>
        </p:nvGrpSpPr>
        <p:grpSpPr>
          <a:xfrm>
            <a:off x="6524237" y="4499828"/>
            <a:ext cx="424027" cy="369332"/>
            <a:chOff x="9731770" y="4365933"/>
            <a:chExt cx="424027" cy="369332"/>
          </a:xfrm>
        </p:grpSpPr>
        <p:sp>
          <p:nvSpPr>
            <p:cNvPr id="120" name="119 Elipse"/>
            <p:cNvSpPr/>
            <p:nvPr/>
          </p:nvSpPr>
          <p:spPr>
            <a:xfrm>
              <a:off x="9788026" y="4410517"/>
              <a:ext cx="310176" cy="288032"/>
            </a:xfrm>
            <a:prstGeom prst="ellipse">
              <a:avLst/>
            </a:prstGeom>
            <a:solidFill>
              <a:schemeClr val="bg1">
                <a:lumMod val="5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0000"/>
                </a:solidFill>
              </a:endParaRPr>
            </a:p>
          </p:txBody>
        </p:sp>
        <p:sp>
          <p:nvSpPr>
            <p:cNvPr id="121" name="120 CuadroTexto"/>
            <p:cNvSpPr txBox="1"/>
            <p:nvPr/>
          </p:nvSpPr>
          <p:spPr>
            <a:xfrm>
              <a:off x="9731770" y="4365933"/>
              <a:ext cx="424027" cy="369332"/>
            </a:xfrm>
            <a:prstGeom prst="rect">
              <a:avLst/>
            </a:prstGeom>
            <a:noFill/>
          </p:spPr>
          <p:txBody>
            <a:bodyPr wrap="none" rtlCol="0">
              <a:spAutoFit/>
            </a:bodyPr>
            <a:lstStyle/>
            <a:p>
              <a:r>
                <a:rPr lang="es-ES" dirty="0" smtClean="0">
                  <a:solidFill>
                    <a:schemeClr val="bg1"/>
                  </a:solidFill>
                </a:rPr>
                <a:t>11</a:t>
              </a:r>
              <a:endParaRPr lang="es-ES" dirty="0">
                <a:solidFill>
                  <a:schemeClr val="bg1"/>
                </a:solidFill>
              </a:endParaRPr>
            </a:p>
          </p:txBody>
        </p:sp>
      </p:grpSp>
      <p:sp>
        <p:nvSpPr>
          <p:cNvPr id="99" name="Slide Number Placeholder 2"/>
          <p:cNvSpPr txBox="1">
            <a:spLocks/>
          </p:cNvSpPr>
          <p:nvPr/>
        </p:nvSpPr>
        <p:spPr>
          <a:xfrm>
            <a:off x="8604448" y="6357553"/>
            <a:ext cx="442392" cy="412838"/>
          </a:xfrm>
          <a:prstGeom prst="rect">
            <a:avLst/>
          </a:prstGeom>
        </p:spPr>
        <p:txBody>
          <a:bodyPr anchor="b"/>
          <a:lstStyle>
            <a:defPPr>
              <a:defRPr lang="es-ES"/>
            </a:defPPr>
            <a:lvl1pPr marL="0" algn="r" defTabSz="914400" rtl="0" eaLnBrk="1" latinLnBrk="0" hangingPunct="1">
              <a:defRPr sz="1100" kern="1200">
                <a:solidFill>
                  <a:srgbClr val="00499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4D04C8-924E-49D1-942B-EDA242D482A6}" type="slidenum">
              <a:rPr lang="en-GB" smtClean="0"/>
              <a:pPr/>
              <a:t>94</a:t>
            </a:fld>
            <a:endParaRPr lang="en-GB" dirty="0"/>
          </a:p>
        </p:txBody>
      </p:sp>
      <p:sp>
        <p:nvSpPr>
          <p:cNvPr id="130" name="129 CuadroTexto"/>
          <p:cNvSpPr txBox="1"/>
          <p:nvPr/>
        </p:nvSpPr>
        <p:spPr>
          <a:xfrm>
            <a:off x="3586299" y="1767483"/>
            <a:ext cx="2137829" cy="323165"/>
          </a:xfrm>
          <a:prstGeom prst="rect">
            <a:avLst/>
          </a:prstGeom>
          <a:noFill/>
        </p:spPr>
        <p:txBody>
          <a:bodyPr wrap="none" rtlCol="0">
            <a:spAutoFit/>
          </a:bodyPr>
          <a:lstStyle/>
          <a:p>
            <a:pPr marL="285750" indent="-285750">
              <a:buFont typeface="Arial" panose="020B0604020202020204" pitchFamily="34" charset="0"/>
              <a:buChar char="•"/>
            </a:pPr>
            <a:r>
              <a:rPr lang="es-ES" sz="1500" dirty="0" smtClean="0">
                <a:solidFill>
                  <a:schemeClr val="bg1">
                    <a:lumMod val="50000"/>
                  </a:schemeClr>
                </a:solidFill>
                <a:latin typeface="Calibri" panose="020F0502020204030204" pitchFamily="34" charset="0"/>
              </a:rPr>
              <a:t>Software &amp; hardware</a:t>
            </a:r>
          </a:p>
        </p:txBody>
      </p:sp>
      <p:grpSp>
        <p:nvGrpSpPr>
          <p:cNvPr id="4" name="3 Grupo"/>
          <p:cNvGrpSpPr/>
          <p:nvPr/>
        </p:nvGrpSpPr>
        <p:grpSpPr>
          <a:xfrm>
            <a:off x="899592" y="1328068"/>
            <a:ext cx="7128792" cy="2543953"/>
            <a:chOff x="899592" y="1328068"/>
            <a:chExt cx="7128792" cy="2543953"/>
          </a:xfrm>
        </p:grpSpPr>
        <p:sp>
          <p:nvSpPr>
            <p:cNvPr id="89" name="88 CuadroTexto"/>
            <p:cNvSpPr txBox="1"/>
            <p:nvPr/>
          </p:nvSpPr>
          <p:spPr>
            <a:xfrm>
              <a:off x="5724128" y="1328068"/>
              <a:ext cx="853247" cy="338554"/>
            </a:xfrm>
            <a:prstGeom prst="rect">
              <a:avLst/>
            </a:prstGeom>
            <a:noFill/>
          </p:spPr>
          <p:txBody>
            <a:bodyPr wrap="none" rtlCol="0">
              <a:spAutoFit/>
            </a:bodyPr>
            <a:lstStyle/>
            <a:p>
              <a:r>
                <a:rPr lang="es-ES" sz="1600" dirty="0" smtClean="0">
                  <a:solidFill>
                    <a:srgbClr val="000000"/>
                  </a:solidFill>
                  <a:latin typeface="Calibri" panose="020F0502020204030204" pitchFamily="34" charset="0"/>
                </a:rPr>
                <a:t>SAMRAI</a:t>
              </a:r>
              <a:endParaRPr lang="es-ES" sz="1600" dirty="0">
                <a:solidFill>
                  <a:srgbClr val="000000"/>
                </a:solidFill>
                <a:latin typeface="Calibri" panose="020F0502020204030204" pitchFamily="34" charset="0"/>
              </a:endParaRPr>
            </a:p>
          </p:txBody>
        </p:sp>
        <p:grpSp>
          <p:nvGrpSpPr>
            <p:cNvPr id="24" name="23 Grupo"/>
            <p:cNvGrpSpPr/>
            <p:nvPr/>
          </p:nvGrpSpPr>
          <p:grpSpPr>
            <a:xfrm>
              <a:off x="899592" y="1412776"/>
              <a:ext cx="7128792" cy="2459245"/>
              <a:chOff x="899592" y="1412776"/>
              <a:chExt cx="7128792" cy="2459245"/>
            </a:xfrm>
          </p:grpSpPr>
          <p:grpSp>
            <p:nvGrpSpPr>
              <p:cNvPr id="15" name="14 Grupo"/>
              <p:cNvGrpSpPr/>
              <p:nvPr/>
            </p:nvGrpSpPr>
            <p:grpSpPr>
              <a:xfrm>
                <a:off x="899592" y="1412776"/>
                <a:ext cx="7128792" cy="2459245"/>
                <a:chOff x="899592" y="1412776"/>
                <a:chExt cx="7128792" cy="2459245"/>
              </a:xfrm>
            </p:grpSpPr>
            <p:pic>
              <p:nvPicPr>
                <p:cNvPr id="17" name="16 Imagen"/>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204" y="1412776"/>
                  <a:ext cx="2802307" cy="758764"/>
                </a:xfrm>
                <a:prstGeom prst="rect">
                  <a:avLst/>
                </a:prstGeom>
              </p:spPr>
            </p:pic>
            <p:sp>
              <p:nvSpPr>
                <p:cNvPr id="18" name="17 Rectángulo"/>
                <p:cNvSpPr/>
                <p:nvPr/>
              </p:nvSpPr>
              <p:spPr>
                <a:xfrm>
                  <a:off x="3293014" y="1529540"/>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9" name="18 Rectángulo"/>
                <p:cNvSpPr/>
                <p:nvPr/>
              </p:nvSpPr>
              <p:spPr>
                <a:xfrm>
                  <a:off x="3503782" y="1529539"/>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20" name="19 Rectángulo"/>
                <p:cNvSpPr/>
                <p:nvPr/>
              </p:nvSpPr>
              <p:spPr>
                <a:xfrm>
                  <a:off x="5186646" y="1530948"/>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cxnSp>
              <p:nvCxnSpPr>
                <p:cNvPr id="21" name="20 Conector angular"/>
                <p:cNvCxnSpPr>
                  <a:stCxn id="18" idx="2"/>
                  <a:endCxn id="40" idx="0"/>
                </p:cNvCxnSpPr>
                <p:nvPr/>
              </p:nvCxnSpPr>
              <p:spPr>
                <a:xfrm rot="5400000">
                  <a:off x="2440542" y="1456164"/>
                  <a:ext cx="300667" cy="1615046"/>
                </a:xfrm>
                <a:prstGeom prst="bentConnector3">
                  <a:avLst>
                    <a:gd name="adj1" fmla="val 50000"/>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angular"/>
                <p:cNvCxnSpPr>
                  <a:stCxn id="153" idx="2"/>
                  <a:endCxn id="41" idx="0"/>
                </p:cNvCxnSpPr>
                <p:nvPr/>
              </p:nvCxnSpPr>
              <p:spPr>
                <a:xfrm rot="16200000" flipH="1">
                  <a:off x="6175787" y="1441774"/>
                  <a:ext cx="299294" cy="1642454"/>
                </a:xfrm>
                <a:prstGeom prst="bentConnector3">
                  <a:avLst>
                    <a:gd name="adj1" fmla="val 50000"/>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0" name="39 Imagen"/>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99592" y="2414021"/>
                  <a:ext cx="1767519" cy="1458000"/>
                </a:xfrm>
                <a:prstGeom prst="rect">
                  <a:avLst/>
                </a:prstGeom>
              </p:spPr>
            </p:pic>
            <p:pic>
              <p:nvPicPr>
                <p:cNvPr id="41" name="40 Imagen"/>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64937" y="2412648"/>
                  <a:ext cx="1763447" cy="1458000"/>
                </a:xfrm>
                <a:prstGeom prst="rect">
                  <a:avLst/>
                </a:prstGeom>
              </p:spPr>
            </p:pic>
            <p:pic>
              <p:nvPicPr>
                <p:cNvPr id="42" name="41 Imagen"/>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533369" y="2414021"/>
                  <a:ext cx="1759374" cy="1458000"/>
                </a:xfrm>
                <a:prstGeom prst="rect">
                  <a:avLst/>
                </a:prstGeom>
              </p:spPr>
            </p:pic>
            <p:cxnSp>
              <p:nvCxnSpPr>
                <p:cNvPr id="100" name="99 Conector angular"/>
                <p:cNvCxnSpPr/>
                <p:nvPr/>
              </p:nvCxnSpPr>
              <p:spPr>
                <a:xfrm rot="16200000" flipH="1">
                  <a:off x="4309708" y="2260063"/>
                  <a:ext cx="293710" cy="1"/>
                </a:xfrm>
                <a:prstGeom prst="bentConnector3">
                  <a:avLst>
                    <a:gd name="adj1" fmla="val 50000"/>
                  </a:avLst>
                </a:prstGeom>
                <a:ln w="2540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1" name="130 Rectángulo"/>
                <p:cNvSpPr/>
                <p:nvPr/>
              </p:nvSpPr>
              <p:spPr>
                <a:xfrm>
                  <a:off x="3711791" y="1529395"/>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47" name="146 Rectángulo"/>
                <p:cNvSpPr/>
                <p:nvPr/>
              </p:nvSpPr>
              <p:spPr>
                <a:xfrm>
                  <a:off x="3922559" y="1529468"/>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48" name="147 Rectángulo"/>
                <p:cNvSpPr/>
                <p:nvPr/>
              </p:nvSpPr>
              <p:spPr>
                <a:xfrm>
                  <a:off x="4132856" y="1529467"/>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49" name="148 Rectángulo"/>
                <p:cNvSpPr/>
                <p:nvPr/>
              </p:nvSpPr>
              <p:spPr>
                <a:xfrm>
                  <a:off x="4343624" y="1529395"/>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50" name="149 Rectángulo"/>
                <p:cNvSpPr/>
                <p:nvPr/>
              </p:nvSpPr>
              <p:spPr>
                <a:xfrm>
                  <a:off x="4554392" y="1529395"/>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51" name="150 Rectángulo"/>
                <p:cNvSpPr/>
                <p:nvPr/>
              </p:nvSpPr>
              <p:spPr>
                <a:xfrm>
                  <a:off x="4765110" y="1529113"/>
                  <a:ext cx="210768" cy="5869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52" name="151 Rectángulo"/>
                <p:cNvSpPr/>
                <p:nvPr/>
              </p:nvSpPr>
              <p:spPr>
                <a:xfrm>
                  <a:off x="4975878" y="1529113"/>
                  <a:ext cx="210768" cy="58698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sp>
              <p:nvSpPr>
                <p:cNvPr id="153" name="152 Rectángulo"/>
                <p:cNvSpPr/>
                <p:nvPr/>
              </p:nvSpPr>
              <p:spPr>
                <a:xfrm>
                  <a:off x="5398823" y="1529540"/>
                  <a:ext cx="210768" cy="5838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C00000"/>
                    </a:solidFill>
                  </a:endParaRPr>
                </a:p>
              </p:txBody>
            </p:sp>
          </p:grpSp>
          <p:sp>
            <p:nvSpPr>
              <p:cNvPr id="16" name="15 CuadroTexto"/>
              <p:cNvSpPr txBox="1"/>
              <p:nvPr/>
            </p:nvSpPr>
            <p:spPr>
              <a:xfrm>
                <a:off x="2915816" y="2938524"/>
                <a:ext cx="415498" cy="369332"/>
              </a:xfrm>
              <a:prstGeom prst="rect">
                <a:avLst/>
              </a:prstGeom>
              <a:noFill/>
            </p:spPr>
            <p:txBody>
              <a:bodyPr wrap="none" rtlCol="0">
                <a:spAutoFit/>
              </a:bodyPr>
              <a:lstStyle/>
              <a:p>
                <a:r>
                  <a:rPr lang="es-ES" dirty="0" smtClean="0"/>
                  <a:t>…</a:t>
                </a:r>
                <a:endParaRPr lang="es-ES" dirty="0"/>
              </a:p>
            </p:txBody>
          </p:sp>
          <p:sp>
            <p:nvSpPr>
              <p:cNvPr id="154" name="153 CuadroTexto"/>
              <p:cNvSpPr txBox="1"/>
              <p:nvPr/>
            </p:nvSpPr>
            <p:spPr>
              <a:xfrm>
                <a:off x="5580112" y="2938748"/>
                <a:ext cx="415498" cy="369332"/>
              </a:xfrm>
              <a:prstGeom prst="rect">
                <a:avLst/>
              </a:prstGeom>
              <a:noFill/>
            </p:spPr>
            <p:txBody>
              <a:bodyPr wrap="none" rtlCol="0">
                <a:spAutoFit/>
              </a:bodyPr>
              <a:lstStyle/>
              <a:p>
                <a:r>
                  <a:rPr lang="es-ES" dirty="0" smtClean="0"/>
                  <a:t>…</a:t>
                </a:r>
                <a:endParaRPr lang="es-ES" dirty="0"/>
              </a:p>
            </p:txBody>
          </p:sp>
        </p:grpSp>
      </p:grpSp>
    </p:spTree>
    <p:extLst>
      <p:ext uri="{BB962C8B-B14F-4D97-AF65-F5344CB8AC3E}">
        <p14:creationId xmlns:p14="http://schemas.microsoft.com/office/powerpoint/2010/main" val="3303560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animEffect transition="in" filter="fade">
                                      <p:cBhvr>
                                        <p:cTn id="9" dur="500"/>
                                        <p:tgtEl>
                                          <p:spTgt spid="8">
                                            <p:txEl>
                                              <p:pRg st="1" end="1"/>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129"/>
                                        </p:tgtEl>
                                        <p:attrNameLst>
                                          <p:attrName>style.visibility</p:attrName>
                                        </p:attrNameLst>
                                      </p:cBhvr>
                                      <p:to>
                                        <p:strVal val="visible"/>
                                      </p:to>
                                    </p:set>
                                    <p:animEffect transition="in" filter="fade">
                                      <p:cBhvr>
                                        <p:cTn id="30" dur="500"/>
                                        <p:tgtEl>
                                          <p:spTgt spid="12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2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500"/>
                                        <p:tgtEl>
                                          <p:spTgt spid="8">
                                            <p:txEl>
                                              <p:pRg st="5" end="5"/>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500"/>
                                        <p:tgtEl>
                                          <p:spTgt spid="1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fade">
                                      <p:cBhvr>
                                        <p:cTn id="45" dur="500"/>
                                        <p:tgtEl>
                                          <p:spTgt spid="1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500"/>
                                        <p:tgtEl>
                                          <p:spTgt spid="128"/>
                                        </p:tgtEl>
                                      </p:cBhvr>
                                    </p:animEffect>
                                  </p:childTnLst>
                                </p:cTn>
                              </p:par>
                              <p:par>
                                <p:cTn id="52" presetID="10" presetClass="entr" presetSubtype="0" fill="hold"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fade">
                                      <p:cBhvr>
                                        <p:cTn id="54" dur="500"/>
                                        <p:tgtEl>
                                          <p:spTgt spid="102"/>
                                        </p:tgtEl>
                                      </p:cBhvr>
                                    </p:animEffect>
                                  </p:childTnLst>
                                </p:cTn>
                              </p:par>
                              <p:par>
                                <p:cTn id="55" presetID="10"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500"/>
                                        <p:tgtEl>
                                          <p:spTgt spid="10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500"/>
                                        <p:tgtEl>
                                          <p:spTgt spid="10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fade">
                                      <p:cBhvr>
                                        <p:cTn id="68" dur="500"/>
                                        <p:tgtEl>
                                          <p:spTgt spid="110"/>
                                        </p:tgtEl>
                                      </p:cBhvr>
                                    </p:animEffect>
                                  </p:childTnLst>
                                </p:cTn>
                              </p:par>
                              <p:par>
                                <p:cTn id="69" presetID="10" presetClass="entr" presetSubtype="0"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animEffect transition="in" filter="fade">
                                      <p:cBhvr>
                                        <p:cTn id="71" dur="500"/>
                                        <p:tgtEl>
                                          <p:spTgt spid="1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12"/>
                                        </p:tgtEl>
                                        <p:attrNameLst>
                                          <p:attrName>style.visibility</p:attrName>
                                        </p:attrNameLst>
                                      </p:cBhvr>
                                      <p:to>
                                        <p:strVal val="visible"/>
                                      </p:to>
                                    </p:set>
                                    <p:animEffect transition="in" filter="fade">
                                      <p:cBhvr>
                                        <p:cTn id="76" dur="500"/>
                                        <p:tgtEl>
                                          <p:spTgt spid="11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par>
                                <p:cTn id="80" presetID="10" presetClass="entr" presetSubtype="0" fill="hold"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fade">
                                      <p:cBhvr>
                                        <p:cTn id="85" dur="500"/>
                                        <p:tgtEl>
                                          <p:spTgt spid="1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22"/>
                                        </p:tgtEl>
                                        <p:attrNameLst>
                                          <p:attrName>style.visibility</p:attrName>
                                        </p:attrNameLst>
                                      </p:cBhvr>
                                      <p:to>
                                        <p:strVal val="visible"/>
                                      </p:to>
                                    </p:set>
                                    <p:animEffect transition="in" filter="fade">
                                      <p:cBhvr>
                                        <p:cTn id="90" dur="500"/>
                                        <p:tgtEl>
                                          <p:spTgt spid="122"/>
                                        </p:tgtEl>
                                      </p:cBhvr>
                                    </p:animEffect>
                                  </p:childTnLst>
                                </p:cTn>
                              </p:par>
                              <p:par>
                                <p:cTn id="91" presetID="10" presetClass="entr" presetSubtype="0" fill="hold" nodeType="withEffect">
                                  <p:stCondLst>
                                    <p:cond delay="0"/>
                                  </p:stCondLst>
                                  <p:childTnLst>
                                    <p:set>
                                      <p:cBhvr>
                                        <p:cTn id="92" dur="1" fill="hold">
                                          <p:stCondLst>
                                            <p:cond delay="0"/>
                                          </p:stCondLst>
                                        </p:cTn>
                                        <p:tgtEl>
                                          <p:spTgt spid="116"/>
                                        </p:tgtEl>
                                        <p:attrNameLst>
                                          <p:attrName>style.visibility</p:attrName>
                                        </p:attrNameLst>
                                      </p:cBhvr>
                                      <p:to>
                                        <p:strVal val="visible"/>
                                      </p:to>
                                    </p:set>
                                    <p:animEffect transition="in" filter="fade">
                                      <p:cBhvr>
                                        <p:cTn id="93" dur="500"/>
                                        <p:tgtEl>
                                          <p:spTgt spid="116"/>
                                        </p:tgtEl>
                                      </p:cBhvr>
                                    </p:animEffect>
                                  </p:childTnLst>
                                </p:cTn>
                              </p:par>
                              <p:par>
                                <p:cTn id="94" presetID="10" presetClass="entr" presetSubtype="0" fill="hold" nodeType="withEffect">
                                  <p:stCondLst>
                                    <p:cond delay="0"/>
                                  </p:stCondLst>
                                  <p:childTnLst>
                                    <p:set>
                                      <p:cBhvr>
                                        <p:cTn id="95" dur="1" fill="hold">
                                          <p:stCondLst>
                                            <p:cond delay="0"/>
                                          </p:stCondLst>
                                        </p:cTn>
                                        <p:tgtEl>
                                          <p:spTgt spid="119"/>
                                        </p:tgtEl>
                                        <p:attrNameLst>
                                          <p:attrName>style.visibility</p:attrName>
                                        </p:attrNameLst>
                                      </p:cBhvr>
                                      <p:to>
                                        <p:strVal val="visible"/>
                                      </p:to>
                                    </p:set>
                                    <p:animEffect transition="in" filter="fade">
                                      <p:cBhvr>
                                        <p:cTn id="96" dur="500"/>
                                        <p:tgtEl>
                                          <p:spTgt spid="119"/>
                                        </p:tgtEl>
                                      </p:cBhvr>
                                    </p:animEffect>
                                  </p:childTnLst>
                                </p:cTn>
                              </p:par>
                              <p:par>
                                <p:cTn id="97" presetID="10" presetClass="entr" presetSubtype="0" fill="hold" nodeType="with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500"/>
                                        <p:tgtEl>
                                          <p:spTgt spid="1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26"/>
                                        </p:tgtEl>
                                        <p:attrNameLst>
                                          <p:attrName>style.visibility</p:attrName>
                                        </p:attrNameLst>
                                      </p:cBhvr>
                                      <p:to>
                                        <p:strVal val="visible"/>
                                      </p:to>
                                    </p:set>
                                    <p:animEffect transition="in" filter="fade">
                                      <p:cBhvr>
                                        <p:cTn id="104" dur="500"/>
                                        <p:tgtEl>
                                          <p:spTgt spid="1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fade">
                                      <p:cBhvr>
                                        <p:cTn id="107" dur="500"/>
                                        <p:tgtEl>
                                          <p:spTgt spid="1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
                                            <p:txEl>
                                              <p:pRg st="15" end="15"/>
                                            </p:txEl>
                                          </p:spTgt>
                                        </p:tgtEl>
                                        <p:attrNameLst>
                                          <p:attrName>style.visibility</p:attrName>
                                        </p:attrNameLst>
                                      </p:cBhvr>
                                      <p:to>
                                        <p:strVal val="visible"/>
                                      </p:to>
                                    </p:set>
                                    <p:animEffect transition="in" filter="fade">
                                      <p:cBhvr>
                                        <p:cTn id="112" dur="500"/>
                                        <p:tgtEl>
                                          <p:spTgt spid="8">
                                            <p:txEl>
                                              <p:pRg st="15" end="15"/>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8">
                                            <p:txEl>
                                              <p:pRg st="16" end="16"/>
                                            </p:txEl>
                                          </p:spTgt>
                                        </p:tgtEl>
                                        <p:attrNameLst>
                                          <p:attrName>style.visibility</p:attrName>
                                        </p:attrNameLst>
                                      </p:cBhvr>
                                      <p:to>
                                        <p:strVal val="visible"/>
                                      </p:to>
                                    </p:set>
                                    <p:animEffect transition="in" filter="fade">
                                      <p:cBhvr>
                                        <p:cTn id="115" dur="500"/>
                                        <p:tgtEl>
                                          <p:spTgt spid="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2" grpId="0" animBg="1"/>
      <p:bldP spid="113" grpId="0" animBg="1"/>
      <p:bldP spid="126" grpId="0" animBg="1"/>
      <p:bldP spid="127" grpId="0" animBg="1"/>
      <p:bldP spid="128" grpId="0"/>
      <p:bldP spid="129" grpId="0"/>
      <p:bldP spid="129" grpId="1"/>
      <p:bldP spid="132" grpId="0"/>
      <p:bldP spid="133" grpId="0"/>
      <p:bldP spid="13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lstStyle/>
          <a:p>
            <a:r>
              <a:rPr lang="en-US" dirty="0" smtClean="0"/>
              <a:t>The Tracking Algorithm</a:t>
            </a:r>
            <a:endParaRPr lang="en-US" dirty="0"/>
          </a:p>
        </p:txBody>
      </p:sp>
      <p:sp>
        <p:nvSpPr>
          <p:cNvPr id="4" name="3 Marcador de contenido"/>
          <p:cNvSpPr>
            <a:spLocks noGrp="1"/>
          </p:cNvSpPr>
          <p:nvPr>
            <p:ph idx="1"/>
          </p:nvPr>
        </p:nvSpPr>
        <p:spPr>
          <a:xfrm>
            <a:off x="107504" y="1052736"/>
            <a:ext cx="8928992" cy="5040560"/>
          </a:xfrm>
        </p:spPr>
        <p:txBody>
          <a:bodyPr>
            <a:normAutofit/>
          </a:bodyPr>
          <a:lstStyle/>
          <a:p>
            <a:r>
              <a:rPr lang="en-US" dirty="0" smtClean="0"/>
              <a:t>Target: Maximum number of relations that group distinct objects</a:t>
            </a:r>
          </a:p>
          <a:p>
            <a:pPr lvl="1"/>
            <a:r>
              <a:rPr lang="en-US" dirty="0" smtClean="0"/>
              <a:t>Results</a:t>
            </a:r>
          </a:p>
          <a:p>
            <a:pPr lvl="2"/>
            <a:r>
              <a:rPr lang="en-US" dirty="0" smtClean="0"/>
              <a:t>Same number of objects in all frames</a:t>
            </a:r>
          </a:p>
          <a:p>
            <a:pPr lvl="2"/>
            <a:r>
              <a:rPr lang="en-US" dirty="0" smtClean="0"/>
              <a:t>Same colors for same objects </a:t>
            </a:r>
          </a:p>
          <a:p>
            <a:pPr lvl="2"/>
            <a:r>
              <a:rPr lang="en-US" dirty="0" smtClean="0"/>
              <a:t>Trajectories across frames</a:t>
            </a:r>
          </a:p>
          <a:p>
            <a:pPr marL="0" indent="0">
              <a:buNone/>
            </a:pPr>
            <a:endParaRPr lang="en-US" dirty="0" smtClean="0"/>
          </a:p>
          <a:p>
            <a:pPr marL="0" indent="0">
              <a:buNone/>
            </a:pPr>
            <a:endParaRPr lang="en-US" dirty="0" smtClean="0"/>
          </a:p>
          <a:p>
            <a:r>
              <a:rPr lang="en-US" dirty="0" smtClean="0"/>
              <a:t>Heuristics to test features of the computing regions</a:t>
            </a:r>
          </a:p>
          <a:p>
            <a:pPr marL="914400" lvl="1" indent="-457200">
              <a:buFont typeface="+mj-lt"/>
              <a:buAutoNum type="arabicPeriod"/>
            </a:pPr>
            <a:r>
              <a:rPr lang="en-US" dirty="0" smtClean="0"/>
              <a:t>Position: </a:t>
            </a:r>
            <a:r>
              <a:rPr lang="en-US" dirty="0" smtClean="0">
                <a:solidFill>
                  <a:schemeClr val="bg1">
                    <a:lumMod val="50000"/>
                  </a:schemeClr>
                </a:solidFill>
              </a:rPr>
              <a:t>Find similar behaviors</a:t>
            </a:r>
            <a:endParaRPr lang="en-US" dirty="0" smtClean="0"/>
          </a:p>
          <a:p>
            <a:pPr marL="914400" lvl="1" indent="-457200">
              <a:buFont typeface="+mj-lt"/>
              <a:buAutoNum type="arabicPeriod"/>
            </a:pPr>
            <a:r>
              <a:rPr lang="en-US" dirty="0" err="1" smtClean="0"/>
              <a:t>SPMDiness</a:t>
            </a:r>
            <a:r>
              <a:rPr lang="en-US" dirty="0" smtClean="0"/>
              <a:t>: </a:t>
            </a:r>
            <a:r>
              <a:rPr lang="en-US" dirty="0" smtClean="0">
                <a:solidFill>
                  <a:schemeClr val="bg1">
                    <a:lumMod val="50000"/>
                  </a:schemeClr>
                </a:solidFill>
              </a:rPr>
              <a:t>Detect performance variability</a:t>
            </a:r>
          </a:p>
          <a:p>
            <a:pPr marL="914400" lvl="1" indent="-457200">
              <a:buFont typeface="+mj-lt"/>
              <a:buAutoNum type="arabicPeriod"/>
            </a:pPr>
            <a:r>
              <a:rPr lang="en-US" dirty="0" smtClean="0"/>
              <a:t>Callers: </a:t>
            </a:r>
            <a:r>
              <a:rPr lang="en-US" dirty="0" smtClean="0">
                <a:solidFill>
                  <a:schemeClr val="bg1">
                    <a:lumMod val="50000"/>
                  </a:schemeClr>
                </a:solidFill>
              </a:rPr>
              <a:t>Verify references to the code</a:t>
            </a:r>
          </a:p>
          <a:p>
            <a:pPr marL="914400" lvl="1" indent="-457200">
              <a:buFont typeface="+mj-lt"/>
              <a:buAutoNum type="arabicPeriod"/>
            </a:pPr>
            <a:r>
              <a:rPr lang="en-US" dirty="0" smtClean="0"/>
              <a:t>Execution Sequence: </a:t>
            </a:r>
            <a:r>
              <a:rPr lang="en-US" dirty="0" smtClean="0">
                <a:solidFill>
                  <a:schemeClr val="bg1">
                    <a:lumMod val="50000"/>
                  </a:schemeClr>
                </a:solidFill>
              </a:rPr>
              <a:t>Order of computations</a:t>
            </a:r>
          </a:p>
          <a:p>
            <a:pPr marL="457200" lvl="1" indent="0">
              <a:buNone/>
            </a:pPr>
            <a:endParaRPr lang="en-US" dirty="0" smtClean="0"/>
          </a:p>
          <a:p>
            <a:pPr marL="457200" lvl="1" indent="0">
              <a:buNone/>
            </a:pPr>
            <a:endParaRPr lang="en-US" dirty="0"/>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1406"/>
            <a:ext cx="3050293" cy="1331570"/>
          </a:xfrm>
          <a:prstGeom prst="rect">
            <a:avLst/>
          </a:prstGeom>
        </p:spPr>
      </p:pic>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797152"/>
            <a:ext cx="3291954" cy="166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56375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p:cNvPicPr>
          <p:nvPr/>
        </p:nvPicPr>
        <p:blipFill>
          <a:blip r:embed="rId3">
            <a:extLst>
              <a:ext uri="{28A0092B-C50C-407E-A947-70E740481C1C}">
                <a14:useLocalDpi xmlns:a14="http://schemas.microsoft.com/office/drawing/2010/main" val="0"/>
              </a:ext>
            </a:extLst>
          </a:blip>
          <a:stretch>
            <a:fillRect/>
          </a:stretch>
        </p:blipFill>
        <p:spPr>
          <a:xfrm>
            <a:off x="2512808" y="3083279"/>
            <a:ext cx="2131200" cy="1702800"/>
          </a:xfrm>
          <a:prstGeom prst="rect">
            <a:avLst/>
          </a:prstGeom>
        </p:spPr>
      </p:pic>
      <p:sp>
        <p:nvSpPr>
          <p:cNvPr id="4" name="Content Placeholder 3"/>
          <p:cNvSpPr>
            <a:spLocks noGrp="1"/>
          </p:cNvSpPr>
          <p:nvPr>
            <p:ph idx="1"/>
          </p:nvPr>
        </p:nvSpPr>
        <p:spPr>
          <a:xfrm>
            <a:off x="107504" y="1052736"/>
            <a:ext cx="8928992" cy="5184576"/>
          </a:xfrm>
        </p:spPr>
        <p:txBody>
          <a:bodyPr>
            <a:normAutofit/>
          </a:bodyPr>
          <a:lstStyle/>
          <a:p>
            <a:r>
              <a:rPr lang="en-US" sz="2000" dirty="0" smtClean="0"/>
              <a:t>Project each object to the next frame to find which other is closer</a:t>
            </a:r>
          </a:p>
          <a:p>
            <a:pPr lvl="1"/>
            <a:r>
              <a:rPr lang="en-US" sz="1800" dirty="0" smtClean="0"/>
              <a:t>Nearest-neighbor classification</a:t>
            </a:r>
          </a:p>
          <a:p>
            <a:pPr lvl="1"/>
            <a:endParaRPr lang="en-US" sz="1800" dirty="0" smtClean="0"/>
          </a:p>
          <a:p>
            <a:r>
              <a:rPr lang="en-US" sz="2000" dirty="0" smtClean="0"/>
              <a:t>Displacements are generally short &amp; directed</a:t>
            </a:r>
          </a:p>
          <a:p>
            <a:pPr lvl="1"/>
            <a:r>
              <a:rPr lang="en-US" sz="1600" dirty="0" smtClean="0"/>
              <a:t>Data preparation: Normalize the scales</a:t>
            </a:r>
          </a:p>
          <a:p>
            <a:endParaRPr lang="en-US" sz="2800" dirty="0" smtClean="0"/>
          </a:p>
          <a:p>
            <a:endParaRPr lang="en-US" sz="2800" dirty="0" smtClean="0"/>
          </a:p>
          <a:p>
            <a:pPr marL="0" indent="0">
              <a:buNone/>
            </a:pPr>
            <a:endParaRPr lang="en-US" sz="2800" dirty="0" smtClean="0"/>
          </a:p>
          <a:p>
            <a:pPr marL="0" indent="0">
              <a:buNone/>
            </a:pPr>
            <a:endParaRPr lang="en-US" dirty="0" smtClean="0"/>
          </a:p>
          <a:p>
            <a:pPr marL="0" indent="0">
              <a:buNone/>
            </a:pPr>
            <a:endParaRPr lang="en-US" dirty="0" smtClean="0"/>
          </a:p>
          <a:p>
            <a:r>
              <a:rPr lang="en-US" sz="2000" dirty="0" smtClean="0"/>
              <a:t>Possible miss-classifications when there are large displacements</a:t>
            </a:r>
          </a:p>
          <a:p>
            <a:endParaRPr lang="en-US" sz="1800" dirty="0" smtClean="0"/>
          </a:p>
          <a:p>
            <a:pPr marL="0" indent="0">
              <a:buNone/>
            </a:pPr>
            <a:endParaRPr lang="en-US" sz="1800" dirty="0" smtClean="0"/>
          </a:p>
        </p:txBody>
      </p:sp>
      <p:pic>
        <p:nvPicPr>
          <p:cNvPr id="140" name="13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690" y="3081825"/>
            <a:ext cx="2130318" cy="1704254"/>
          </a:xfrm>
          <a:prstGeom prst="rect">
            <a:avLst/>
          </a:prstGeom>
        </p:spPr>
      </p:pic>
      <p:pic>
        <p:nvPicPr>
          <p:cNvPr id="142" name="14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68" y="3081825"/>
            <a:ext cx="2130318" cy="1704254"/>
          </a:xfrm>
          <a:prstGeom prst="rect">
            <a:avLst/>
          </a:prstGeom>
        </p:spPr>
      </p:pic>
      <p:sp>
        <p:nvSpPr>
          <p:cNvPr id="2" name="Slide Number Placeholder 1"/>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96</a:t>
            </a:fld>
            <a:endParaRPr lang="es-ES" dirty="0"/>
          </a:p>
        </p:txBody>
      </p:sp>
      <p:sp>
        <p:nvSpPr>
          <p:cNvPr id="3" name="Title 2"/>
          <p:cNvSpPr>
            <a:spLocks noGrp="1"/>
          </p:cNvSpPr>
          <p:nvPr>
            <p:ph type="title"/>
          </p:nvPr>
        </p:nvSpPr>
        <p:spPr/>
        <p:txBody>
          <a:bodyPr/>
          <a:lstStyle/>
          <a:p>
            <a:r>
              <a:rPr lang="en-US" dirty="0" smtClean="0"/>
              <a:t>Heuristics: Position</a:t>
            </a:r>
            <a:endParaRPr lang="en-US" dirty="0"/>
          </a:p>
        </p:txBody>
      </p:sp>
      <p:sp>
        <p:nvSpPr>
          <p:cNvPr id="111" name="110 CuadroTexto"/>
          <p:cNvSpPr txBox="1"/>
          <p:nvPr/>
        </p:nvSpPr>
        <p:spPr>
          <a:xfrm>
            <a:off x="1934071" y="5795972"/>
            <a:ext cx="5086201" cy="369332"/>
          </a:xfrm>
          <a:prstGeom prst="rect">
            <a:avLst/>
          </a:prstGeom>
          <a:noFill/>
          <a:ln>
            <a:solidFill>
              <a:schemeClr val="bg1">
                <a:lumMod val="50000"/>
              </a:schemeClr>
            </a:solidFill>
          </a:ln>
        </p:spPr>
        <p:txBody>
          <a:bodyPr wrap="none" rtlCol="0">
            <a:spAutoFit/>
          </a:bodyPr>
          <a:lstStyle/>
          <a:p>
            <a:r>
              <a:rPr lang="en-US" dirty="0" smtClean="0">
                <a:solidFill>
                  <a:srgbClr val="000000"/>
                </a:solidFill>
                <a:latin typeface="Calibri" panose="020F0502020204030204" pitchFamily="34" charset="0"/>
              </a:rPr>
              <a:t>Match(A, B) = % of points from A that are closer to B</a:t>
            </a:r>
            <a:endParaRPr lang="en-US" dirty="0">
              <a:solidFill>
                <a:srgbClr val="000000"/>
              </a:solidFill>
              <a:latin typeface="Calibri" panose="020F0502020204030204" pitchFamily="34" charset="0"/>
            </a:endParaRPr>
          </a:p>
        </p:txBody>
      </p:sp>
      <p:sp>
        <p:nvSpPr>
          <p:cNvPr id="141" name="140 Rectángulo"/>
          <p:cNvSpPr/>
          <p:nvPr/>
        </p:nvSpPr>
        <p:spPr>
          <a:xfrm>
            <a:off x="3583526" y="4369478"/>
            <a:ext cx="1021207" cy="291283"/>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3" name="142 Rectángulo"/>
          <p:cNvSpPr/>
          <p:nvPr/>
        </p:nvSpPr>
        <p:spPr>
          <a:xfrm>
            <a:off x="1625504" y="4370670"/>
            <a:ext cx="990361" cy="291283"/>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4" name="143 Flecha curvada hacia abajo"/>
          <p:cNvSpPr/>
          <p:nvPr/>
        </p:nvSpPr>
        <p:spPr>
          <a:xfrm>
            <a:off x="1387506" y="3068960"/>
            <a:ext cx="2055796" cy="291773"/>
          </a:xfrm>
          <a:prstGeom prst="curvedDownArrow">
            <a:avLst/>
          </a:prstGeom>
          <a:solidFill>
            <a:srgbClr val="59D0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5" name="144 Flecha curvada hacia abajo"/>
          <p:cNvSpPr/>
          <p:nvPr/>
        </p:nvSpPr>
        <p:spPr>
          <a:xfrm flipV="1">
            <a:off x="1528246" y="3616743"/>
            <a:ext cx="2050602" cy="243145"/>
          </a:xfrm>
          <a:prstGeom prst="curvedDownArrow">
            <a:avLst/>
          </a:prstGeom>
          <a:solidFill>
            <a:srgbClr val="FFFF0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20" name="19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5101" y="3238004"/>
            <a:ext cx="1855331" cy="1519470"/>
          </a:xfrm>
          <a:prstGeom prst="rect">
            <a:avLst/>
          </a:prstGeom>
        </p:spPr>
      </p:pic>
      <p:pic>
        <p:nvPicPr>
          <p:cNvPr id="19" name="18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3279" y="3244419"/>
            <a:ext cx="1855331" cy="1519470"/>
          </a:xfrm>
          <a:prstGeom prst="rect">
            <a:avLst/>
          </a:prstGeom>
        </p:spPr>
      </p:pic>
      <p:sp>
        <p:nvSpPr>
          <p:cNvPr id="152" name="151 Multiplicar"/>
          <p:cNvSpPr/>
          <p:nvPr/>
        </p:nvSpPr>
        <p:spPr>
          <a:xfrm>
            <a:off x="7003813" y="4156033"/>
            <a:ext cx="445544" cy="503826"/>
          </a:xfrm>
          <a:prstGeom prst="mathMultiply">
            <a:avLst>
              <a:gd name="adj1" fmla="val 1956"/>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21 Flecha izquierda"/>
          <p:cNvSpPr/>
          <p:nvPr/>
        </p:nvSpPr>
        <p:spPr>
          <a:xfrm>
            <a:off x="7718937" y="4331330"/>
            <a:ext cx="414796" cy="144449"/>
          </a:xfrm>
          <a:prstGeom prst="leftArrow">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sp>
        <p:nvSpPr>
          <p:cNvPr id="150" name="149 Flecha curvada hacia abajo"/>
          <p:cNvSpPr/>
          <p:nvPr/>
        </p:nvSpPr>
        <p:spPr>
          <a:xfrm flipV="1">
            <a:off x="6037241" y="4436410"/>
            <a:ext cx="1878789" cy="228057"/>
          </a:xfrm>
          <a:prstGeom prst="curvedDownArrow">
            <a:avLst/>
          </a:prstGeom>
          <a:solidFill>
            <a:srgbClr val="D5C58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9" name="148 Flecha curvada hacia abajo"/>
          <p:cNvSpPr/>
          <p:nvPr/>
        </p:nvSpPr>
        <p:spPr>
          <a:xfrm>
            <a:off x="6335748" y="4117132"/>
            <a:ext cx="1883547" cy="273668"/>
          </a:xfrm>
          <a:prstGeom prst="curvedDownArrow">
            <a:avLst/>
          </a:prstGeom>
          <a:solidFill>
            <a:schemeClr val="bg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13079367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22" presetClass="entr" presetSubtype="1" fill="hold" nodeType="withEffect">
                                  <p:stCondLst>
                                    <p:cond delay="0"/>
                                  </p:stCondLst>
                                  <p:childTnLst>
                                    <p:set>
                                      <p:cBhvr>
                                        <p:cTn id="8" dur="1" fill="hold">
                                          <p:stCondLst>
                                            <p:cond delay="0"/>
                                          </p:stCondLst>
                                        </p:cTn>
                                        <p:tgtEl>
                                          <p:spTgt spid="140"/>
                                        </p:tgtEl>
                                        <p:attrNameLst>
                                          <p:attrName>style.visibility</p:attrName>
                                        </p:attrNameLst>
                                      </p:cBhvr>
                                      <p:to>
                                        <p:strVal val="visible"/>
                                      </p:to>
                                    </p:set>
                                    <p:animEffect transition="in" filter="wipe(up)">
                                      <p:cBhvr>
                                        <p:cTn id="9" dur="500"/>
                                        <p:tgtEl>
                                          <p:spTgt spid="140"/>
                                        </p:tgtEl>
                                      </p:cBhvr>
                                    </p:animEffect>
                                  </p:childTnLst>
                                </p:cTn>
                              </p:par>
                            </p:childTnLst>
                          </p:cTn>
                        </p:par>
                        <p:par>
                          <p:cTn id="10" fill="hold">
                            <p:stCondLst>
                              <p:cond delay="500"/>
                            </p:stCondLst>
                            <p:childTnLst>
                              <p:par>
                                <p:cTn id="11" presetID="22" presetClass="entr" presetSubtype="8" fill="hold" grpId="1" nodeType="after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wipe(left)">
                                      <p:cBhvr>
                                        <p:cTn id="13" dur="500"/>
                                        <p:tgtEl>
                                          <p:spTgt spid="145"/>
                                        </p:tgtEl>
                                      </p:cBhvr>
                                    </p:animEffect>
                                  </p:childTnLst>
                                </p:cTn>
                              </p:par>
                              <p:par>
                                <p:cTn id="14" presetID="22" presetClass="entr" presetSubtype="8" fill="hold" grpId="1"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wipe(left)">
                                      <p:cBhvr>
                                        <p:cTn id="16" dur="500"/>
                                        <p:tgtEl>
                                          <p:spTgt spid="1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500"/>
                                        <p:tgtEl>
                                          <p:spTgt spid="1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500"/>
                                        <p:tgtEl>
                                          <p:spTgt spid="1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0"/>
                                        </p:tgtEl>
                                        <p:attrNameLst>
                                          <p:attrName>style.visibility</p:attrName>
                                        </p:attrNameLst>
                                      </p:cBhvr>
                                      <p:to>
                                        <p:strVal val="visible"/>
                                      </p:to>
                                    </p:set>
                                    <p:animEffect transition="in" filter="fade">
                                      <p:cBhvr>
                                        <p:cTn id="36" dur="500"/>
                                        <p:tgtEl>
                                          <p:spTgt spid="150"/>
                                        </p:tgtEl>
                                      </p:cBhvr>
                                    </p:animEffect>
                                  </p:childTnLst>
                                </p:cTn>
                              </p:par>
                              <p:par>
                                <p:cTn id="37" presetID="9" presetClass="emph" presetSubtype="0" nodeType="withEffect">
                                  <p:stCondLst>
                                    <p:cond delay="0"/>
                                  </p:stCondLst>
                                  <p:childTnLst>
                                    <p:set>
                                      <p:cBhvr rctx="PPT">
                                        <p:cTn id="38" dur="indefinite"/>
                                        <p:tgtEl>
                                          <p:spTgt spid="140"/>
                                        </p:tgtEl>
                                        <p:attrNameLst>
                                          <p:attrName>style.opacity</p:attrName>
                                        </p:attrNameLst>
                                      </p:cBhvr>
                                      <p:to>
                                        <p:strVal val="0.5"/>
                                      </p:to>
                                    </p:set>
                                    <p:animEffect filter="image" prLst="opacity: 0.5">
                                      <p:cBhvr rctx="IE">
                                        <p:cTn id="39" dur="indefinite"/>
                                        <p:tgtEl>
                                          <p:spTgt spid="140"/>
                                        </p:tgtEl>
                                      </p:cBhvr>
                                    </p:animEffect>
                                  </p:childTnLst>
                                </p:cTn>
                              </p:par>
                              <p:par>
                                <p:cTn id="40" presetID="9" presetClass="emph" presetSubtype="0" nodeType="withEffect">
                                  <p:stCondLst>
                                    <p:cond delay="0"/>
                                  </p:stCondLst>
                                  <p:childTnLst>
                                    <p:set>
                                      <p:cBhvr rctx="PPT">
                                        <p:cTn id="41" dur="indefinite"/>
                                        <p:tgtEl>
                                          <p:spTgt spid="142"/>
                                        </p:tgtEl>
                                        <p:attrNameLst>
                                          <p:attrName>style.opacity</p:attrName>
                                        </p:attrNameLst>
                                      </p:cBhvr>
                                      <p:to>
                                        <p:strVal val="0.5"/>
                                      </p:to>
                                    </p:set>
                                    <p:animEffect filter="image" prLst="opacity: 0.5">
                                      <p:cBhvr rctx="IE">
                                        <p:cTn id="42" dur="indefinite"/>
                                        <p:tgtEl>
                                          <p:spTgt spid="142"/>
                                        </p:tgtEl>
                                      </p:cBhvr>
                                    </p:animEffect>
                                  </p:childTnLst>
                                </p:cTn>
                              </p:par>
                              <p:par>
                                <p:cTn id="43" presetID="9" presetClass="emph" presetSubtype="0" grpId="0" nodeType="withEffect">
                                  <p:stCondLst>
                                    <p:cond delay="0"/>
                                  </p:stCondLst>
                                  <p:childTnLst>
                                    <p:set>
                                      <p:cBhvr rctx="PPT">
                                        <p:cTn id="44" dur="indefinite"/>
                                        <p:tgtEl>
                                          <p:spTgt spid="145"/>
                                        </p:tgtEl>
                                        <p:attrNameLst>
                                          <p:attrName>style.opacity</p:attrName>
                                        </p:attrNameLst>
                                      </p:cBhvr>
                                      <p:to>
                                        <p:strVal val="0.5"/>
                                      </p:to>
                                    </p:set>
                                    <p:animEffect filter="image" prLst="opacity: 0.5">
                                      <p:cBhvr rctx="IE">
                                        <p:cTn id="45" dur="indefinite"/>
                                        <p:tgtEl>
                                          <p:spTgt spid="145"/>
                                        </p:tgtEl>
                                      </p:cBhvr>
                                    </p:animEffect>
                                  </p:childTnLst>
                                </p:cTn>
                              </p:par>
                              <p:par>
                                <p:cTn id="46" presetID="9" presetClass="emph" presetSubtype="0" grpId="0" nodeType="withEffect">
                                  <p:stCondLst>
                                    <p:cond delay="0"/>
                                  </p:stCondLst>
                                  <p:childTnLst>
                                    <p:set>
                                      <p:cBhvr rctx="PPT">
                                        <p:cTn id="47" dur="indefinite"/>
                                        <p:tgtEl>
                                          <p:spTgt spid="144"/>
                                        </p:tgtEl>
                                        <p:attrNameLst>
                                          <p:attrName>style.opacity</p:attrName>
                                        </p:attrNameLst>
                                      </p:cBhvr>
                                      <p:to>
                                        <p:strVal val="0.5"/>
                                      </p:to>
                                    </p:set>
                                    <p:animEffect filter="image" prLst="opacity: 0.5">
                                      <p:cBhvr rctx="IE">
                                        <p:cTn id="48" dur="indefinite"/>
                                        <p:tgtEl>
                                          <p:spTgt spid="144"/>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3" grpId="0" animBg="1"/>
      <p:bldP spid="144" grpId="0" animBg="1"/>
      <p:bldP spid="144" grpId="1" animBg="1"/>
      <p:bldP spid="145" grpId="0" animBg="1"/>
      <p:bldP spid="145" grpId="1" animBg="1"/>
      <p:bldP spid="152" grpId="0" animBg="1"/>
      <p:bldP spid="22" grpId="0" animBg="1"/>
      <p:bldP spid="150" grpId="0" animBg="1"/>
      <p:bldP spid="14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97</a:t>
            </a:fld>
            <a:endParaRPr lang="es-ES" dirty="0"/>
          </a:p>
        </p:txBody>
      </p:sp>
      <p:sp>
        <p:nvSpPr>
          <p:cNvPr id="3" name="2 Título"/>
          <p:cNvSpPr>
            <a:spLocks noGrp="1"/>
          </p:cNvSpPr>
          <p:nvPr>
            <p:ph type="title"/>
          </p:nvPr>
        </p:nvSpPr>
        <p:spPr/>
        <p:txBody>
          <a:bodyPr/>
          <a:lstStyle/>
          <a:p>
            <a:r>
              <a:rPr lang="en-US" dirty="0" smtClean="0"/>
              <a:t>Heuristics: </a:t>
            </a:r>
            <a:r>
              <a:rPr lang="en-US" dirty="0" err="1" smtClean="0"/>
              <a:t>SPMDiness</a:t>
            </a:r>
            <a:endParaRPr lang="en-US" dirty="0"/>
          </a:p>
        </p:txBody>
      </p:sp>
      <p:sp>
        <p:nvSpPr>
          <p:cNvPr id="4" name="3 Marcador de contenido"/>
          <p:cNvSpPr>
            <a:spLocks noGrp="1"/>
          </p:cNvSpPr>
          <p:nvPr>
            <p:ph idx="1"/>
          </p:nvPr>
        </p:nvSpPr>
        <p:spPr>
          <a:xfrm>
            <a:off x="107504" y="980728"/>
            <a:ext cx="8928992" cy="5400600"/>
          </a:xfrm>
        </p:spPr>
        <p:txBody>
          <a:bodyPr/>
          <a:lstStyle/>
          <a:p>
            <a:r>
              <a:rPr lang="en-US" sz="2000" dirty="0" smtClean="0"/>
              <a:t>When the application is SPMD…</a:t>
            </a:r>
          </a:p>
          <a:p>
            <a:pPr lvl="1"/>
            <a:r>
              <a:rPr lang="en-US" sz="1600" dirty="0" smtClean="0"/>
              <a:t>2 simultaneous clusters = Same code with performance variations </a:t>
            </a:r>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endParaRPr lang="en-US" dirty="0" smtClean="0"/>
          </a:p>
          <a:p>
            <a:endParaRPr lang="en-US" dirty="0" smtClean="0"/>
          </a:p>
          <a:p>
            <a:pPr lvl="4"/>
            <a:endParaRPr lang="en-US" dirty="0" smtClean="0"/>
          </a:p>
          <a:p>
            <a:pPr lvl="4"/>
            <a:endParaRPr lang="en-US" dirty="0" smtClean="0"/>
          </a:p>
          <a:p>
            <a:r>
              <a:rPr lang="en-US" sz="2000" dirty="0" smtClean="0"/>
              <a:t>Group same code regions with different behavior</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p:txBody>
      </p:sp>
      <p:pic>
        <p:nvPicPr>
          <p:cNvPr id="6" name="5 Imagen"/>
          <p:cNvPicPr>
            <a:picLocks noChangeAspect="1"/>
          </p:cNvPicPr>
          <p:nvPr/>
        </p:nvPicPr>
        <p:blipFill>
          <a:blip r:embed="rId3">
            <a:lum/>
            <a:alphaModFix/>
          </a:blip>
          <a:srcRect/>
          <a:stretch>
            <a:fillRect/>
          </a:stretch>
        </p:blipFill>
        <p:spPr>
          <a:xfrm>
            <a:off x="1960508" y="2998406"/>
            <a:ext cx="5094793" cy="1282026"/>
          </a:xfrm>
          <a:prstGeom prst="rect">
            <a:avLst/>
          </a:prstGeom>
          <a:noFill/>
          <a:ln>
            <a:noFill/>
          </a:ln>
        </p:spPr>
      </p:pic>
      <p:sp>
        <p:nvSpPr>
          <p:cNvPr id="21" name="20 CuadroTexto"/>
          <p:cNvSpPr txBox="1"/>
          <p:nvPr/>
        </p:nvSpPr>
        <p:spPr>
          <a:xfrm>
            <a:off x="1674588" y="5518973"/>
            <a:ext cx="5993756" cy="646331"/>
          </a:xfrm>
          <a:prstGeom prst="rect">
            <a:avLst/>
          </a:prstGeom>
          <a:noFill/>
          <a:ln>
            <a:solidFill>
              <a:schemeClr val="bg1">
                <a:lumMod val="50000"/>
              </a:schemeClr>
            </a:solidFill>
          </a:ln>
        </p:spPr>
        <p:txBody>
          <a:bodyPr wrap="none" rtlCol="0">
            <a:spAutoFit/>
          </a:bodyPr>
          <a:lstStyle/>
          <a:p>
            <a:pPr algn="ctr"/>
            <a:r>
              <a:rPr lang="en-US" dirty="0" smtClean="0">
                <a:solidFill>
                  <a:srgbClr val="000000"/>
                </a:solidFill>
                <a:latin typeface="Calibri" panose="020F0502020204030204" pitchFamily="34" charset="0"/>
              </a:rPr>
              <a:t>Match(A, B) = % of times that A and B happen simultaneously </a:t>
            </a:r>
          </a:p>
          <a:p>
            <a:pPr algn="ctr"/>
            <a:r>
              <a:rPr lang="en-US" dirty="0" smtClean="0">
                <a:solidFill>
                  <a:srgbClr val="000000"/>
                </a:solidFill>
                <a:latin typeface="Calibri" panose="020F0502020204030204" pitchFamily="34" charset="0"/>
              </a:rPr>
              <a:t>(in different processes)</a:t>
            </a:r>
            <a:endParaRPr lang="en-US" dirty="0">
              <a:solidFill>
                <a:srgbClr val="000000"/>
              </a:solidFill>
              <a:latin typeface="Calibri" panose="020F0502020204030204" pitchFamily="34" charset="0"/>
            </a:endParaRPr>
          </a:p>
        </p:txBody>
      </p:sp>
      <p:sp>
        <p:nvSpPr>
          <p:cNvPr id="23" name="22 CuadroTexto"/>
          <p:cNvSpPr txBox="1"/>
          <p:nvPr/>
        </p:nvSpPr>
        <p:spPr>
          <a:xfrm>
            <a:off x="5924061" y="3222104"/>
            <a:ext cx="1054969" cy="369332"/>
          </a:xfrm>
          <a:prstGeom prst="rect">
            <a:avLst/>
          </a:prstGeom>
          <a:solidFill>
            <a:schemeClr val="bg1"/>
          </a:solidFill>
          <a:ln>
            <a:solidFill>
              <a:srgbClr val="000000"/>
            </a:solidFill>
          </a:ln>
        </p:spPr>
        <p:txBody>
          <a:bodyPr wrap="none" rtlCol="0">
            <a:spAutoFit/>
          </a:bodyPr>
          <a:lstStyle/>
          <a:p>
            <a:r>
              <a:rPr lang="en-US" dirty="0" smtClean="0">
                <a:solidFill>
                  <a:srgbClr val="000000"/>
                </a:solidFill>
                <a:latin typeface="Calibri" panose="020F0502020204030204" pitchFamily="34" charset="0"/>
              </a:rPr>
              <a:t>256 tasks</a:t>
            </a:r>
            <a:endParaRPr lang="en-US" dirty="0">
              <a:solidFill>
                <a:srgbClr val="000000"/>
              </a:solidFill>
              <a:latin typeface="Calibri" panose="020F0502020204030204" pitchFamily="34" charset="0"/>
            </a:endParaRPr>
          </a:p>
        </p:txBody>
      </p:sp>
      <p:sp>
        <p:nvSpPr>
          <p:cNvPr id="24" name="23 CuadroTexto"/>
          <p:cNvSpPr txBox="1"/>
          <p:nvPr/>
        </p:nvSpPr>
        <p:spPr>
          <a:xfrm>
            <a:off x="7047661" y="1904168"/>
            <a:ext cx="620683" cy="369332"/>
          </a:xfrm>
          <a:prstGeom prst="rect">
            <a:avLst/>
          </a:prstGeom>
          <a:noFill/>
        </p:spPr>
        <p:txBody>
          <a:bodyPr wrap="none" rtlCol="0">
            <a:spAutoFit/>
          </a:bodyPr>
          <a:lstStyle/>
          <a:p>
            <a:r>
              <a:rPr lang="es-ES" dirty="0" smtClean="0">
                <a:solidFill>
                  <a:srgbClr val="000000"/>
                </a:solidFill>
                <a:latin typeface="Calibri" panose="020F0502020204030204" pitchFamily="34" charset="0"/>
              </a:rPr>
              <a:t>WRF</a:t>
            </a:r>
            <a:endParaRPr lang="es-ES" dirty="0">
              <a:solidFill>
                <a:srgbClr val="000000"/>
              </a:solidFill>
              <a:latin typeface="Calibri" panose="020F0502020204030204" pitchFamily="34" charset="0"/>
            </a:endParaRPr>
          </a:p>
        </p:txBody>
      </p:sp>
      <p:pic>
        <p:nvPicPr>
          <p:cNvPr id="7" name="6 Imagen"/>
          <p:cNvPicPr>
            <a:picLocks/>
          </p:cNvPicPr>
          <p:nvPr/>
        </p:nvPicPr>
        <p:blipFill>
          <a:blip r:embed="rId4">
            <a:extLst>
              <a:ext uri="{28A0092B-C50C-407E-A947-70E740481C1C}">
                <a14:useLocalDpi xmlns:a14="http://schemas.microsoft.com/office/drawing/2010/main" val="0"/>
              </a:ext>
            </a:extLst>
          </a:blip>
          <a:stretch>
            <a:fillRect/>
          </a:stretch>
        </p:blipFill>
        <p:spPr>
          <a:xfrm>
            <a:off x="1988260" y="1734081"/>
            <a:ext cx="5021026" cy="1209026"/>
          </a:xfrm>
          <a:prstGeom prst="rect">
            <a:avLst/>
          </a:prstGeom>
        </p:spPr>
      </p:pic>
      <p:sp>
        <p:nvSpPr>
          <p:cNvPr id="11" name="3 CuadroTexto"/>
          <p:cNvSpPr txBox="1"/>
          <p:nvPr/>
        </p:nvSpPr>
        <p:spPr>
          <a:xfrm>
            <a:off x="4355976" y="4352440"/>
            <a:ext cx="4364416" cy="372704"/>
          </a:xfrm>
          <a:prstGeom prst="rect">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lIns="64301" tIns="32150" rIns="64301" bIns="32150">
            <a:spAutoFit/>
          </a:bodyP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GB" sz="1000" b="1" dirty="0" smtClean="0">
                <a:latin typeface="Calibri" panose="020F0502020204030204" pitchFamily="34" charset="0"/>
              </a:rPr>
              <a:t>“Automatic Evaluation of the Computation Structure of Parallel Applications”</a:t>
            </a:r>
          </a:p>
          <a:p>
            <a:pPr algn="r"/>
            <a:r>
              <a:rPr lang="en-GB" sz="1000" dirty="0" smtClean="0">
                <a:latin typeface="Calibri" panose="020F0502020204030204" pitchFamily="34" charset="0"/>
              </a:rPr>
              <a:t>J</a:t>
            </a:r>
            <a:r>
              <a:rPr lang="en-GB" sz="1000" dirty="0">
                <a:latin typeface="Calibri" panose="020F0502020204030204" pitchFamily="34" charset="0"/>
              </a:rPr>
              <a:t>. Gonzalez, J. </a:t>
            </a:r>
            <a:r>
              <a:rPr lang="en-GB" sz="1000" dirty="0" err="1">
                <a:latin typeface="Calibri" panose="020F0502020204030204" pitchFamily="34" charset="0"/>
              </a:rPr>
              <a:t>Gimenez</a:t>
            </a:r>
            <a:r>
              <a:rPr lang="en-GB" sz="1000" dirty="0">
                <a:latin typeface="Calibri" panose="020F0502020204030204" pitchFamily="34" charset="0"/>
              </a:rPr>
              <a:t> and J. </a:t>
            </a:r>
            <a:r>
              <a:rPr lang="en-GB" sz="1000" dirty="0" err="1">
                <a:latin typeface="Calibri" panose="020F0502020204030204" pitchFamily="34" charset="0"/>
              </a:rPr>
              <a:t>Labarta</a:t>
            </a:r>
            <a:r>
              <a:rPr lang="en-GB" sz="1000" dirty="0" smtClean="0">
                <a:latin typeface="Calibri" panose="020F0502020204030204" pitchFamily="34" charset="0"/>
              </a:rPr>
              <a:t>. </a:t>
            </a:r>
            <a:r>
              <a:rPr lang="en-GB" sz="1000" i="1" dirty="0" smtClean="0">
                <a:latin typeface="Calibri" panose="020F0502020204030204" pitchFamily="34" charset="0"/>
              </a:rPr>
              <a:t>PDCAT ’09</a:t>
            </a:r>
            <a:r>
              <a:rPr lang="en-GB" sz="1000" dirty="0" smtClean="0">
                <a:latin typeface="Calibri" panose="020F0502020204030204" pitchFamily="34" charset="0"/>
              </a:rPr>
              <a:t>.</a:t>
            </a:r>
            <a:endParaRPr lang="en-GB" sz="1000" dirty="0">
              <a:latin typeface="Calibri" panose="020F0502020204030204" pitchFamily="34" charset="0"/>
            </a:endParaRPr>
          </a:p>
        </p:txBody>
      </p:sp>
      <p:sp>
        <p:nvSpPr>
          <p:cNvPr id="22" name="21 CuadroTexto"/>
          <p:cNvSpPr txBox="1"/>
          <p:nvPr/>
        </p:nvSpPr>
        <p:spPr>
          <a:xfrm>
            <a:off x="5922905" y="1904168"/>
            <a:ext cx="1054969" cy="369332"/>
          </a:xfrm>
          <a:prstGeom prst="rect">
            <a:avLst/>
          </a:prstGeom>
          <a:solidFill>
            <a:schemeClr val="bg1"/>
          </a:solidFill>
          <a:ln>
            <a:solidFill>
              <a:srgbClr val="000000"/>
            </a:solidFill>
          </a:ln>
        </p:spPr>
        <p:txBody>
          <a:bodyPr wrap="none" rtlCol="0">
            <a:spAutoFit/>
          </a:bodyPr>
          <a:lstStyle/>
          <a:p>
            <a:r>
              <a:rPr lang="en-US" dirty="0" smtClean="0">
                <a:solidFill>
                  <a:srgbClr val="000000"/>
                </a:solidFill>
                <a:latin typeface="Calibri" panose="020F0502020204030204" pitchFamily="34" charset="0"/>
              </a:rPr>
              <a:t>128 tasks</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89804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Heuristics: Callers</a:t>
            </a:r>
            <a:endParaRPr lang="en-US" dirty="0"/>
          </a:p>
        </p:txBody>
      </p:sp>
      <p:sp>
        <p:nvSpPr>
          <p:cNvPr id="4" name="Content Placeholder 3"/>
          <p:cNvSpPr>
            <a:spLocks noGrp="1"/>
          </p:cNvSpPr>
          <p:nvPr>
            <p:ph idx="1"/>
          </p:nvPr>
        </p:nvSpPr>
        <p:spPr>
          <a:xfrm>
            <a:off x="107504" y="1052736"/>
            <a:ext cx="8928992" cy="5184576"/>
          </a:xfrm>
        </p:spPr>
        <p:txBody>
          <a:bodyPr>
            <a:normAutofit/>
          </a:bodyPr>
          <a:lstStyle/>
          <a:p>
            <a:r>
              <a:rPr lang="en-US" sz="2000" dirty="0" smtClean="0"/>
              <a:t>Clusters are linked to source code points by call site information</a:t>
            </a:r>
          </a:p>
          <a:p>
            <a:pPr lvl="1"/>
            <a:r>
              <a:rPr lang="en-US" sz="1800" dirty="0" smtClean="0"/>
              <a:t>Is this not enough?</a:t>
            </a:r>
          </a:p>
          <a:p>
            <a:pPr marL="457200" lvl="1" indent="0">
              <a:buNone/>
            </a:pPr>
            <a:endParaRPr lang="en-US" sz="1800" dirty="0" smtClean="0"/>
          </a:p>
          <a:p>
            <a:r>
              <a:rPr lang="en-US" sz="2000" dirty="0" smtClean="0"/>
              <a:t>Uncertainties</a:t>
            </a:r>
          </a:p>
          <a:p>
            <a:pPr lvl="1"/>
            <a:r>
              <a:rPr lang="en-US" sz="1800" dirty="0" smtClean="0"/>
              <a:t>Multi-modal and shared behaviors </a:t>
            </a:r>
            <a:endParaRPr lang="en-US" sz="1800" dirty="0" smtClean="0">
              <a:sym typeface="Wingdings" panose="05000000000000000000" pitchFamily="2" charset="2"/>
            </a:endParaRPr>
          </a:p>
          <a:p>
            <a:pPr lvl="2"/>
            <a:r>
              <a:rPr lang="en-US" sz="1600" dirty="0" smtClean="0">
                <a:sym typeface="Wingdings" panose="05000000000000000000" pitchFamily="2" charset="2"/>
              </a:rPr>
              <a:t>Groups of clusters that are related</a:t>
            </a:r>
            <a:endParaRPr lang="en-US" sz="1600" dirty="0" smtClean="0"/>
          </a:p>
          <a:p>
            <a:pPr marL="457200" lvl="1" indent="0">
              <a:buNone/>
            </a:pPr>
            <a:endParaRPr lang="en-US" sz="1800" dirty="0" smtClean="0"/>
          </a:p>
          <a:p>
            <a:r>
              <a:rPr lang="en-US" sz="2000" dirty="0" smtClean="0"/>
              <a:t>Certainties</a:t>
            </a:r>
          </a:p>
          <a:p>
            <a:pPr lvl="1"/>
            <a:r>
              <a:rPr lang="en-US" sz="1800" dirty="0" smtClean="0"/>
              <a:t>1-to-1 relations are unequivocal</a:t>
            </a:r>
          </a:p>
          <a:p>
            <a:pPr lvl="1"/>
            <a:r>
              <a:rPr lang="en-US" sz="1800" dirty="0" smtClean="0"/>
              <a:t>Two clusters can not be the same if they do not share any caller</a:t>
            </a:r>
          </a:p>
          <a:p>
            <a:pPr marL="457200" lvl="1" indent="0">
              <a:buNone/>
            </a:pPr>
            <a:endParaRPr lang="en-US" sz="1800" dirty="0" smtClean="0"/>
          </a:p>
          <a:p>
            <a:r>
              <a:rPr lang="en-US" sz="2000" dirty="0" smtClean="0"/>
              <a:t>Used to prune incorrect matches and in case of disagreements</a:t>
            </a:r>
            <a:endParaRPr lang="en-US" sz="2000" dirty="0"/>
          </a:p>
        </p:txBody>
      </p:sp>
      <p:sp>
        <p:nvSpPr>
          <p:cNvPr id="5" name="4 CuadroTexto"/>
          <p:cNvSpPr txBox="1"/>
          <p:nvPr/>
        </p:nvSpPr>
        <p:spPr>
          <a:xfrm>
            <a:off x="1280113" y="5446965"/>
            <a:ext cx="6563272" cy="646331"/>
          </a:xfrm>
          <a:prstGeom prst="rect">
            <a:avLst/>
          </a:prstGeom>
          <a:noFill/>
          <a:ln>
            <a:solidFill>
              <a:schemeClr val="bg1">
                <a:lumMod val="50000"/>
              </a:schemeClr>
            </a:solidFill>
          </a:ln>
        </p:spPr>
        <p:txBody>
          <a:bodyPr wrap="none" rtlCol="0">
            <a:spAutoFit/>
          </a:bodyPr>
          <a:lstStyle/>
          <a:p>
            <a:pPr algn="ctr"/>
            <a:r>
              <a:rPr lang="es-ES" dirty="0" smtClean="0">
                <a:solidFill>
                  <a:srgbClr val="000000"/>
                </a:solidFill>
                <a:latin typeface="Calibri" panose="020F0502020204030204" pitchFamily="34" charset="0"/>
              </a:rPr>
              <a:t>Match(A, B) = % of </a:t>
            </a:r>
            <a:r>
              <a:rPr lang="es-ES" dirty="0" err="1" smtClean="0">
                <a:solidFill>
                  <a:srgbClr val="000000"/>
                </a:solidFill>
                <a:latin typeface="Calibri" panose="020F0502020204030204" pitchFamily="34" charset="0"/>
              </a:rPr>
              <a:t>computations</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from</a:t>
            </a:r>
            <a:r>
              <a:rPr lang="es-ES" dirty="0" smtClean="0">
                <a:solidFill>
                  <a:srgbClr val="000000"/>
                </a:solidFill>
                <a:latin typeface="Calibri" panose="020F0502020204030204" pitchFamily="34" charset="0"/>
              </a:rPr>
              <a:t> A </a:t>
            </a:r>
            <a:r>
              <a:rPr lang="es-ES" dirty="0" err="1" smtClean="0">
                <a:solidFill>
                  <a:srgbClr val="000000"/>
                </a:solidFill>
                <a:latin typeface="Calibri" panose="020F0502020204030204" pitchFamily="34" charset="0"/>
              </a:rPr>
              <a:t>whose</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callstack</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references</a:t>
            </a:r>
            <a:r>
              <a:rPr lang="es-ES" dirty="0" smtClean="0">
                <a:solidFill>
                  <a:srgbClr val="000000"/>
                </a:solidFill>
                <a:latin typeface="Calibri" panose="020F0502020204030204" pitchFamily="34" charset="0"/>
              </a:rPr>
              <a:t> </a:t>
            </a:r>
          </a:p>
          <a:p>
            <a:pPr algn="ctr"/>
            <a:r>
              <a:rPr lang="es-ES" dirty="0" smtClean="0">
                <a:solidFill>
                  <a:srgbClr val="000000"/>
                </a:solidFill>
                <a:latin typeface="Calibri" panose="020F0502020204030204" pitchFamily="34" charset="0"/>
              </a:rPr>
              <a:t>are </a:t>
            </a:r>
            <a:r>
              <a:rPr lang="es-ES" dirty="0" err="1" smtClean="0">
                <a:solidFill>
                  <a:srgbClr val="000000"/>
                </a:solidFill>
                <a:latin typeface="Calibri" panose="020F0502020204030204" pitchFamily="34" charset="0"/>
              </a:rPr>
              <a:t>shared</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with</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those</a:t>
            </a:r>
            <a:r>
              <a:rPr lang="es-ES" dirty="0" smtClean="0">
                <a:solidFill>
                  <a:srgbClr val="000000"/>
                </a:solidFill>
                <a:latin typeface="Calibri" panose="020F0502020204030204" pitchFamily="34" charset="0"/>
              </a:rPr>
              <a:t> of B </a:t>
            </a:r>
            <a:endParaRPr lang="es-ES" dirty="0">
              <a:solidFill>
                <a:srgbClr val="000000"/>
              </a:solidFill>
              <a:latin typeface="Calibri" panose="020F0502020204030204" pitchFamily="34" charset="0"/>
            </a:endParaRPr>
          </a:p>
        </p:txBody>
      </p:sp>
      <p:grpSp>
        <p:nvGrpSpPr>
          <p:cNvPr id="68" name="67 Grupo"/>
          <p:cNvGrpSpPr/>
          <p:nvPr/>
        </p:nvGrpSpPr>
        <p:grpSpPr>
          <a:xfrm>
            <a:off x="4537294" y="1916832"/>
            <a:ext cx="4067154" cy="1675584"/>
            <a:chOff x="4465286" y="2058096"/>
            <a:chExt cx="4067154" cy="1675584"/>
          </a:xfrm>
        </p:grpSpPr>
        <p:grpSp>
          <p:nvGrpSpPr>
            <p:cNvPr id="69" name="68 Grupo"/>
            <p:cNvGrpSpPr/>
            <p:nvPr/>
          </p:nvGrpSpPr>
          <p:grpSpPr>
            <a:xfrm>
              <a:off x="6998496" y="2203247"/>
              <a:ext cx="1533944" cy="1528816"/>
              <a:chOff x="4335448" y="3212976"/>
              <a:chExt cx="1806239" cy="1800200"/>
            </a:xfrm>
          </p:grpSpPr>
          <p:sp>
            <p:nvSpPr>
              <p:cNvPr id="118" name="117 Rectángulo"/>
              <p:cNvSpPr/>
              <p:nvPr/>
            </p:nvSpPr>
            <p:spPr>
              <a:xfrm>
                <a:off x="4336999" y="3212976"/>
                <a:ext cx="1800001" cy="1800200"/>
              </a:xfrm>
              <a:prstGeom prst="rect">
                <a:avLst/>
              </a:prstGeom>
              <a:solidFill>
                <a:schemeClr val="bg1"/>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9" name="118 Conector recto"/>
              <p:cNvCxnSpPr>
                <a:stCxn id="118" idx="1"/>
                <a:endCxn id="118" idx="3"/>
              </p:cNvCxnSpPr>
              <p:nvPr/>
            </p:nvCxnSpPr>
            <p:spPr>
              <a:xfrm>
                <a:off x="4336999" y="4113076"/>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119 Conector recto"/>
              <p:cNvCxnSpPr>
                <a:stCxn id="118" idx="0"/>
                <a:endCxn id="118" idx="2"/>
              </p:cNvCxnSpPr>
              <p:nvPr/>
            </p:nvCxnSpPr>
            <p:spPr>
              <a:xfrm>
                <a:off x="5236999"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1" name="120 Conector recto"/>
              <p:cNvCxnSpPr/>
              <p:nvPr/>
            </p:nvCxnSpPr>
            <p:spPr>
              <a:xfrm>
                <a:off x="4340011" y="3813418"/>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2" name="121 Conector recto"/>
              <p:cNvCxnSpPr/>
              <p:nvPr/>
            </p:nvCxnSpPr>
            <p:spPr>
              <a:xfrm>
                <a:off x="4341687" y="3505771"/>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3" name="122 Conector recto"/>
              <p:cNvCxnSpPr/>
              <p:nvPr/>
            </p:nvCxnSpPr>
            <p:spPr>
              <a:xfrm>
                <a:off x="4335448" y="4725144"/>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4" name="123 Conector recto"/>
              <p:cNvCxnSpPr/>
              <p:nvPr/>
            </p:nvCxnSpPr>
            <p:spPr>
              <a:xfrm>
                <a:off x="4337124" y="4417497"/>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5" name="124 Conector recto"/>
              <p:cNvCxnSpPr/>
              <p:nvPr/>
            </p:nvCxnSpPr>
            <p:spPr>
              <a:xfrm>
                <a:off x="4932040"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6" name="125 Conector recto"/>
              <p:cNvCxnSpPr/>
              <p:nvPr/>
            </p:nvCxnSpPr>
            <p:spPr>
              <a:xfrm>
                <a:off x="4644008"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7" name="126 Conector recto"/>
              <p:cNvCxnSpPr/>
              <p:nvPr/>
            </p:nvCxnSpPr>
            <p:spPr>
              <a:xfrm>
                <a:off x="5834240"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8" name="127 Conector recto"/>
              <p:cNvCxnSpPr/>
              <p:nvPr/>
            </p:nvCxnSpPr>
            <p:spPr>
              <a:xfrm>
                <a:off x="5546208"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71" name="70 Grupo"/>
            <p:cNvGrpSpPr/>
            <p:nvPr/>
          </p:nvGrpSpPr>
          <p:grpSpPr>
            <a:xfrm>
              <a:off x="4465286" y="2204864"/>
              <a:ext cx="1533944" cy="1528816"/>
              <a:chOff x="4335448" y="3212976"/>
              <a:chExt cx="1806239" cy="1800200"/>
            </a:xfrm>
          </p:grpSpPr>
          <p:sp>
            <p:nvSpPr>
              <p:cNvPr id="107" name="106 Rectángulo"/>
              <p:cNvSpPr/>
              <p:nvPr/>
            </p:nvSpPr>
            <p:spPr>
              <a:xfrm>
                <a:off x="4336999" y="3212976"/>
                <a:ext cx="1800000" cy="1800200"/>
              </a:xfrm>
              <a:prstGeom prst="rect">
                <a:avLst/>
              </a:prstGeom>
              <a:solidFill>
                <a:schemeClr val="bg1"/>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8" name="107 Conector recto"/>
              <p:cNvCxnSpPr>
                <a:stCxn id="107" idx="1"/>
                <a:endCxn id="107" idx="3"/>
              </p:cNvCxnSpPr>
              <p:nvPr/>
            </p:nvCxnSpPr>
            <p:spPr>
              <a:xfrm>
                <a:off x="4336999" y="4113076"/>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9" name="108 Conector recto"/>
              <p:cNvCxnSpPr>
                <a:stCxn id="107" idx="0"/>
                <a:endCxn id="107" idx="2"/>
              </p:cNvCxnSpPr>
              <p:nvPr/>
            </p:nvCxnSpPr>
            <p:spPr>
              <a:xfrm>
                <a:off x="5236999"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109 Conector recto"/>
              <p:cNvCxnSpPr/>
              <p:nvPr/>
            </p:nvCxnSpPr>
            <p:spPr>
              <a:xfrm>
                <a:off x="4340011" y="3813418"/>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1" name="110 Conector recto"/>
              <p:cNvCxnSpPr/>
              <p:nvPr/>
            </p:nvCxnSpPr>
            <p:spPr>
              <a:xfrm>
                <a:off x="4341687" y="3505771"/>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a:off x="4335448" y="4725144"/>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112 Conector recto"/>
              <p:cNvCxnSpPr/>
              <p:nvPr/>
            </p:nvCxnSpPr>
            <p:spPr>
              <a:xfrm>
                <a:off x="4337124" y="4417497"/>
                <a:ext cx="1800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113 Conector recto"/>
              <p:cNvCxnSpPr/>
              <p:nvPr/>
            </p:nvCxnSpPr>
            <p:spPr>
              <a:xfrm>
                <a:off x="4932040"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114 Conector recto"/>
              <p:cNvCxnSpPr/>
              <p:nvPr/>
            </p:nvCxnSpPr>
            <p:spPr>
              <a:xfrm>
                <a:off x="4644008"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6" name="115 Conector recto"/>
              <p:cNvCxnSpPr/>
              <p:nvPr/>
            </p:nvCxnSpPr>
            <p:spPr>
              <a:xfrm>
                <a:off x="5834240"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116 Conector recto"/>
              <p:cNvCxnSpPr/>
              <p:nvPr/>
            </p:nvCxnSpPr>
            <p:spPr>
              <a:xfrm>
                <a:off x="5546208" y="3212976"/>
                <a:ext cx="0" cy="18002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72" name="71 Conector recto de flecha"/>
            <p:cNvCxnSpPr>
              <a:stCxn id="78" idx="6"/>
              <a:endCxn id="91" idx="2"/>
            </p:cNvCxnSpPr>
            <p:nvPr/>
          </p:nvCxnSpPr>
          <p:spPr>
            <a:xfrm flipV="1">
              <a:off x="5630055" y="2402060"/>
              <a:ext cx="1424219" cy="556171"/>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72 Conector recto de flecha"/>
            <p:cNvCxnSpPr>
              <a:stCxn id="78" idx="6"/>
              <a:endCxn id="83" idx="2"/>
            </p:cNvCxnSpPr>
            <p:nvPr/>
          </p:nvCxnSpPr>
          <p:spPr>
            <a:xfrm flipV="1">
              <a:off x="5630055" y="2737688"/>
              <a:ext cx="1552461" cy="220543"/>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74" name="73 CuadroTexto"/>
            <p:cNvSpPr txBox="1"/>
            <p:nvPr/>
          </p:nvSpPr>
          <p:spPr>
            <a:xfrm>
              <a:off x="6300192" y="2058096"/>
              <a:ext cx="337887" cy="548895"/>
            </a:xfrm>
            <a:prstGeom prst="rect">
              <a:avLst/>
            </a:prstGeom>
            <a:noFill/>
          </p:spPr>
          <p:txBody>
            <a:bodyPr wrap="none" rtlCol="0">
              <a:spAutoFit/>
            </a:bodyPr>
            <a:lstStyle/>
            <a:p>
              <a:r>
                <a:rPr lang="es-ES" sz="3600" b="1" dirty="0" smtClean="0">
                  <a:solidFill>
                    <a:srgbClr val="000000"/>
                  </a:solidFill>
                  <a:latin typeface="Calibri" panose="020F0502020204030204" pitchFamily="34" charset="0"/>
                </a:rPr>
                <a:t>?</a:t>
              </a:r>
              <a:endParaRPr lang="es-ES" b="1" dirty="0">
                <a:solidFill>
                  <a:srgbClr val="000000"/>
                </a:solidFill>
                <a:latin typeface="Calibri" panose="020F0502020204030204" pitchFamily="34" charset="0"/>
              </a:endParaRPr>
            </a:p>
          </p:txBody>
        </p:sp>
        <p:grpSp>
          <p:nvGrpSpPr>
            <p:cNvPr id="75" name="74 Grupo"/>
            <p:cNvGrpSpPr/>
            <p:nvPr/>
          </p:nvGrpSpPr>
          <p:grpSpPr>
            <a:xfrm>
              <a:off x="4932040" y="2847588"/>
              <a:ext cx="713843" cy="219850"/>
              <a:chOff x="4610124" y="2343595"/>
              <a:chExt cx="713843" cy="219850"/>
            </a:xfrm>
          </p:grpSpPr>
          <p:sp>
            <p:nvSpPr>
              <p:cNvPr id="103" name="102 Elipse"/>
              <p:cNvSpPr/>
              <p:nvPr/>
            </p:nvSpPr>
            <p:spPr>
              <a:xfrm>
                <a:off x="4610124" y="2343595"/>
                <a:ext cx="713843" cy="219850"/>
              </a:xfrm>
              <a:prstGeom prst="ellipse">
                <a:avLst/>
              </a:prstGeom>
              <a:solidFill>
                <a:srgbClr val="8FFF8F"/>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atin typeface="Calibri" panose="020F0502020204030204" pitchFamily="34" charset="0"/>
                </a:endParaRPr>
              </a:p>
            </p:txBody>
          </p:sp>
          <p:sp>
            <p:nvSpPr>
              <p:cNvPr id="104" name="103 Forma libre"/>
              <p:cNvSpPr/>
              <p:nvPr/>
            </p:nvSpPr>
            <p:spPr>
              <a:xfrm>
                <a:off x="4700268" y="2387777"/>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i="0" u="none" strike="noStrike" kern="1200" dirty="0" smtClean="0">
                    <a:ln>
                      <a:noFill/>
                    </a:ln>
                    <a:solidFill>
                      <a:srgbClr val="000000"/>
                    </a:solidFill>
                    <a:latin typeface="Calibri" panose="020F0502020204030204" pitchFamily="34" charset="0"/>
                    <a:ea typeface="Microsoft YaHei" pitchFamily="2"/>
                    <a:cs typeface="Mangal" pitchFamily="2"/>
                  </a:rPr>
                  <a:t>X</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105" name="104 Forma libre"/>
              <p:cNvSpPr/>
              <p:nvPr/>
            </p:nvSpPr>
            <p:spPr>
              <a:xfrm>
                <a:off x="5086814" y="2399595"/>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rgbClr val="000000"/>
                    </a:solidFill>
                    <a:latin typeface="Calibri" panose="020F0502020204030204" pitchFamily="34" charset="0"/>
                    <a:ea typeface="Microsoft YaHei" pitchFamily="2"/>
                    <a:cs typeface="Mangal" pitchFamily="2"/>
                  </a:rPr>
                  <a:t>Z</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106" name="105 Forma libre"/>
              <p:cNvSpPr/>
              <p:nvPr/>
            </p:nvSpPr>
            <p:spPr>
              <a:xfrm>
                <a:off x="4896637" y="2365861"/>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00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rgbClr val="000000"/>
                    </a:solidFill>
                    <a:latin typeface="Calibri" panose="020F0502020204030204" pitchFamily="34" charset="0"/>
                    <a:ea typeface="Microsoft YaHei" pitchFamily="2"/>
                    <a:cs typeface="Mangal" pitchFamily="2"/>
                  </a:rPr>
                  <a:t>Y</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grpSp>
        <p:grpSp>
          <p:nvGrpSpPr>
            <p:cNvPr id="76" name="75 Grupo"/>
            <p:cNvGrpSpPr/>
            <p:nvPr/>
          </p:nvGrpSpPr>
          <p:grpSpPr>
            <a:xfrm>
              <a:off x="5206652" y="3116503"/>
              <a:ext cx="583830" cy="219850"/>
              <a:chOff x="5093575" y="3178948"/>
              <a:chExt cx="583830" cy="219850"/>
            </a:xfrm>
          </p:grpSpPr>
          <p:sp>
            <p:nvSpPr>
              <p:cNvPr id="99" name="98 Elipse"/>
              <p:cNvSpPr/>
              <p:nvPr/>
            </p:nvSpPr>
            <p:spPr>
              <a:xfrm>
                <a:off x="5093575" y="3178948"/>
                <a:ext cx="583830" cy="219850"/>
              </a:xfrm>
              <a:prstGeom prst="ellipse">
                <a:avLst/>
              </a:prstGeom>
              <a:solidFill>
                <a:srgbClr val="FFFF97"/>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99 Forma libre"/>
              <p:cNvSpPr/>
              <p:nvPr/>
            </p:nvSpPr>
            <p:spPr>
              <a:xfrm>
                <a:off x="5322128" y="3261274"/>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rgbClr val="000000"/>
                    </a:solidFill>
                    <a:latin typeface="Calibri" panose="020F0502020204030204" pitchFamily="34" charset="0"/>
                    <a:ea typeface="Microsoft YaHei" pitchFamily="2"/>
                    <a:cs typeface="Mangal" pitchFamily="2"/>
                  </a:rPr>
                  <a:t>X</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101" name="100 Forma libre"/>
              <p:cNvSpPr/>
              <p:nvPr/>
            </p:nvSpPr>
            <p:spPr>
              <a:xfrm>
                <a:off x="5467290" y="3210889"/>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rgbClr val="000000"/>
                    </a:solidFill>
                    <a:latin typeface="Calibri" panose="020F0502020204030204" pitchFamily="34" charset="0"/>
                    <a:ea typeface="Microsoft YaHei" pitchFamily="2"/>
                    <a:cs typeface="Mangal" pitchFamily="2"/>
                  </a:rPr>
                  <a:t>Z</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102" name="101 Forma libre"/>
              <p:cNvSpPr/>
              <p:nvPr/>
            </p:nvSpPr>
            <p:spPr>
              <a:xfrm>
                <a:off x="5163077" y="3210889"/>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FF00"/>
              </a:solid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rgbClr val="000000"/>
                    </a:solidFill>
                    <a:latin typeface="Calibri" panose="020F0502020204030204" pitchFamily="34" charset="0"/>
                    <a:ea typeface="Microsoft YaHei" pitchFamily="2"/>
                    <a:cs typeface="Mangal" pitchFamily="2"/>
                  </a:rPr>
                  <a:t>Y</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grpSp>
        <p:grpSp>
          <p:nvGrpSpPr>
            <p:cNvPr id="77" name="76 Grupo"/>
            <p:cNvGrpSpPr/>
            <p:nvPr/>
          </p:nvGrpSpPr>
          <p:grpSpPr>
            <a:xfrm>
              <a:off x="5474052" y="3374452"/>
              <a:ext cx="439018" cy="297892"/>
              <a:chOff x="4745793" y="2348357"/>
              <a:chExt cx="478510" cy="297892"/>
            </a:xfrm>
            <a:solidFill>
              <a:srgbClr val="FF0000"/>
            </a:solidFill>
          </p:grpSpPr>
          <p:sp>
            <p:nvSpPr>
              <p:cNvPr id="95" name="94 Elipse"/>
              <p:cNvSpPr/>
              <p:nvPr/>
            </p:nvSpPr>
            <p:spPr>
              <a:xfrm>
                <a:off x="4745793" y="2348357"/>
                <a:ext cx="478510" cy="297892"/>
              </a:xfrm>
              <a:prstGeom prst="ellipse">
                <a:avLst/>
              </a:prstGeom>
              <a:solidFill>
                <a:srgbClr val="FFA7A7"/>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95 Forma libre"/>
              <p:cNvSpPr/>
              <p:nvPr/>
            </p:nvSpPr>
            <p:spPr>
              <a:xfrm>
                <a:off x="5013707" y="2490546"/>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i="0" u="none" strike="noStrike" kern="1200" dirty="0" smtClean="0">
                    <a:ln>
                      <a:noFill/>
                    </a:ln>
                    <a:solidFill>
                      <a:schemeClr val="bg1"/>
                    </a:solidFill>
                    <a:latin typeface="Calibri" panose="020F0502020204030204" pitchFamily="34" charset="0"/>
                    <a:ea typeface="Microsoft YaHei" pitchFamily="2"/>
                    <a:cs typeface="Mangal" pitchFamily="2"/>
                  </a:rPr>
                  <a:t>X</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97" name="96 Forma libre"/>
              <p:cNvSpPr/>
              <p:nvPr/>
            </p:nvSpPr>
            <p:spPr>
              <a:xfrm>
                <a:off x="4811303" y="2467033"/>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chemeClr val="bg1"/>
                    </a:solidFill>
                    <a:latin typeface="Calibri" panose="020F0502020204030204" pitchFamily="34" charset="0"/>
                    <a:ea typeface="Microsoft YaHei" pitchFamily="2"/>
                    <a:cs typeface="Mangal" pitchFamily="2"/>
                  </a:rPr>
                  <a:t>Z</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98" name="97 Forma libre"/>
              <p:cNvSpPr/>
              <p:nvPr/>
            </p:nvSpPr>
            <p:spPr>
              <a:xfrm>
                <a:off x="4938969" y="2366606"/>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chemeClr val="bg1"/>
                    </a:solidFill>
                    <a:latin typeface="Calibri" panose="020F0502020204030204" pitchFamily="34" charset="0"/>
                    <a:ea typeface="Microsoft YaHei" pitchFamily="2"/>
                    <a:cs typeface="Mangal" pitchFamily="2"/>
                  </a:rPr>
                  <a:t>Y</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grpSp>
        <p:sp>
          <p:nvSpPr>
            <p:cNvPr id="78" name="77 Elipse"/>
            <p:cNvSpPr/>
            <p:nvPr/>
          </p:nvSpPr>
          <p:spPr>
            <a:xfrm>
              <a:off x="4936803" y="2824358"/>
              <a:ext cx="693252" cy="267746"/>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79" name="78 Grupo"/>
            <p:cNvGrpSpPr/>
            <p:nvPr/>
          </p:nvGrpSpPr>
          <p:grpSpPr>
            <a:xfrm>
              <a:off x="7054274" y="2292135"/>
              <a:ext cx="858442" cy="219850"/>
              <a:chOff x="4610124" y="2343595"/>
              <a:chExt cx="858442" cy="219850"/>
            </a:xfrm>
            <a:solidFill>
              <a:srgbClr val="FFC000"/>
            </a:solidFill>
          </p:grpSpPr>
          <p:sp>
            <p:nvSpPr>
              <p:cNvPr id="91" name="90 Elipse"/>
              <p:cNvSpPr/>
              <p:nvPr/>
            </p:nvSpPr>
            <p:spPr>
              <a:xfrm>
                <a:off x="4610124" y="2343595"/>
                <a:ext cx="858442" cy="219850"/>
              </a:xfrm>
              <a:prstGeom prst="ellipse">
                <a:avLst/>
              </a:prstGeom>
              <a:solidFill>
                <a:srgbClr val="FFDB69"/>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latin typeface="Calibri" panose="020F0502020204030204" pitchFamily="34" charset="0"/>
                </a:endParaRPr>
              </a:p>
            </p:txBody>
          </p:sp>
          <p:sp>
            <p:nvSpPr>
              <p:cNvPr id="92" name="91 Forma libre"/>
              <p:cNvSpPr/>
              <p:nvPr/>
            </p:nvSpPr>
            <p:spPr>
              <a:xfrm>
                <a:off x="4700268" y="2387777"/>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i="0" u="none" strike="noStrike" kern="1200" dirty="0" smtClean="0">
                    <a:ln>
                      <a:noFill/>
                    </a:ln>
                    <a:solidFill>
                      <a:srgbClr val="000000"/>
                    </a:solidFill>
                    <a:latin typeface="Calibri" panose="020F0502020204030204" pitchFamily="34" charset="0"/>
                    <a:ea typeface="Microsoft YaHei" pitchFamily="2"/>
                    <a:cs typeface="Mangal" pitchFamily="2"/>
                  </a:rPr>
                  <a:t>X</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93" name="92 Forma libre"/>
              <p:cNvSpPr/>
              <p:nvPr/>
            </p:nvSpPr>
            <p:spPr>
              <a:xfrm>
                <a:off x="5223754" y="2393735"/>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rgbClr val="000000"/>
                    </a:solidFill>
                    <a:latin typeface="Calibri" panose="020F0502020204030204" pitchFamily="34" charset="0"/>
                    <a:ea typeface="Microsoft YaHei" pitchFamily="2"/>
                    <a:cs typeface="Mangal" pitchFamily="2"/>
                  </a:rPr>
                  <a:t>Z</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sp>
            <p:nvSpPr>
              <p:cNvPr id="94" name="93 Forma libre"/>
              <p:cNvSpPr/>
              <p:nvPr/>
            </p:nvSpPr>
            <p:spPr>
              <a:xfrm>
                <a:off x="4954237" y="2386122"/>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rgbClr val="000000"/>
                    </a:solidFill>
                    <a:latin typeface="Calibri" panose="020F0502020204030204" pitchFamily="34" charset="0"/>
                    <a:ea typeface="Microsoft YaHei" pitchFamily="2"/>
                    <a:cs typeface="Mangal" pitchFamily="2"/>
                  </a:rPr>
                  <a:t>Y</a:t>
                </a:r>
                <a:endParaRPr lang="es-ES" sz="900" b="1" i="0" u="none" strike="noStrike" kern="1200" dirty="0">
                  <a:ln>
                    <a:noFill/>
                  </a:ln>
                  <a:solidFill>
                    <a:srgbClr val="000000"/>
                  </a:solidFill>
                  <a:latin typeface="Calibri" panose="020F0502020204030204" pitchFamily="34" charset="0"/>
                  <a:ea typeface="Microsoft YaHei" pitchFamily="2"/>
                  <a:cs typeface="Mangal" pitchFamily="2"/>
                </a:endParaRPr>
              </a:p>
            </p:txBody>
          </p:sp>
        </p:grpSp>
        <p:grpSp>
          <p:nvGrpSpPr>
            <p:cNvPr id="80" name="79 Grupo"/>
            <p:cNvGrpSpPr/>
            <p:nvPr/>
          </p:nvGrpSpPr>
          <p:grpSpPr>
            <a:xfrm>
              <a:off x="7704539" y="2737648"/>
              <a:ext cx="583830" cy="262027"/>
              <a:chOff x="5093575" y="3159631"/>
              <a:chExt cx="583830" cy="262027"/>
            </a:xfrm>
            <a:solidFill>
              <a:srgbClr val="00B050"/>
            </a:solidFill>
          </p:grpSpPr>
          <p:sp>
            <p:nvSpPr>
              <p:cNvPr id="87" name="86 Elipse"/>
              <p:cNvSpPr/>
              <p:nvPr/>
            </p:nvSpPr>
            <p:spPr>
              <a:xfrm>
                <a:off x="5093575" y="3159631"/>
                <a:ext cx="583830" cy="262027"/>
              </a:xfrm>
              <a:prstGeom prst="ellipse">
                <a:avLst/>
              </a:prstGeom>
              <a:solidFill>
                <a:srgbClr val="00F26D"/>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87 Forma libre"/>
              <p:cNvSpPr/>
              <p:nvPr/>
            </p:nvSpPr>
            <p:spPr>
              <a:xfrm>
                <a:off x="5322128" y="3261274"/>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chemeClr val="bg1"/>
                    </a:solidFill>
                    <a:latin typeface="Calibri" panose="020F0502020204030204" pitchFamily="34" charset="0"/>
                    <a:ea typeface="Microsoft YaHei" pitchFamily="2"/>
                    <a:cs typeface="Mangal" pitchFamily="2"/>
                  </a:rPr>
                  <a:t>X</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89" name="88 Forma libre"/>
              <p:cNvSpPr/>
              <p:nvPr/>
            </p:nvSpPr>
            <p:spPr>
              <a:xfrm>
                <a:off x="5467290" y="3210889"/>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chemeClr val="bg1"/>
                    </a:solidFill>
                    <a:latin typeface="Calibri" panose="020F0502020204030204" pitchFamily="34" charset="0"/>
                    <a:ea typeface="Microsoft YaHei" pitchFamily="2"/>
                    <a:cs typeface="Mangal" pitchFamily="2"/>
                  </a:rPr>
                  <a:t>Z</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90" name="89 Forma libre"/>
              <p:cNvSpPr/>
              <p:nvPr/>
            </p:nvSpPr>
            <p:spPr>
              <a:xfrm>
                <a:off x="5163077" y="3210889"/>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chemeClr val="bg1"/>
                    </a:solidFill>
                    <a:latin typeface="Calibri" panose="020F0502020204030204" pitchFamily="34" charset="0"/>
                    <a:ea typeface="Microsoft YaHei" pitchFamily="2"/>
                    <a:cs typeface="Mangal" pitchFamily="2"/>
                  </a:rPr>
                  <a:t>Y</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grpSp>
        <p:grpSp>
          <p:nvGrpSpPr>
            <p:cNvPr id="81" name="80 Grupo"/>
            <p:cNvGrpSpPr/>
            <p:nvPr/>
          </p:nvGrpSpPr>
          <p:grpSpPr>
            <a:xfrm>
              <a:off x="7182516" y="2588742"/>
              <a:ext cx="493164" cy="297892"/>
              <a:chOff x="4728301" y="2348357"/>
              <a:chExt cx="537527" cy="297892"/>
            </a:xfrm>
            <a:solidFill>
              <a:srgbClr val="7030A0"/>
            </a:solidFill>
          </p:grpSpPr>
          <p:sp>
            <p:nvSpPr>
              <p:cNvPr id="83" name="82 Elipse"/>
              <p:cNvSpPr/>
              <p:nvPr/>
            </p:nvSpPr>
            <p:spPr>
              <a:xfrm>
                <a:off x="4728301" y="2348357"/>
                <a:ext cx="537527" cy="297892"/>
              </a:xfrm>
              <a:prstGeom prst="ellipse">
                <a:avLst/>
              </a:prstGeom>
              <a:solidFill>
                <a:srgbClr val="AE78D6"/>
              </a:solidFill>
              <a:ln w="635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83 Forma libre"/>
              <p:cNvSpPr/>
              <p:nvPr/>
            </p:nvSpPr>
            <p:spPr>
              <a:xfrm>
                <a:off x="5090483" y="2435879"/>
                <a:ext cx="127791" cy="13049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i="0" u="none" strike="noStrike" kern="1200" dirty="0" smtClean="0">
                    <a:ln>
                      <a:noFill/>
                    </a:ln>
                    <a:solidFill>
                      <a:schemeClr val="bg1"/>
                    </a:solidFill>
                    <a:latin typeface="Calibri" panose="020F0502020204030204" pitchFamily="34" charset="0"/>
                    <a:ea typeface="Microsoft YaHei" pitchFamily="2"/>
                    <a:cs typeface="Mangal" pitchFamily="2"/>
                  </a:rPr>
                  <a:t>X</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85" name="84 Forma libre"/>
              <p:cNvSpPr/>
              <p:nvPr/>
            </p:nvSpPr>
            <p:spPr>
              <a:xfrm>
                <a:off x="4786919" y="2452744"/>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a:solidFill>
                      <a:schemeClr val="bg1"/>
                    </a:solidFill>
                    <a:latin typeface="Calibri" panose="020F0502020204030204" pitchFamily="34" charset="0"/>
                    <a:ea typeface="Microsoft YaHei" pitchFamily="2"/>
                    <a:cs typeface="Mangal" pitchFamily="2"/>
                  </a:rPr>
                  <a:t>Z</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sp>
            <p:nvSpPr>
              <p:cNvPr id="86" name="85 Forma libre"/>
              <p:cNvSpPr/>
              <p:nvPr/>
            </p:nvSpPr>
            <p:spPr>
              <a:xfrm>
                <a:off x="4932894" y="2385658"/>
                <a:ext cx="131031" cy="133799"/>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grpFill/>
              <a:ln w="0">
                <a:solidFill>
                  <a:schemeClr val="accent1">
                    <a:lumMod val="10000"/>
                  </a:schemeClr>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s-ES" sz="900" b="1" dirty="0" smtClean="0">
                    <a:solidFill>
                      <a:schemeClr val="bg1"/>
                    </a:solidFill>
                    <a:latin typeface="Calibri" panose="020F0502020204030204" pitchFamily="34" charset="0"/>
                    <a:ea typeface="Microsoft YaHei" pitchFamily="2"/>
                    <a:cs typeface="Mangal" pitchFamily="2"/>
                  </a:rPr>
                  <a:t>Y</a:t>
                </a:r>
                <a:endParaRPr lang="es-ES" sz="900" b="1" i="0" u="none" strike="noStrike" kern="1200" dirty="0">
                  <a:ln>
                    <a:noFill/>
                  </a:ln>
                  <a:solidFill>
                    <a:schemeClr val="bg1"/>
                  </a:solidFill>
                  <a:latin typeface="Calibri" panose="020F0502020204030204" pitchFamily="34" charset="0"/>
                  <a:ea typeface="Microsoft YaHei" pitchFamily="2"/>
                  <a:cs typeface="Mangal" pitchFamily="2"/>
                </a:endParaRPr>
              </a:p>
            </p:txBody>
          </p:sp>
        </p:grpSp>
        <p:cxnSp>
          <p:nvCxnSpPr>
            <p:cNvPr id="82" name="81 Conector recto de flecha"/>
            <p:cNvCxnSpPr>
              <a:stCxn id="78" idx="6"/>
              <a:endCxn id="87" idx="3"/>
            </p:cNvCxnSpPr>
            <p:nvPr/>
          </p:nvCxnSpPr>
          <p:spPr>
            <a:xfrm>
              <a:off x="5630055" y="2958231"/>
              <a:ext cx="2159984" cy="3071"/>
            </a:xfrm>
            <a:prstGeom prst="straightConnector1">
              <a:avLst/>
            </a:prstGeom>
            <a:ln w="28575">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2102486"/>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1800" dirty="0" smtClean="0"/>
              <a:t>Several runs of the same code </a:t>
            </a:r>
            <a:r>
              <a:rPr lang="en-US" sz="1800" dirty="0" smtClean="0">
                <a:sym typeface="Wingdings" panose="05000000000000000000" pitchFamily="2" charset="2"/>
              </a:rPr>
              <a:t></a:t>
            </a:r>
            <a:r>
              <a:rPr lang="en-US" sz="1800" dirty="0" smtClean="0"/>
              <a:t> Same order of computations</a:t>
            </a:r>
          </a:p>
          <a:p>
            <a:pPr marL="0" indent="0">
              <a:spcBef>
                <a:spcPts val="0"/>
              </a:spcBef>
              <a:buNone/>
            </a:pPr>
            <a:endParaRPr lang="en-US" sz="2000" dirty="0" smtClean="0"/>
          </a:p>
          <a:p>
            <a:endParaRPr lang="en-US" sz="2000" dirty="0" smtClean="0"/>
          </a:p>
          <a:p>
            <a:endParaRPr lang="en-US" sz="2000" dirty="0" smtClean="0"/>
          </a:p>
          <a:p>
            <a:pPr marL="0" indent="0">
              <a:buNone/>
            </a:pPr>
            <a:endParaRPr lang="en-US" sz="2000" dirty="0" smtClean="0"/>
          </a:p>
          <a:p>
            <a:pPr marL="0" indent="0">
              <a:buNone/>
            </a:pPr>
            <a:endParaRPr lang="en-US" sz="2000" dirty="0" smtClean="0"/>
          </a:p>
          <a:p>
            <a:pPr marL="0" indent="0">
              <a:buNone/>
            </a:pPr>
            <a:r>
              <a:rPr lang="en-US" sz="2000" dirty="0" smtClean="0"/>
              <a:t>			</a:t>
            </a:r>
          </a:p>
          <a:p>
            <a:r>
              <a:rPr lang="en-US" sz="1800" dirty="0" smtClean="0"/>
              <a:t>Compare the sequences… where to align?</a:t>
            </a:r>
          </a:p>
          <a:p>
            <a:pPr lvl="1"/>
            <a:r>
              <a:rPr lang="en-US" sz="1600" dirty="0" smtClean="0"/>
              <a:t>Different lengths, different clusters, gaps…</a:t>
            </a:r>
          </a:p>
          <a:p>
            <a:pPr marL="914400" lvl="2" indent="0">
              <a:buNone/>
            </a:pPr>
            <a:r>
              <a:rPr lang="en-US" sz="1400" dirty="0" smtClean="0"/>
              <a:t>								</a:t>
            </a:r>
          </a:p>
          <a:p>
            <a:r>
              <a:rPr lang="en-US" sz="1800" dirty="0" smtClean="0"/>
              <a:t>Use previous heuristics to set </a:t>
            </a:r>
            <a:r>
              <a:rPr lang="en-US" sz="1800" b="1" dirty="0" smtClean="0"/>
              <a:t>alignment pivots</a:t>
            </a:r>
          </a:p>
          <a:p>
            <a:pPr lvl="1"/>
            <a:r>
              <a:rPr lang="en-US" sz="1600" dirty="0" smtClean="0"/>
              <a:t>Then match the intermediate subsequences</a:t>
            </a:r>
          </a:p>
          <a:p>
            <a:pPr marL="457200" lvl="1" indent="0">
              <a:buNone/>
            </a:pPr>
            <a:endParaRPr lang="en-US" b="1" dirty="0"/>
          </a:p>
        </p:txBody>
      </p:sp>
      <p:sp>
        <p:nvSpPr>
          <p:cNvPr id="2" name="Slide Number Placeholder 1"/>
          <p:cNvSpPr>
            <a:spLocks noGrp="1"/>
          </p:cNvSpPr>
          <p:nvPr>
            <p:ph type="sldNum" sz="quarter" idx="4294967295"/>
          </p:nvPr>
        </p:nvSpPr>
        <p:spPr>
          <a:xfrm>
            <a:off x="8604448" y="6357553"/>
            <a:ext cx="442392" cy="412838"/>
          </a:xfrm>
          <a:prstGeom prst="rect">
            <a:avLst/>
          </a:prstGeom>
        </p:spPr>
        <p:txBody>
          <a:bodyPr/>
          <a:lstStyle/>
          <a:p>
            <a:fld id="{4A490C5D-AEA8-4823-B9B3-806910A0ECF7}" type="slidenum">
              <a:rPr lang="es-ES" smtClean="0"/>
              <a:pPr/>
              <a:t>99</a:t>
            </a:fld>
            <a:endParaRPr lang="es-ES" dirty="0"/>
          </a:p>
        </p:txBody>
      </p:sp>
      <p:sp>
        <p:nvSpPr>
          <p:cNvPr id="3" name="Title 2"/>
          <p:cNvSpPr>
            <a:spLocks noGrp="1"/>
          </p:cNvSpPr>
          <p:nvPr>
            <p:ph type="title"/>
          </p:nvPr>
        </p:nvSpPr>
        <p:spPr/>
        <p:txBody>
          <a:bodyPr/>
          <a:lstStyle/>
          <a:p>
            <a:r>
              <a:rPr lang="en-US" dirty="0" smtClean="0"/>
              <a:t>Heuristics: Execution Sequence</a:t>
            </a:r>
            <a:endParaRPr lang="en-US" dirty="0"/>
          </a:p>
        </p:txBody>
      </p:sp>
      <p:sp>
        <p:nvSpPr>
          <p:cNvPr id="56" name="55 CuadroTexto"/>
          <p:cNvSpPr txBox="1"/>
          <p:nvPr/>
        </p:nvSpPr>
        <p:spPr>
          <a:xfrm>
            <a:off x="2421640" y="5301208"/>
            <a:ext cx="4526624" cy="646331"/>
          </a:xfrm>
          <a:prstGeom prst="rect">
            <a:avLst/>
          </a:prstGeom>
          <a:noFill/>
          <a:ln>
            <a:solidFill>
              <a:schemeClr val="bg1">
                <a:lumMod val="50000"/>
              </a:schemeClr>
            </a:solidFill>
          </a:ln>
        </p:spPr>
        <p:txBody>
          <a:bodyPr wrap="none" rtlCol="0">
            <a:spAutoFit/>
          </a:bodyPr>
          <a:lstStyle/>
          <a:p>
            <a:pPr algn="ctr"/>
            <a:r>
              <a:rPr lang="es-ES" dirty="0" smtClean="0">
                <a:solidFill>
                  <a:srgbClr val="000000"/>
                </a:solidFill>
                <a:latin typeface="Calibri" panose="020F0502020204030204" pitchFamily="34" charset="0"/>
              </a:rPr>
              <a:t>Match(A, B) = % of times </a:t>
            </a:r>
            <a:r>
              <a:rPr lang="es-ES" dirty="0" err="1" smtClean="0">
                <a:solidFill>
                  <a:srgbClr val="000000"/>
                </a:solidFill>
                <a:latin typeface="Calibri" panose="020F0502020204030204" pitchFamily="34" charset="0"/>
              </a:rPr>
              <a:t>that</a:t>
            </a:r>
            <a:r>
              <a:rPr lang="es-ES" dirty="0" smtClean="0">
                <a:solidFill>
                  <a:srgbClr val="000000"/>
                </a:solidFill>
                <a:latin typeface="Calibri" panose="020F0502020204030204" pitchFamily="34" charset="0"/>
              </a:rPr>
              <a:t>  A and B </a:t>
            </a:r>
            <a:r>
              <a:rPr lang="es-ES" dirty="0" err="1" smtClean="0">
                <a:solidFill>
                  <a:srgbClr val="000000"/>
                </a:solidFill>
                <a:latin typeface="Calibri" panose="020F0502020204030204" pitchFamily="34" charset="0"/>
              </a:rPr>
              <a:t>happen</a:t>
            </a:r>
            <a:endParaRPr lang="es-ES" dirty="0">
              <a:solidFill>
                <a:srgbClr val="000000"/>
              </a:solidFill>
              <a:latin typeface="Calibri" panose="020F0502020204030204" pitchFamily="34" charset="0"/>
            </a:endParaRPr>
          </a:p>
          <a:p>
            <a:pPr algn="ctr"/>
            <a:r>
              <a:rPr lang="es-ES" dirty="0" smtClean="0">
                <a:solidFill>
                  <a:srgbClr val="000000"/>
                </a:solidFill>
                <a:latin typeface="Calibri" panose="020F0502020204030204" pitchFamily="34" charset="0"/>
              </a:rPr>
              <a:t>in </a:t>
            </a:r>
            <a:r>
              <a:rPr lang="es-ES" dirty="0" err="1" smtClean="0">
                <a:solidFill>
                  <a:srgbClr val="000000"/>
                </a:solidFill>
                <a:latin typeface="Calibri" panose="020F0502020204030204" pitchFamily="34" charset="0"/>
              </a:rPr>
              <a:t>the</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same</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chronological</a:t>
            </a:r>
            <a:r>
              <a:rPr lang="es-ES" dirty="0" smtClean="0">
                <a:solidFill>
                  <a:srgbClr val="000000"/>
                </a:solidFill>
                <a:latin typeface="Calibri" panose="020F0502020204030204" pitchFamily="34" charset="0"/>
              </a:rPr>
              <a:t> </a:t>
            </a:r>
            <a:r>
              <a:rPr lang="es-ES" dirty="0" err="1" smtClean="0">
                <a:solidFill>
                  <a:srgbClr val="000000"/>
                </a:solidFill>
                <a:latin typeface="Calibri" panose="020F0502020204030204" pitchFamily="34" charset="0"/>
              </a:rPr>
              <a:t>order</a:t>
            </a:r>
            <a:endParaRPr lang="es-ES" dirty="0">
              <a:solidFill>
                <a:srgbClr val="000000"/>
              </a:solidFill>
              <a:latin typeface="Calibri" panose="020F0502020204030204" pitchFamily="34" charset="0"/>
            </a:endParaRPr>
          </a:p>
        </p:txBody>
      </p:sp>
      <p:grpSp>
        <p:nvGrpSpPr>
          <p:cNvPr id="243" name="242 Grupo"/>
          <p:cNvGrpSpPr/>
          <p:nvPr/>
        </p:nvGrpSpPr>
        <p:grpSpPr>
          <a:xfrm>
            <a:off x="1475656" y="1484784"/>
            <a:ext cx="5832648" cy="288032"/>
            <a:chOff x="3131840" y="1480801"/>
            <a:chExt cx="5832648" cy="288032"/>
          </a:xfrm>
        </p:grpSpPr>
        <p:cxnSp>
          <p:nvCxnSpPr>
            <p:cNvPr id="197" name="196 Conector recto de flecha"/>
            <p:cNvCxnSpPr/>
            <p:nvPr/>
          </p:nvCxnSpPr>
          <p:spPr>
            <a:xfrm>
              <a:off x="3131840" y="1768833"/>
              <a:ext cx="5832648" cy="0"/>
            </a:xfrm>
            <a:prstGeom prst="straightConnector1">
              <a:avLst/>
            </a:prstGeom>
            <a:ln w="25400">
              <a:solidFill>
                <a:schemeClr val="accent1">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8" name="197 CuadroTexto"/>
            <p:cNvSpPr txBox="1"/>
            <p:nvPr/>
          </p:nvSpPr>
          <p:spPr>
            <a:xfrm>
              <a:off x="4716016" y="1480801"/>
              <a:ext cx="2637710" cy="276999"/>
            </a:xfrm>
            <a:prstGeom prst="rect">
              <a:avLst/>
            </a:prstGeom>
            <a:noFill/>
          </p:spPr>
          <p:txBody>
            <a:bodyPr wrap="none" rtlCol="0">
              <a:spAutoFit/>
            </a:bodyPr>
            <a:lstStyle/>
            <a:p>
              <a:r>
                <a:rPr lang="es-ES" sz="1200" b="1" dirty="0" smtClean="0">
                  <a:solidFill>
                    <a:schemeClr val="bg2">
                      <a:lumMod val="10000"/>
                    </a:schemeClr>
                  </a:solidFill>
                </a:rPr>
                <a:t>C L U S T E R S   O V E R   T I M E</a:t>
              </a:r>
              <a:endParaRPr lang="es-ES" b="1" dirty="0">
                <a:solidFill>
                  <a:schemeClr val="bg2">
                    <a:lumMod val="10000"/>
                  </a:schemeClr>
                </a:solidFill>
              </a:endParaRPr>
            </a:p>
          </p:txBody>
        </p:sp>
      </p:grpSp>
      <p:sp>
        <p:nvSpPr>
          <p:cNvPr id="200" name="199 CuadroTexto"/>
          <p:cNvSpPr txBox="1"/>
          <p:nvPr/>
        </p:nvSpPr>
        <p:spPr>
          <a:xfrm>
            <a:off x="1331640" y="2640895"/>
            <a:ext cx="838691" cy="369332"/>
          </a:xfrm>
          <a:prstGeom prst="rect">
            <a:avLst/>
          </a:prstGeom>
          <a:noFill/>
        </p:spPr>
        <p:txBody>
          <a:bodyPr wrap="none" rtlCol="0">
            <a:spAutoFit/>
          </a:bodyPr>
          <a:lstStyle/>
          <a:p>
            <a:r>
              <a:rPr lang="es-ES" dirty="0" err="1" smtClean="0">
                <a:solidFill>
                  <a:srgbClr val="000000"/>
                </a:solidFill>
                <a:latin typeface="Calibri" panose="020F0502020204030204" pitchFamily="34" charset="0"/>
              </a:rPr>
              <a:t>Run</a:t>
            </a:r>
            <a:r>
              <a:rPr lang="es-ES" dirty="0" smtClean="0">
                <a:solidFill>
                  <a:srgbClr val="000000"/>
                </a:solidFill>
                <a:latin typeface="Calibri" panose="020F0502020204030204" pitchFamily="34" charset="0"/>
              </a:rPr>
              <a:t> #2</a:t>
            </a:r>
            <a:endParaRPr lang="es-ES" dirty="0">
              <a:solidFill>
                <a:srgbClr val="000000"/>
              </a:solidFill>
              <a:latin typeface="Calibri" panose="020F0502020204030204" pitchFamily="34" charset="0"/>
            </a:endParaRPr>
          </a:p>
        </p:txBody>
      </p:sp>
      <p:grpSp>
        <p:nvGrpSpPr>
          <p:cNvPr id="245" name="244 Grupo"/>
          <p:cNvGrpSpPr/>
          <p:nvPr/>
        </p:nvGrpSpPr>
        <p:grpSpPr>
          <a:xfrm>
            <a:off x="348933" y="1956499"/>
            <a:ext cx="6903885" cy="369332"/>
            <a:chOff x="374084" y="2096532"/>
            <a:chExt cx="6903885" cy="369332"/>
          </a:xfrm>
        </p:grpSpPr>
        <p:sp>
          <p:nvSpPr>
            <p:cNvPr id="199" name="198 CuadroTexto"/>
            <p:cNvSpPr txBox="1"/>
            <p:nvPr/>
          </p:nvSpPr>
          <p:spPr>
            <a:xfrm>
              <a:off x="374084" y="2096532"/>
              <a:ext cx="838691" cy="369332"/>
            </a:xfrm>
            <a:prstGeom prst="rect">
              <a:avLst/>
            </a:prstGeom>
            <a:noFill/>
          </p:spPr>
          <p:txBody>
            <a:bodyPr wrap="none" rtlCol="0">
              <a:spAutoFit/>
            </a:bodyPr>
            <a:lstStyle/>
            <a:p>
              <a:r>
                <a:rPr lang="es-ES" dirty="0" err="1" smtClean="0">
                  <a:solidFill>
                    <a:srgbClr val="000000"/>
                  </a:solidFill>
                  <a:latin typeface="Calibri" panose="020F0502020204030204" pitchFamily="34" charset="0"/>
                </a:rPr>
                <a:t>Run</a:t>
              </a:r>
              <a:r>
                <a:rPr lang="es-ES" dirty="0" smtClean="0">
                  <a:solidFill>
                    <a:srgbClr val="000000"/>
                  </a:solidFill>
                  <a:latin typeface="Calibri" panose="020F0502020204030204" pitchFamily="34" charset="0"/>
                </a:rPr>
                <a:t> #1</a:t>
              </a:r>
              <a:endParaRPr lang="es-ES" dirty="0">
                <a:solidFill>
                  <a:srgbClr val="000000"/>
                </a:solidFill>
                <a:latin typeface="Calibri" panose="020F0502020204030204" pitchFamily="34" charset="0"/>
              </a:endParaRPr>
            </a:p>
          </p:txBody>
        </p:sp>
        <p:grpSp>
          <p:nvGrpSpPr>
            <p:cNvPr id="31" name="30 Grupo"/>
            <p:cNvGrpSpPr/>
            <p:nvPr/>
          </p:nvGrpSpPr>
          <p:grpSpPr>
            <a:xfrm>
              <a:off x="1475656" y="2132856"/>
              <a:ext cx="5802313" cy="288032"/>
              <a:chOff x="255382" y="2132856"/>
              <a:chExt cx="5802313" cy="288032"/>
            </a:xfrm>
          </p:grpSpPr>
          <p:sp>
            <p:nvSpPr>
              <p:cNvPr id="178" name="177 Rectángulo"/>
              <p:cNvSpPr/>
              <p:nvPr/>
            </p:nvSpPr>
            <p:spPr>
              <a:xfrm>
                <a:off x="255382" y="2132856"/>
                <a:ext cx="648072" cy="288032"/>
              </a:xfrm>
              <a:prstGeom prst="rect">
                <a:avLst/>
              </a:prstGeom>
              <a:solidFill>
                <a:srgbClr val="92D05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9" name="178 Rectángulo"/>
              <p:cNvSpPr/>
              <p:nvPr/>
            </p:nvSpPr>
            <p:spPr>
              <a:xfrm>
                <a:off x="903454" y="2132856"/>
                <a:ext cx="648072" cy="288032"/>
              </a:xfrm>
              <a:prstGeom prst="rect">
                <a:avLst/>
              </a:prstGeom>
              <a:solidFill>
                <a:srgbClr val="FFFF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0" name="179 Rectángulo"/>
              <p:cNvSpPr/>
              <p:nvPr/>
            </p:nvSpPr>
            <p:spPr>
              <a:xfrm>
                <a:off x="1551526" y="2132856"/>
                <a:ext cx="648072" cy="288032"/>
              </a:xfrm>
              <a:prstGeom prst="rect">
                <a:avLst/>
              </a:prstGeom>
              <a:solidFill>
                <a:srgbClr val="FF00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0" name="229 Rectángulo"/>
              <p:cNvSpPr/>
              <p:nvPr/>
            </p:nvSpPr>
            <p:spPr>
              <a:xfrm>
                <a:off x="2199598" y="2132856"/>
                <a:ext cx="648072" cy="288032"/>
              </a:xfrm>
              <a:prstGeom prst="rect">
                <a:avLst/>
              </a:prstGeom>
              <a:solidFill>
                <a:srgbClr val="92D05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1" name="230 Rectángulo"/>
              <p:cNvSpPr/>
              <p:nvPr/>
            </p:nvSpPr>
            <p:spPr>
              <a:xfrm>
                <a:off x="2847670" y="2132856"/>
                <a:ext cx="648072" cy="288032"/>
              </a:xfrm>
              <a:prstGeom prst="rect">
                <a:avLst/>
              </a:prstGeom>
              <a:solidFill>
                <a:srgbClr val="FFFF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2" name="231 Rectángulo"/>
              <p:cNvSpPr/>
              <p:nvPr/>
            </p:nvSpPr>
            <p:spPr>
              <a:xfrm>
                <a:off x="3495742" y="2132856"/>
                <a:ext cx="648072" cy="288032"/>
              </a:xfrm>
              <a:prstGeom prst="rect">
                <a:avLst/>
              </a:prstGeom>
              <a:solidFill>
                <a:srgbClr val="FF00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6" name="235 Rectángulo"/>
              <p:cNvSpPr/>
              <p:nvPr/>
            </p:nvSpPr>
            <p:spPr>
              <a:xfrm>
                <a:off x="4117341" y="2132856"/>
                <a:ext cx="648072" cy="288032"/>
              </a:xfrm>
              <a:prstGeom prst="rect">
                <a:avLst/>
              </a:prstGeom>
              <a:solidFill>
                <a:srgbClr val="92D05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7" name="236 Rectángulo"/>
              <p:cNvSpPr/>
              <p:nvPr/>
            </p:nvSpPr>
            <p:spPr>
              <a:xfrm>
                <a:off x="4765413" y="2132856"/>
                <a:ext cx="648072" cy="288032"/>
              </a:xfrm>
              <a:prstGeom prst="rect">
                <a:avLst/>
              </a:prstGeom>
              <a:solidFill>
                <a:srgbClr val="FFFF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8" name="237 Rectángulo"/>
              <p:cNvSpPr/>
              <p:nvPr/>
            </p:nvSpPr>
            <p:spPr>
              <a:xfrm>
                <a:off x="5409623" y="2132856"/>
                <a:ext cx="648072" cy="288032"/>
              </a:xfrm>
              <a:prstGeom prst="rect">
                <a:avLst/>
              </a:prstGeom>
              <a:solidFill>
                <a:srgbClr val="FF00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261" name="260 Grupo"/>
          <p:cNvGrpSpPr/>
          <p:nvPr/>
        </p:nvGrpSpPr>
        <p:grpSpPr>
          <a:xfrm>
            <a:off x="2424725" y="2708920"/>
            <a:ext cx="3889419" cy="288032"/>
            <a:chOff x="3130853" y="2890476"/>
            <a:chExt cx="3889419" cy="288032"/>
          </a:xfrm>
        </p:grpSpPr>
        <p:sp>
          <p:nvSpPr>
            <p:cNvPr id="262" name="261 Rectángulo"/>
            <p:cNvSpPr/>
            <p:nvPr/>
          </p:nvSpPr>
          <p:spPr>
            <a:xfrm>
              <a:off x="3130853" y="2890476"/>
              <a:ext cx="648072" cy="288031"/>
            </a:xfrm>
            <a:prstGeom prst="rect">
              <a:avLst/>
            </a:prstGeom>
            <a:solidFill>
              <a:srgbClr val="7030A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3" name="262 Rectángulo"/>
            <p:cNvSpPr/>
            <p:nvPr/>
          </p:nvSpPr>
          <p:spPr>
            <a:xfrm>
              <a:off x="3779912" y="2890476"/>
              <a:ext cx="648072" cy="288032"/>
            </a:xfrm>
            <a:prstGeom prst="rect">
              <a:avLst/>
            </a:prstGeom>
            <a:solidFill>
              <a:srgbClr val="00FF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4" name="263 Rectángulo"/>
            <p:cNvSpPr/>
            <p:nvPr/>
          </p:nvSpPr>
          <p:spPr>
            <a:xfrm>
              <a:off x="4427984" y="2890476"/>
              <a:ext cx="648072" cy="288032"/>
            </a:xfrm>
            <a:prstGeom prst="rect">
              <a:avLst/>
            </a:prstGeom>
            <a:solidFill>
              <a:srgbClr val="FFA7A7"/>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5" name="264 Rectángulo"/>
            <p:cNvSpPr/>
            <p:nvPr/>
          </p:nvSpPr>
          <p:spPr>
            <a:xfrm>
              <a:off x="5075069" y="2890476"/>
              <a:ext cx="648072" cy="288031"/>
            </a:xfrm>
            <a:prstGeom prst="rect">
              <a:avLst/>
            </a:prstGeom>
            <a:solidFill>
              <a:srgbClr val="7030A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265 Rectángulo"/>
            <p:cNvSpPr/>
            <p:nvPr/>
          </p:nvSpPr>
          <p:spPr>
            <a:xfrm>
              <a:off x="5724128" y="2890476"/>
              <a:ext cx="648072" cy="288032"/>
            </a:xfrm>
            <a:prstGeom prst="rect">
              <a:avLst/>
            </a:prstGeom>
            <a:solidFill>
              <a:srgbClr val="00FF00"/>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266 Rectángulo"/>
            <p:cNvSpPr/>
            <p:nvPr/>
          </p:nvSpPr>
          <p:spPr>
            <a:xfrm>
              <a:off x="6372200" y="2890476"/>
              <a:ext cx="648072" cy="288032"/>
            </a:xfrm>
            <a:prstGeom prst="rect">
              <a:avLst/>
            </a:prstGeom>
            <a:solidFill>
              <a:srgbClr val="FFA7A7"/>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93" name="192 Rectángulo"/>
          <p:cNvSpPr/>
          <p:nvPr/>
        </p:nvSpPr>
        <p:spPr>
          <a:xfrm>
            <a:off x="1450505" y="1992823"/>
            <a:ext cx="649058" cy="288032"/>
          </a:xfrm>
          <a:prstGeom prst="rect">
            <a:avLst/>
          </a:prstGeom>
          <a:noFill/>
          <a:ln w="5080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4" name="193 Rectángulo"/>
          <p:cNvSpPr/>
          <p:nvPr/>
        </p:nvSpPr>
        <p:spPr>
          <a:xfrm>
            <a:off x="2429034" y="2712716"/>
            <a:ext cx="649058" cy="288032"/>
          </a:xfrm>
          <a:prstGeom prst="rect">
            <a:avLst/>
          </a:prstGeom>
          <a:noFill/>
          <a:ln w="5080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6" name="205 Rectángulo"/>
          <p:cNvSpPr/>
          <p:nvPr/>
        </p:nvSpPr>
        <p:spPr>
          <a:xfrm>
            <a:off x="3396560" y="1992019"/>
            <a:ext cx="649058" cy="288032"/>
          </a:xfrm>
          <a:prstGeom prst="rect">
            <a:avLst/>
          </a:prstGeom>
          <a:noFill/>
          <a:ln w="5080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7" name="206 Rectángulo"/>
          <p:cNvSpPr/>
          <p:nvPr/>
        </p:nvSpPr>
        <p:spPr>
          <a:xfrm>
            <a:off x="4383720" y="2712716"/>
            <a:ext cx="649058" cy="288032"/>
          </a:xfrm>
          <a:prstGeom prst="rect">
            <a:avLst/>
          </a:prstGeom>
          <a:noFill/>
          <a:ln w="5080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1" name="200 Conector recto de flecha"/>
          <p:cNvCxnSpPr>
            <a:stCxn id="193" idx="2"/>
            <a:endCxn id="194" idx="0"/>
          </p:cNvCxnSpPr>
          <p:nvPr/>
        </p:nvCxnSpPr>
        <p:spPr>
          <a:xfrm>
            <a:off x="1775034" y="2280855"/>
            <a:ext cx="978529" cy="431861"/>
          </a:xfrm>
          <a:prstGeom prst="straightConnector1">
            <a:avLst/>
          </a:prstGeom>
          <a:ln w="31750">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2" name="201 Conector recto de flecha"/>
          <p:cNvCxnSpPr>
            <a:stCxn id="179" idx="2"/>
            <a:endCxn id="263" idx="0"/>
          </p:cNvCxnSpPr>
          <p:nvPr/>
        </p:nvCxnSpPr>
        <p:spPr>
          <a:xfrm>
            <a:off x="2422613" y="2280855"/>
            <a:ext cx="975207" cy="428065"/>
          </a:xfrm>
          <a:prstGeom prst="straightConnector1">
            <a:avLst/>
          </a:prstGeom>
          <a:ln>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3" name="202 Conector recto de flecha"/>
          <p:cNvCxnSpPr>
            <a:stCxn id="180" idx="2"/>
            <a:endCxn id="264" idx="0"/>
          </p:cNvCxnSpPr>
          <p:nvPr/>
        </p:nvCxnSpPr>
        <p:spPr>
          <a:xfrm>
            <a:off x="3070685" y="2280855"/>
            <a:ext cx="975207" cy="428065"/>
          </a:xfrm>
          <a:prstGeom prst="straightConnector1">
            <a:avLst/>
          </a:prstGeom>
          <a:ln>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4" name="203 Conector recto de flecha"/>
          <p:cNvCxnSpPr>
            <a:stCxn id="232" idx="2"/>
            <a:endCxn id="267" idx="0"/>
          </p:cNvCxnSpPr>
          <p:nvPr/>
        </p:nvCxnSpPr>
        <p:spPr>
          <a:xfrm>
            <a:off x="5014901" y="2280855"/>
            <a:ext cx="975207" cy="428065"/>
          </a:xfrm>
          <a:prstGeom prst="straightConnector1">
            <a:avLst/>
          </a:prstGeom>
          <a:ln>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5" name="204 Conector recto de flecha"/>
          <p:cNvCxnSpPr>
            <a:stCxn id="231" idx="2"/>
            <a:endCxn id="266" idx="0"/>
          </p:cNvCxnSpPr>
          <p:nvPr/>
        </p:nvCxnSpPr>
        <p:spPr>
          <a:xfrm>
            <a:off x="4366829" y="2280855"/>
            <a:ext cx="975207" cy="428065"/>
          </a:xfrm>
          <a:prstGeom prst="straightConnector1">
            <a:avLst/>
          </a:prstGeom>
          <a:ln>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8" name="207 Conector recto de flecha"/>
          <p:cNvCxnSpPr>
            <a:stCxn id="206" idx="2"/>
            <a:endCxn id="207" idx="0"/>
          </p:cNvCxnSpPr>
          <p:nvPr/>
        </p:nvCxnSpPr>
        <p:spPr>
          <a:xfrm>
            <a:off x="3721089" y="2280051"/>
            <a:ext cx="987160" cy="432665"/>
          </a:xfrm>
          <a:prstGeom prst="straightConnector1">
            <a:avLst/>
          </a:prstGeom>
          <a:ln w="31750">
            <a:solidFill>
              <a:schemeClr val="accent1">
                <a:lumMod val="1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3 CuadroTexto"/>
          <p:cNvSpPr txBox="1"/>
          <p:nvPr/>
        </p:nvSpPr>
        <p:spPr>
          <a:xfrm>
            <a:off x="5172137" y="3603332"/>
            <a:ext cx="3864359" cy="372704"/>
          </a:xfrm>
          <a:prstGeom prst="rect">
            <a:avLst/>
          </a:prstGeom>
          <a:solidFill>
            <a:schemeClr val="tx2">
              <a:lumMod val="20000"/>
              <a:lumOff val="8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wrap="square" lIns="64301" tIns="32150" rIns="64301" bIns="32150">
            <a:spAutoFit/>
          </a:bodyP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GB" sz="1000" b="1" dirty="0" smtClean="0">
                <a:latin typeface="Calibri" panose="020F0502020204030204" pitchFamily="34" charset="0"/>
              </a:rPr>
              <a:t>“</a:t>
            </a:r>
            <a:r>
              <a:rPr lang="en-GB" sz="1000" b="1" dirty="0" err="1" smtClean="0">
                <a:latin typeface="Calibri" panose="020F0502020204030204" pitchFamily="34" charset="0"/>
              </a:rPr>
              <a:t>Kalign</a:t>
            </a:r>
            <a:r>
              <a:rPr lang="en-GB" sz="1000" b="1" dirty="0" smtClean="0">
                <a:latin typeface="Calibri" panose="020F0502020204030204" pitchFamily="34" charset="0"/>
              </a:rPr>
              <a:t> </a:t>
            </a:r>
            <a:r>
              <a:rPr lang="en-GB" sz="1000" b="1" dirty="0">
                <a:latin typeface="Calibri" panose="020F0502020204030204" pitchFamily="34" charset="0"/>
              </a:rPr>
              <a:t>– an accurate and fast multiple sequence alignment </a:t>
            </a:r>
            <a:r>
              <a:rPr lang="en-GB" sz="1000" b="1" dirty="0" smtClean="0">
                <a:latin typeface="Calibri" panose="020F0502020204030204" pitchFamily="34" charset="0"/>
              </a:rPr>
              <a:t>algorithm”</a:t>
            </a:r>
            <a:endParaRPr lang="en-GB" sz="1000" b="1" dirty="0">
              <a:latin typeface="Calibri" panose="020F0502020204030204" pitchFamily="34" charset="0"/>
            </a:endParaRPr>
          </a:p>
          <a:p>
            <a:pPr algn="r"/>
            <a:r>
              <a:rPr lang="en-GB" sz="1000" dirty="0" err="1">
                <a:latin typeface="Calibri" panose="020F0502020204030204" pitchFamily="34" charset="0"/>
              </a:rPr>
              <a:t>Timo</a:t>
            </a:r>
            <a:r>
              <a:rPr lang="en-GB" sz="1000" dirty="0">
                <a:latin typeface="Calibri" panose="020F0502020204030204" pitchFamily="34" charset="0"/>
              </a:rPr>
              <a:t> </a:t>
            </a:r>
            <a:r>
              <a:rPr lang="en-GB" sz="1000" dirty="0" err="1" smtClean="0">
                <a:latin typeface="Calibri" panose="020F0502020204030204" pitchFamily="34" charset="0"/>
              </a:rPr>
              <a:t>Lassmann</a:t>
            </a:r>
            <a:r>
              <a:rPr lang="en-GB" sz="1000" dirty="0" smtClean="0">
                <a:latin typeface="Calibri" panose="020F0502020204030204" pitchFamily="34" charset="0"/>
              </a:rPr>
              <a:t>, Erik </a:t>
            </a:r>
            <a:r>
              <a:rPr lang="en-GB" sz="1000" dirty="0">
                <a:latin typeface="Calibri" panose="020F0502020204030204" pitchFamily="34" charset="0"/>
              </a:rPr>
              <a:t>LL </a:t>
            </a:r>
            <a:r>
              <a:rPr lang="en-GB" sz="1000" dirty="0" err="1" smtClean="0">
                <a:latin typeface="Calibri" panose="020F0502020204030204" pitchFamily="34" charset="0"/>
              </a:rPr>
              <a:t>Sonnhammer</a:t>
            </a:r>
            <a:r>
              <a:rPr lang="en-GB" sz="1000" dirty="0">
                <a:latin typeface="Calibri" panose="020F0502020204030204" pitchFamily="34" charset="0"/>
              </a:rPr>
              <a:t>, BMC Bioinformatics </a:t>
            </a:r>
            <a:r>
              <a:rPr lang="en-GB" sz="1000" dirty="0" smtClean="0">
                <a:latin typeface="Calibri" panose="020F0502020204030204" pitchFamily="34" charset="0"/>
              </a:rPr>
              <a:t>2005.</a:t>
            </a:r>
          </a:p>
        </p:txBody>
      </p:sp>
    </p:spTree>
    <p:extLst>
      <p:ext uri="{BB962C8B-B14F-4D97-AF65-F5344CB8AC3E}">
        <p14:creationId xmlns:p14="http://schemas.microsoft.com/office/powerpoint/2010/main" val="4039599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fade">
                                      <p:cBhvr>
                                        <p:cTn id="10" dur="500"/>
                                        <p:tgtEl>
                                          <p:spTgt spid="2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3"/>
                                        </p:tgtEl>
                                        <p:attrNameLst>
                                          <p:attrName>style.visibility</p:attrName>
                                        </p:attrNameLst>
                                      </p:cBhvr>
                                      <p:to>
                                        <p:strVal val="visible"/>
                                      </p:to>
                                    </p:set>
                                    <p:animEffect transition="in" filter="fade">
                                      <p:cBhvr>
                                        <p:cTn id="13" dur="500"/>
                                        <p:tgtEl>
                                          <p:spTgt spid="1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nodeType="with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500"/>
                                        <p:tgtEl>
                                          <p:spTgt spid="2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7"/>
                                        </p:tgtEl>
                                        <p:attrNameLst>
                                          <p:attrName>style.visibility</p:attrName>
                                        </p:attrNameLst>
                                      </p:cBhvr>
                                      <p:to>
                                        <p:strVal val="visible"/>
                                      </p:to>
                                    </p:set>
                                    <p:animEffect transition="in" filter="fade">
                                      <p:cBhvr>
                                        <p:cTn id="22" dur="500"/>
                                        <p:tgtEl>
                                          <p:spTgt spid="207"/>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animEffect transition="in" filter="fade">
                                      <p:cBhvr>
                                        <p:cTn id="25" dur="500"/>
                                        <p:tgtEl>
                                          <p:spTgt spid="4">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1" end="11"/>
                                            </p:txEl>
                                          </p:spTgt>
                                        </p:tgtEl>
                                        <p:attrNameLst>
                                          <p:attrName>style.visibility</p:attrName>
                                        </p:attrNameLst>
                                      </p:cBhvr>
                                      <p:to>
                                        <p:strVal val="visible"/>
                                      </p:to>
                                    </p:set>
                                    <p:animEffect transition="in" filter="fade">
                                      <p:cBhvr>
                                        <p:cTn id="28" dur="500"/>
                                        <p:tgtEl>
                                          <p:spTgt spid="4">
                                            <p:txEl>
                                              <p:pRg st="11" end="11"/>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wipe(up)">
                                      <p:cBhvr>
                                        <p:cTn id="31" dur="500"/>
                                        <p:tgtEl>
                                          <p:spTgt spid="202"/>
                                        </p:tgtEl>
                                      </p:cBhvr>
                                    </p:animEffect>
                                  </p:childTnLst>
                                </p:cTn>
                              </p:par>
                              <p:par>
                                <p:cTn id="32" presetID="22" presetClass="entr" presetSubtype="1"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wipe(up)">
                                      <p:cBhvr>
                                        <p:cTn id="34" dur="500"/>
                                        <p:tgtEl>
                                          <p:spTgt spid="203"/>
                                        </p:tgtEl>
                                      </p:cBhvr>
                                    </p:animEffect>
                                  </p:childTnLst>
                                </p:cTn>
                              </p:par>
                              <p:par>
                                <p:cTn id="35" presetID="22" presetClass="entr" presetSubtype="1" fill="hold" nodeType="with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wipe(up)">
                                      <p:cBhvr>
                                        <p:cTn id="37" dur="500"/>
                                        <p:tgtEl>
                                          <p:spTgt spid="205"/>
                                        </p:tgtEl>
                                      </p:cBhvr>
                                    </p:animEffect>
                                  </p:childTnLst>
                                </p:cTn>
                              </p:par>
                              <p:par>
                                <p:cTn id="38" presetID="22" presetClass="entr" presetSubtype="1" fill="hold" nodeType="with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wipe(up)">
                                      <p:cBhvr>
                                        <p:cTn id="4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animBg="1"/>
      <p:bldP spid="206" grpId="0" animBg="1"/>
      <p:bldP spid="20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19.5|16.7|12.6|3|9.1|8.1|52.9|9.2"/>
</p:tagLst>
</file>

<file path=ppt/tags/tag10.xml><?xml version="1.0" encoding="utf-8"?>
<p:tagLst xmlns:a="http://schemas.openxmlformats.org/drawingml/2006/main" xmlns:r="http://schemas.openxmlformats.org/officeDocument/2006/relationships" xmlns:p="http://schemas.openxmlformats.org/presentationml/2006/main">
  <p:tag name="TIMING" val="|31.5|5.4|10.2|17.1|3.4|4.1"/>
</p:tagLst>
</file>

<file path=ppt/tags/tag11.xml><?xml version="1.0" encoding="utf-8"?>
<p:tagLst xmlns:a="http://schemas.openxmlformats.org/drawingml/2006/main" xmlns:r="http://schemas.openxmlformats.org/officeDocument/2006/relationships" xmlns:p="http://schemas.openxmlformats.org/presentationml/2006/main">
  <p:tag name="TIMING" val="|70.4|7.6|15.6"/>
</p:tagLst>
</file>

<file path=ppt/tags/tag12.xml><?xml version="1.0" encoding="utf-8"?>
<p:tagLst xmlns:a="http://schemas.openxmlformats.org/drawingml/2006/main" xmlns:r="http://schemas.openxmlformats.org/officeDocument/2006/relationships" xmlns:p="http://schemas.openxmlformats.org/presentationml/2006/main">
  <p:tag name="TIMING" val="|35.3"/>
</p:tagLst>
</file>

<file path=ppt/tags/tag13.xml><?xml version="1.0" encoding="utf-8"?>
<p:tagLst xmlns:a="http://schemas.openxmlformats.org/drawingml/2006/main" xmlns:r="http://schemas.openxmlformats.org/officeDocument/2006/relationships" xmlns:p="http://schemas.openxmlformats.org/presentationml/2006/main">
  <p:tag name="TIMING" val="|26.9|4.4|0.9|0.8|0.9|1.2"/>
</p:tagLst>
</file>

<file path=ppt/tags/tag14.xml><?xml version="1.0" encoding="utf-8"?>
<p:tagLst xmlns:a="http://schemas.openxmlformats.org/drawingml/2006/main" xmlns:r="http://schemas.openxmlformats.org/officeDocument/2006/relationships" xmlns:p="http://schemas.openxmlformats.org/presentationml/2006/main">
  <p:tag name="TIMING" val="|35.3"/>
</p:tagLst>
</file>

<file path=ppt/tags/tag15.xml><?xml version="1.0" encoding="utf-8"?>
<p:tagLst xmlns:a="http://schemas.openxmlformats.org/drawingml/2006/main" xmlns:r="http://schemas.openxmlformats.org/officeDocument/2006/relationships" xmlns:p="http://schemas.openxmlformats.org/presentationml/2006/main">
  <p:tag name="TIMING" val="|17.9|11.3|38|11.8"/>
</p:tagLst>
</file>

<file path=ppt/tags/tag16.xml><?xml version="1.0" encoding="utf-8"?>
<p:tagLst xmlns:a="http://schemas.openxmlformats.org/drawingml/2006/main" xmlns:r="http://schemas.openxmlformats.org/officeDocument/2006/relationships" xmlns:p="http://schemas.openxmlformats.org/presentationml/2006/main">
  <p:tag name="TIMING" val="|17.9|11.3|38|11.8"/>
</p:tagLst>
</file>

<file path=ppt/tags/tag17.xml><?xml version="1.0" encoding="utf-8"?>
<p:tagLst xmlns:a="http://schemas.openxmlformats.org/drawingml/2006/main" xmlns:r="http://schemas.openxmlformats.org/officeDocument/2006/relationships" xmlns:p="http://schemas.openxmlformats.org/presentationml/2006/main">
  <p:tag name="TIMING" val="|22.9|52.8|19.7"/>
</p:tagLst>
</file>

<file path=ppt/tags/tag18.xml><?xml version="1.0" encoding="utf-8"?>
<p:tagLst xmlns:a="http://schemas.openxmlformats.org/drawingml/2006/main" xmlns:r="http://schemas.openxmlformats.org/officeDocument/2006/relationships" xmlns:p="http://schemas.openxmlformats.org/presentationml/2006/main">
  <p:tag name="TIMING" val="|16.6|4|2.9|22.9|12.1|14|16.4|10.7"/>
</p:tagLst>
</file>

<file path=ppt/tags/tag2.xml><?xml version="1.0" encoding="utf-8"?>
<p:tagLst xmlns:a="http://schemas.openxmlformats.org/drawingml/2006/main" xmlns:r="http://schemas.openxmlformats.org/officeDocument/2006/relationships" xmlns:p="http://schemas.openxmlformats.org/presentationml/2006/main">
  <p:tag name="TIMING" val="|22.9|52.8|19.7"/>
</p:tagLst>
</file>

<file path=ppt/tags/tag3.xml><?xml version="1.0" encoding="utf-8"?>
<p:tagLst xmlns:a="http://schemas.openxmlformats.org/drawingml/2006/main" xmlns:r="http://schemas.openxmlformats.org/officeDocument/2006/relationships" xmlns:p="http://schemas.openxmlformats.org/presentationml/2006/main">
  <p:tag name="TIMING" val="|16.6|4|2.9|22.9|12.1|14|16.4|10.7"/>
</p:tagLst>
</file>

<file path=ppt/tags/tag4.xml><?xml version="1.0" encoding="utf-8"?>
<p:tagLst xmlns:a="http://schemas.openxmlformats.org/drawingml/2006/main" xmlns:r="http://schemas.openxmlformats.org/officeDocument/2006/relationships" xmlns:p="http://schemas.openxmlformats.org/presentationml/2006/main">
  <p:tag name="TIMING" val="|28|19.5|16.7|12.6|3|9.1|8.1|52.9|9.2"/>
</p:tagLst>
</file>

<file path=ppt/tags/tag5.xml><?xml version="1.0" encoding="utf-8"?>
<p:tagLst xmlns:a="http://schemas.openxmlformats.org/drawingml/2006/main" xmlns:r="http://schemas.openxmlformats.org/officeDocument/2006/relationships" xmlns:p="http://schemas.openxmlformats.org/presentationml/2006/main">
  <p:tag name="TIMING" val="|44.5|1.5|2.8|2|23.7|7|6.5|3.4|2.4|10.2|3.8"/>
</p:tagLst>
</file>

<file path=ppt/tags/tag6.xml><?xml version="1.0" encoding="utf-8"?>
<p:tagLst xmlns:a="http://schemas.openxmlformats.org/drawingml/2006/main" xmlns:r="http://schemas.openxmlformats.org/officeDocument/2006/relationships" xmlns:p="http://schemas.openxmlformats.org/presentationml/2006/main">
  <p:tag name="TIMING" val="|43.9"/>
</p:tagLst>
</file>

<file path=ppt/tags/tag7.xml><?xml version="1.0" encoding="utf-8"?>
<p:tagLst xmlns:a="http://schemas.openxmlformats.org/drawingml/2006/main" xmlns:r="http://schemas.openxmlformats.org/officeDocument/2006/relationships" xmlns:p="http://schemas.openxmlformats.org/presentationml/2006/main">
  <p:tag name="TIMING" val="|4|8.4|27.2"/>
</p:tagLst>
</file>

<file path=ppt/tags/tag8.xml><?xml version="1.0" encoding="utf-8"?>
<p:tagLst xmlns:a="http://schemas.openxmlformats.org/drawingml/2006/main" xmlns:r="http://schemas.openxmlformats.org/officeDocument/2006/relationships" xmlns:p="http://schemas.openxmlformats.org/presentationml/2006/main">
  <p:tag name="TIMING" val="|21.2|14.4|18.5|4.1|0.3"/>
</p:tagLst>
</file>

<file path=ppt/tags/tag9.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PLANTILLA PRESENTACIONES BSC-CNS-06032012-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SC-C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PRESENTACIONES BSC-CNS-06032012-v2.potx</Template>
  <TotalTime>4912</TotalTime>
  <Words>10913</Words>
  <Application>Microsoft Office PowerPoint</Application>
  <PresentationFormat>On-screen Show (4:3)</PresentationFormat>
  <Paragraphs>2964</Paragraphs>
  <Slides>240</Slides>
  <Notes>104</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240</vt:i4>
      </vt:variant>
    </vt:vector>
  </HeadingPairs>
  <TitlesOfParts>
    <vt:vector size="244" baseType="lpstr">
      <vt:lpstr>PLANTILLA PRESENTACIONES BSC-CNS-06032012-v2</vt:lpstr>
      <vt:lpstr>Equation</vt:lpstr>
      <vt:lpstr>Acrobat Document</vt:lpstr>
      <vt:lpstr>Ecuación</vt:lpstr>
      <vt:lpstr>BSC performance analysis tools</vt:lpstr>
      <vt:lpstr>Our Tools</vt:lpstr>
      <vt:lpstr>What is Paraver</vt:lpstr>
      <vt:lpstr>Paraver mathematical foundation</vt:lpstr>
      <vt:lpstr>Performance Analytics</vt:lpstr>
      <vt:lpstr>Using Clustering to identify structure</vt:lpstr>
      <vt:lpstr>Projecting hardware counters based on clustering</vt:lpstr>
      <vt:lpstr>Tracking structural evolution</vt:lpstr>
      <vt:lpstr>Instantaneous metrics at “no” cost</vt:lpstr>
      <vt:lpstr>Instantaneous metrics at “no” cost</vt:lpstr>
      <vt:lpstr>… and memory access patterns</vt:lpstr>
      <vt:lpstr>Dimemas: Coarse grain, Trace driven simulation</vt:lpstr>
      <vt:lpstr>Ideal machine</vt:lpstr>
      <vt:lpstr>Integrating models and analytics</vt:lpstr>
      <vt:lpstr>Sensitivity to network bandwidth</vt:lpstr>
      <vt:lpstr>Integrating models and analytics</vt:lpstr>
      <vt:lpstr>How can we improve the application?</vt:lpstr>
      <vt:lpstr>Analytics: sqeeze data  insight</vt:lpstr>
      <vt:lpstr>Powerful analysis … </vt:lpstr>
      <vt:lpstr>Powerful what ifs … </vt:lpstr>
      <vt:lpstr>PARAVER</vt:lpstr>
      <vt:lpstr>What is Paraver</vt:lpstr>
      <vt:lpstr>Paraver – Performance data browser</vt:lpstr>
      <vt:lpstr>Paraver mathematical foundation</vt:lpstr>
      <vt:lpstr>Paraver mathematical foundation</vt:lpstr>
      <vt:lpstr>Timelines</vt:lpstr>
      <vt:lpstr>Timelines</vt:lpstr>
      <vt:lpstr>Basic functions of time</vt:lpstr>
      <vt:lpstr>Basic functions of time</vt:lpstr>
      <vt:lpstr>Paraver engine</vt:lpstr>
      <vt:lpstr>Tables: Profiles, histograms, correlations</vt:lpstr>
      <vt:lpstr>Tables</vt:lpstr>
      <vt:lpstr>Analyzing variability through histograms and timelines</vt:lpstr>
      <vt:lpstr>Analyzing variability through histograms and timelines</vt:lpstr>
      <vt:lpstr>3D Tables</vt:lpstr>
      <vt:lpstr>From tables to timelines</vt:lpstr>
      <vt:lpstr>Variability … is everywhere</vt:lpstr>
      <vt:lpstr>Variability … is everywhere</vt:lpstr>
      <vt:lpstr>Other mechanisms integrated in the GUI</vt:lpstr>
      <vt:lpstr>Trace manipulation</vt:lpstr>
      <vt:lpstr>External commands and tools</vt:lpstr>
      <vt:lpstr>Executing external commands</vt:lpstr>
      <vt:lpstr>Interoperability</vt:lpstr>
      <vt:lpstr>BSC Tools web site</vt:lpstr>
      <vt:lpstr>EXtrae</vt:lpstr>
      <vt:lpstr>Trace</vt:lpstr>
      <vt:lpstr>Extrae</vt:lpstr>
      <vt:lpstr>Extrae</vt:lpstr>
      <vt:lpstr>How does Extrae intercept your app?</vt:lpstr>
      <vt:lpstr>How to use Extrae?</vt:lpstr>
      <vt:lpstr>Spectral analysis</vt:lpstr>
      <vt:lpstr>Repetitive behavior</vt:lpstr>
      <vt:lpstr>Signal processing applied to performance analysis</vt:lpstr>
      <vt:lpstr>Signal processing applied to performance analysis</vt:lpstr>
      <vt:lpstr>Scalability: online automatic interval selection</vt:lpstr>
      <vt:lpstr>Clustering</vt:lpstr>
      <vt:lpstr>Clustering: analysis of performance @ serial computation bursts</vt:lpstr>
      <vt:lpstr>Using Clustering to identify structure</vt:lpstr>
      <vt:lpstr>Clustering: analysis of performance @ serial computation bursts</vt:lpstr>
      <vt:lpstr>Performance @ serial computation bursts</vt:lpstr>
      <vt:lpstr>Syntaxis vs. Behaviour</vt:lpstr>
      <vt:lpstr>Structure quality?</vt:lpstr>
      <vt:lpstr>Protein alignments</vt:lpstr>
      <vt:lpstr>Methodology</vt:lpstr>
      <vt:lpstr>Cluster Sequence Score</vt:lpstr>
      <vt:lpstr>Cluster Sequence Score</vt:lpstr>
      <vt:lpstr>DBSCAN problem</vt:lpstr>
      <vt:lpstr>Hierarchical clustering guided by SPMDness</vt:lpstr>
      <vt:lpstr>Idea: Hierarchical approach</vt:lpstr>
      <vt:lpstr>Aggregative Cluster Refinement</vt:lpstr>
      <vt:lpstr>Aggregative Cluster Refinement</vt:lpstr>
      <vt:lpstr>Aggregative Cluster Refinement</vt:lpstr>
      <vt:lpstr>VAC4 128 tasks</vt:lpstr>
      <vt:lpstr>VAC4 128 tasks</vt:lpstr>
      <vt:lpstr>SPMD sub-structure</vt:lpstr>
      <vt:lpstr>VAC4 128 tasks</vt:lpstr>
      <vt:lpstr>Aggregative Cluster Refinement</vt:lpstr>
      <vt:lpstr>PowerPoint Presentation</vt:lpstr>
      <vt:lpstr>Using clustering</vt:lpstr>
      <vt:lpstr>Using clustering: Identifying code regions and variability</vt:lpstr>
      <vt:lpstr>Identifying variability in space and time</vt:lpstr>
      <vt:lpstr>Using clusters: to understand apps behavior</vt:lpstr>
      <vt:lpstr>Uses: Extrapolation Methodology</vt:lpstr>
      <vt:lpstr>Using clusters: HWC extrapolation</vt:lpstr>
      <vt:lpstr>Extrapolation Methodology</vt:lpstr>
      <vt:lpstr>Use case: CPI breakdown</vt:lpstr>
      <vt:lpstr>The potential of hybrid/accelerator parallelization</vt:lpstr>
      <vt:lpstr>What-if we improve the application?</vt:lpstr>
      <vt:lpstr>What-if we improve the application?</vt:lpstr>
      <vt:lpstr>What-if we use new hardware?</vt:lpstr>
      <vt:lpstr>tracking</vt:lpstr>
      <vt:lpstr>Object Tracking: Common approach</vt:lpstr>
      <vt:lpstr>AMG2013: Sequential computation characterization</vt:lpstr>
      <vt:lpstr>Our videos</vt:lpstr>
      <vt:lpstr>The Tracking Algorithm</vt:lpstr>
      <vt:lpstr>Heuristics: Position</vt:lpstr>
      <vt:lpstr>Heuristics: SPMDiness</vt:lpstr>
      <vt:lpstr>Heuristics: Callers</vt:lpstr>
      <vt:lpstr>Heuristics: Execution Sequence</vt:lpstr>
      <vt:lpstr>Strengths &amp; Weaknesses</vt:lpstr>
      <vt:lpstr>Combination of Heuristics</vt:lpstr>
      <vt:lpstr>Example: OpenMX strong-scale test</vt:lpstr>
      <vt:lpstr>AMG2013: Sequential computation characterization</vt:lpstr>
      <vt:lpstr>Tracks</vt:lpstr>
      <vt:lpstr>Sampling and folding</vt:lpstr>
      <vt:lpstr>High frequency periodic sampling</vt:lpstr>
      <vt:lpstr>Low frequency periodic sampling</vt:lpstr>
      <vt:lpstr>PowerPoint Presentation</vt:lpstr>
      <vt:lpstr>PowerPoint Presentation</vt:lpstr>
      <vt:lpstr>Folding: analysing curve-fitting alternatives</vt:lpstr>
      <vt:lpstr>Folding  profiles of rates and ratios</vt:lpstr>
      <vt:lpstr>Folding: analysing curve-fitting alternatives</vt:lpstr>
      <vt:lpstr>Folding of multiplexed counters</vt:lpstr>
      <vt:lpstr>Folding applied to power metrics</vt:lpstr>
      <vt:lpstr>Folding energy counters in serial benchmarks</vt:lpstr>
      <vt:lpstr>What about a simple “extreme” example?</vt:lpstr>
      <vt:lpstr>What is a good performance?</vt:lpstr>
      <vt:lpstr>Instantaneous CPI stack</vt:lpstr>
      <vt:lpstr>Instantaneous CPI stack</vt:lpstr>
      <vt:lpstr>Combining sampling and instrumentation</vt:lpstr>
      <vt:lpstr>Sequential code optimization</vt:lpstr>
      <vt:lpstr>Dimemas</vt:lpstr>
      <vt:lpstr>Dimemas: Coarse grain, Trace driven simulation</vt:lpstr>
      <vt:lpstr>Dimemas vs. Paraver traces</vt:lpstr>
      <vt:lpstr>P2P communication model</vt:lpstr>
      <vt:lpstr>P2P communication model</vt:lpstr>
      <vt:lpstr>P2P communication model</vt:lpstr>
      <vt:lpstr>Collective communication model</vt:lpstr>
      <vt:lpstr>Collective Communication Model</vt:lpstr>
      <vt:lpstr>Dimemas GRID: model extension</vt:lpstr>
      <vt:lpstr>Use examples</vt:lpstr>
      <vt:lpstr>PowerPoint Presentation</vt:lpstr>
      <vt:lpstr>Parametric studies – network sensitivity</vt:lpstr>
      <vt:lpstr>Ideal machine</vt:lpstr>
      <vt:lpstr>Impact of architectural parameters</vt:lpstr>
      <vt:lpstr>The potential of hybrid/accelerator parallelization</vt:lpstr>
      <vt:lpstr>Methodology</vt:lpstr>
      <vt:lpstr>Performance analysis tools objective</vt:lpstr>
      <vt:lpstr>Tools: mechanisms and navigation</vt:lpstr>
      <vt:lpstr>The questions</vt:lpstr>
      <vt:lpstr>Analysis process</vt:lpstr>
      <vt:lpstr>Capturing/preparing data</vt:lpstr>
      <vt:lpstr>Identifying structure</vt:lpstr>
      <vt:lpstr>Initial search space</vt:lpstr>
      <vt:lpstr>Presenting application performance</vt:lpstr>
      <vt:lpstr>Scaling model</vt:lpstr>
      <vt:lpstr>Scaling model</vt:lpstr>
      <vt:lpstr>Scaling model</vt:lpstr>
      <vt:lpstr>Modelling efficiency</vt:lpstr>
      <vt:lpstr>Communication</vt:lpstr>
      <vt:lpstr>Communication: How to report</vt:lpstr>
      <vt:lpstr>AMG: Communication sensitivity</vt:lpstr>
      <vt:lpstr>AMG: Communication sensitivity</vt:lpstr>
      <vt:lpstr>CGPOP: MPI connectivity</vt:lpstr>
      <vt:lpstr>CGPOP: Communication analysis</vt:lpstr>
      <vt:lpstr>End point contention</vt:lpstr>
      <vt:lpstr>Methodology: questions?</vt:lpstr>
      <vt:lpstr>Methodology: questions?</vt:lpstr>
      <vt:lpstr>PowerPoint Presentation</vt:lpstr>
      <vt:lpstr>Blame assignment</vt:lpstr>
      <vt:lpstr>Blame assignment</vt:lpstr>
      <vt:lpstr>Sequential computation characterization</vt:lpstr>
      <vt:lpstr>Memory bandwidth contention and pinning</vt:lpstr>
      <vt:lpstr>Load imbalance ↔ memory bandwidth interaction</vt:lpstr>
      <vt:lpstr>The impact of NUMAness</vt:lpstr>
      <vt:lpstr>The impact of NUMAness</vt:lpstr>
      <vt:lpstr>Other branches of the search space</vt:lpstr>
      <vt:lpstr>Variability and statistics</vt:lpstr>
      <vt:lpstr>Variability</vt:lpstr>
      <vt:lpstr>Variability …is everywhere</vt:lpstr>
      <vt:lpstr>Variability … is everywhere</vt:lpstr>
      <vt:lpstr>Variability … is everywhere</vt:lpstr>
      <vt:lpstr>Variability … is everywhere</vt:lpstr>
      <vt:lpstr>Variability … is everywhere</vt:lpstr>
      <vt:lpstr>Issues with the MPI implementation</vt:lpstr>
      <vt:lpstr>Missleading appearances</vt:lpstr>
      <vt:lpstr>Thanks</vt:lpstr>
      <vt:lpstr>Detailed material</vt:lpstr>
      <vt:lpstr>PowerPoint Presentation</vt:lpstr>
      <vt:lpstr>Basic functions of time</vt:lpstr>
      <vt:lpstr>Filter module</vt:lpstr>
      <vt:lpstr>Semantic module: Control</vt:lpstr>
      <vt:lpstr>Semantic module</vt:lpstr>
      <vt:lpstr>Semantic module</vt:lpstr>
      <vt:lpstr>Composition</vt:lpstr>
      <vt:lpstr>Semantic module</vt:lpstr>
      <vt:lpstr>Semantic module</vt:lpstr>
      <vt:lpstr>Semantic</vt:lpstr>
      <vt:lpstr>Semantic module: Examples</vt:lpstr>
      <vt:lpstr>Semantic module: Examples</vt:lpstr>
      <vt:lpstr>Semantic module: Examples</vt:lpstr>
      <vt:lpstr>Semantic module: Examples</vt:lpstr>
      <vt:lpstr>Semantic module: Examples</vt:lpstr>
      <vt:lpstr>Semantic module</vt:lpstr>
      <vt:lpstr>Semantic module: process model view</vt:lpstr>
      <vt:lpstr>Semantic module: resource view</vt:lpstr>
      <vt:lpstr>PowerPoint Presentation</vt:lpstr>
      <vt:lpstr>How to read profiles</vt:lpstr>
      <vt:lpstr>How to read histograms</vt:lpstr>
      <vt:lpstr>Tables</vt:lpstr>
      <vt:lpstr>2D analysis module</vt:lpstr>
      <vt:lpstr>PowerPoint Presentation</vt:lpstr>
      <vt:lpstr>Distribution of cfg directories</vt:lpstr>
      <vt:lpstr>PowerPoint Presentation</vt:lpstr>
      <vt:lpstr>Main Paraver window</vt:lpstr>
      <vt:lpstr>Load configuration files</vt:lpstr>
      <vt:lpstr>Navigation</vt:lpstr>
      <vt:lpstr>How to generate table and change statistic</vt:lpstr>
      <vt:lpstr>3D tables</vt:lpstr>
      <vt:lpstr>Table information and control</vt:lpstr>
      <vt:lpstr>Table information and control</vt:lpstr>
      <vt:lpstr>From tables to timelines</vt:lpstr>
      <vt:lpstr>From tables to timelines</vt:lpstr>
      <vt:lpstr>PowerPoint Presentation</vt:lpstr>
      <vt:lpstr>Handling very large traces</vt:lpstr>
      <vt:lpstr>Filtering very large traces</vt:lpstr>
      <vt:lpstr>Cutting very large traces</vt:lpstr>
      <vt:lpstr>PowerPoint Presentation</vt:lpstr>
      <vt:lpstr>Adapt job submission script</vt:lpstr>
      <vt:lpstr>Adapt job submission script</vt:lpstr>
      <vt:lpstr>Trace control .xml</vt:lpstr>
      <vt:lpstr>Trace control .xml (cont)</vt:lpstr>
      <vt:lpstr>Trace control .xml (cont)</vt:lpstr>
      <vt:lpstr>Trace control .xml (cont)</vt:lpstr>
      <vt:lpstr>Trace control .xml (cont)</vt:lpstr>
      <vt:lpstr>Trace control .xml (cont)</vt:lpstr>
      <vt:lpstr>Trace control .xml (cont)</vt:lpstr>
      <vt:lpstr>LD_PRELOAD library selection</vt:lpstr>
      <vt:lpstr>PowerPoint Presentation</vt:lpstr>
      <vt:lpstr>Dimemas trace generation</vt:lpstr>
      <vt:lpstr>Dimemas GUI – Specify trace to simulate</vt:lpstr>
      <vt:lpstr>Dimemas GUI – Specify target machine</vt:lpstr>
      <vt:lpstr>Collective Communication Model</vt:lpstr>
      <vt:lpstr>PowerPoint Presentation</vt:lpstr>
      <vt:lpstr>Scalability of Presentation</vt:lpstr>
      <vt:lpstr>Scalability of analysis</vt:lpstr>
      <vt:lpstr>Data reduction techniques</vt:lpstr>
      <vt:lpstr>Software counters</vt:lpstr>
      <vt:lpstr>Software counters</vt:lpstr>
      <vt:lpstr>Software counters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Jasmina</dc:creator>
  <cp:lastModifiedBy>Jesus Labarta</cp:lastModifiedBy>
  <cp:revision>529</cp:revision>
  <cp:lastPrinted>2013-02-05T12:07:45Z</cp:lastPrinted>
  <dcterms:created xsi:type="dcterms:W3CDTF">2012-03-06T09:23:41Z</dcterms:created>
  <dcterms:modified xsi:type="dcterms:W3CDTF">2015-02-19T15:49:12Z</dcterms:modified>
</cp:coreProperties>
</file>